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61" r:id="rId4"/>
    <p:sldId id="262" r:id="rId5"/>
    <p:sldId id="267" r:id="rId6"/>
    <p:sldId id="268" r:id="rId7"/>
    <p:sldId id="269" r:id="rId8"/>
    <p:sldId id="270" r:id="rId9"/>
    <p:sldId id="264" r:id="rId10"/>
    <p:sldId id="271" r:id="rId11"/>
    <p:sldId id="272" r:id="rId12"/>
    <p:sldId id="273" r:id="rId13"/>
    <p:sldId id="274" r:id="rId14"/>
    <p:sldId id="275" r:id="rId15"/>
    <p:sldId id="265" r:id="rId16"/>
    <p:sldId id="276" r:id="rId17"/>
    <p:sldId id="277" r:id="rId18"/>
    <p:sldId id="278" r:id="rId19"/>
    <p:sldId id="279" r:id="rId20"/>
    <p:sldId id="280" r:id="rId21"/>
    <p:sldId id="266" r:id="rId22"/>
    <p:sldId id="281" r:id="rId23"/>
    <p:sldId id="282" r:id="rId24"/>
    <p:sldId id="283" r:id="rId25"/>
    <p:sldId id="25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9F36"/>
    <a:srgbClr val="B028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45" d="100"/>
          <a:sy n="45" d="100"/>
        </p:scale>
        <p:origin x="936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669B1-D98C-4134-A35E-F1D4862619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24A517-9CEA-4ED8-86DD-09F804E7B1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hdphoto1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331665" y="2328815"/>
            <a:ext cx="5267388" cy="1151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感谢您下载包图网平台上提供的</a:t>
            </a:r>
            <a:r>
              <a:rPr lang="en-US" altLang="zh-CN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PPT</a:t>
            </a:r>
            <a:r>
              <a:rPr lang="zh-CN" altLang="en-US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altLang="zh-CN" sz="1100" b="1" dirty="0">
              <a:solidFill>
                <a:schemeClr val="accent1">
                  <a:lumMod val="50000"/>
                  <a:alpha val="0"/>
                </a:schemeClr>
              </a:solidFill>
              <a:latin typeface="逐浪细阁体" panose="03000509000000000000" pitchFamily="65" charset="-122"/>
              <a:ea typeface="逐浪细阁体" panose="03000509000000000000" pitchFamily="65" charset="-122"/>
              <a:sym typeface="逐浪细阁体" panose="03000509000000000000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.xml"/><Relationship Id="rId8" Type="http://schemas.openxmlformats.org/officeDocument/2006/relationships/image" Target="../media/image7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.xml"/><Relationship Id="rId4" Type="http://schemas.openxmlformats.org/officeDocument/2006/relationships/image" Target="../media/image6.png"/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3.xml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4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6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8.xml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9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0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1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2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4.xml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6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8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9.xml"/><Relationship Id="rId5" Type="http://schemas.openxmlformats.org/officeDocument/2006/relationships/image" Target="../media/image25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20.xml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22.xml"/><Relationship Id="rId5" Type="http://schemas.openxmlformats.org/officeDocument/2006/relationships/image" Target="../media/image26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23.xml"/><Relationship Id="rId5" Type="http://schemas.openxmlformats.org/officeDocument/2006/relationships/image" Target="../media/image27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4.xml"/><Relationship Id="rId4" Type="http://schemas.openxmlformats.org/officeDocument/2006/relationships/image" Target="../media/image6.png"/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-4699000"/>
            <a:ext cx="7264400" cy="726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960" y="-356670"/>
            <a:ext cx="13166717" cy="72339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79" y="494614"/>
            <a:ext cx="8326755" cy="55334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358" y="4102766"/>
            <a:ext cx="1950724" cy="21945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86"/>
          <a:stretch>
            <a:fillRect/>
          </a:stretch>
        </p:blipFill>
        <p:spPr>
          <a:xfrm>
            <a:off x="724912" y="906087"/>
            <a:ext cx="3879273" cy="2355272"/>
          </a:xfrm>
          <a:prstGeom prst="rect">
            <a:avLst/>
          </a:prstGeom>
        </p:spPr>
      </p:pic>
      <p:pic>
        <p:nvPicPr>
          <p:cNvPr id="7" name="上海爱乐民乐团 - 花好月圆 如意吉祥 Beautiful Flowers, Full Moo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fade in="5000.000000" out="5000.00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36533" y="32258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59"/>
          <a:stretch>
            <a:fillRect/>
          </a:stretch>
        </p:blipFill>
        <p:spPr>
          <a:xfrm>
            <a:off x="472440" y="-121920"/>
            <a:ext cx="11252200" cy="14224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2540" y="1472279"/>
            <a:ext cx="12204700" cy="1475494"/>
            <a:chOff x="-12700" y="1588656"/>
            <a:chExt cx="12204700" cy="1475494"/>
          </a:xfrm>
        </p:grpSpPr>
        <p:sp>
          <p:nvSpPr>
            <p:cNvPr id="4" name="文本框 3"/>
            <p:cNvSpPr txBox="1"/>
            <p:nvPr/>
          </p:nvSpPr>
          <p:spPr>
            <a:xfrm>
              <a:off x="4617720" y="1588656"/>
              <a:ext cx="295656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目 录</a:t>
              </a:r>
              <a:endParaRPr lang="zh-CN" altLang="en-US" sz="66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-12700" y="2664040"/>
              <a:ext cx="12204700" cy="400110"/>
              <a:chOff x="-12700" y="2664040"/>
              <a:chExt cx="12204700" cy="400110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-12700" y="2772655"/>
                <a:ext cx="12204700" cy="182880"/>
                <a:chOff x="-12700" y="2772655"/>
                <a:chExt cx="12204700" cy="182880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-12700" y="2841236"/>
                  <a:ext cx="4483100" cy="45719"/>
                </a:xfrm>
                <a:prstGeom prst="rect">
                  <a:avLst/>
                </a:prstGeom>
                <a:solidFill>
                  <a:srgbClr val="E09F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7708900" y="2845095"/>
                  <a:ext cx="4483100" cy="45719"/>
                </a:xfrm>
                <a:prstGeom prst="rect">
                  <a:avLst/>
                </a:prstGeom>
                <a:solidFill>
                  <a:srgbClr val="E09F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9" name="椭圆 8"/>
                <p:cNvSpPr/>
                <p:nvPr/>
              </p:nvSpPr>
              <p:spPr>
                <a:xfrm>
                  <a:off x="4434840" y="2772655"/>
                  <a:ext cx="182880" cy="182880"/>
                </a:xfrm>
                <a:prstGeom prst="ellipse">
                  <a:avLst/>
                </a:prstGeom>
                <a:solidFill>
                  <a:srgbClr val="E09F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7574280" y="2772655"/>
                  <a:ext cx="182880" cy="182880"/>
                </a:xfrm>
                <a:prstGeom prst="ellipse">
                  <a:avLst/>
                </a:prstGeom>
                <a:solidFill>
                  <a:srgbClr val="E09F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</p:grpSp>
          <p:sp>
            <p:nvSpPr>
              <p:cNvPr id="12" name="文本框 11"/>
              <p:cNvSpPr txBox="1"/>
              <p:nvPr/>
            </p:nvSpPr>
            <p:spPr>
              <a:xfrm>
                <a:off x="4902200" y="2664040"/>
                <a:ext cx="2387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CONTENTS</a:t>
                </a:r>
                <a:endParaRPr lang="zh-CN" altLang="en-US" sz="20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44943" y="3330830"/>
            <a:ext cx="11599023" cy="954107"/>
            <a:chOff x="221673" y="3109159"/>
            <a:chExt cx="11599023" cy="954107"/>
          </a:xfrm>
        </p:grpSpPr>
        <p:grpSp>
          <p:nvGrpSpPr>
            <p:cNvPr id="17" name="组合 16"/>
            <p:cNvGrpSpPr/>
            <p:nvPr/>
          </p:nvGrpSpPr>
          <p:grpSpPr>
            <a:xfrm>
              <a:off x="221673" y="3109159"/>
              <a:ext cx="2650836" cy="954107"/>
              <a:chOff x="452582" y="2967842"/>
              <a:chExt cx="2650836" cy="954107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52582" y="2967842"/>
                <a:ext cx="2650836" cy="954107"/>
                <a:chOff x="452582" y="2967842"/>
                <a:chExt cx="2650836" cy="954107"/>
              </a:xfrm>
            </p:grpSpPr>
            <p:sp>
              <p:nvSpPr>
                <p:cNvPr id="5" name="文本框 4"/>
                <p:cNvSpPr txBox="1"/>
                <p:nvPr/>
              </p:nvSpPr>
              <p:spPr>
                <a:xfrm>
                  <a:off x="1071418" y="2967842"/>
                  <a:ext cx="158865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spc="600" dirty="0" smtClean="0">
                      <a:solidFill>
                        <a:srgbClr val="E09F36"/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起源</a:t>
                  </a:r>
                  <a:endParaRPr lang="zh-CN" altLang="en-US" sz="3200" spc="600" dirty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452582" y="3552617"/>
                  <a:ext cx="2650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点击输入文字内容</a:t>
                  </a:r>
                  <a:endParaRPr lang="zh-CN" altLang="en-US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</p:grpSp>
          <p:sp>
            <p:nvSpPr>
              <p:cNvPr id="16" name="文本框 15"/>
              <p:cNvSpPr txBox="1"/>
              <p:nvPr/>
            </p:nvSpPr>
            <p:spPr>
              <a:xfrm>
                <a:off x="452582" y="2998620"/>
                <a:ext cx="6188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8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01</a:t>
                </a:r>
                <a:endParaRPr lang="zh-CN" altLang="en-US" sz="28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282603" y="3109159"/>
              <a:ext cx="2650836" cy="954107"/>
              <a:chOff x="452582" y="2967842"/>
              <a:chExt cx="2650836" cy="954107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452582" y="2967842"/>
                <a:ext cx="2650836" cy="954107"/>
                <a:chOff x="452582" y="2967842"/>
                <a:chExt cx="2650836" cy="954107"/>
              </a:xfrm>
            </p:grpSpPr>
            <p:sp>
              <p:nvSpPr>
                <p:cNvPr id="21" name="文本框 20"/>
                <p:cNvSpPr txBox="1"/>
                <p:nvPr/>
              </p:nvSpPr>
              <p:spPr>
                <a:xfrm>
                  <a:off x="1071418" y="2967842"/>
                  <a:ext cx="158865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spc="600" dirty="0">
                      <a:solidFill>
                        <a:srgbClr val="E09F36"/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习俗</a:t>
                  </a:r>
                  <a:endParaRPr lang="zh-CN" altLang="en-US" sz="3200" spc="600" dirty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452582" y="3552617"/>
                  <a:ext cx="2650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点击输入文字内容</a:t>
                  </a:r>
                  <a:endParaRPr lang="zh-CN" altLang="en-US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</p:grpSp>
          <p:sp>
            <p:nvSpPr>
              <p:cNvPr id="20" name="文本框 19"/>
              <p:cNvSpPr txBox="1"/>
              <p:nvPr/>
            </p:nvSpPr>
            <p:spPr>
              <a:xfrm>
                <a:off x="452582" y="2998620"/>
                <a:ext cx="6188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8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02</a:t>
                </a:r>
                <a:endParaRPr lang="zh-CN" altLang="en-US" sz="28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343533" y="3109159"/>
              <a:ext cx="2650836" cy="954107"/>
              <a:chOff x="452582" y="2967842"/>
              <a:chExt cx="2650836" cy="954107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52582" y="2967842"/>
                <a:ext cx="2650836" cy="954107"/>
                <a:chOff x="452582" y="2967842"/>
                <a:chExt cx="2650836" cy="954107"/>
              </a:xfrm>
            </p:grpSpPr>
            <p:sp>
              <p:nvSpPr>
                <p:cNvPr id="26" name="文本框 25"/>
                <p:cNvSpPr txBox="1"/>
                <p:nvPr/>
              </p:nvSpPr>
              <p:spPr>
                <a:xfrm>
                  <a:off x="1071418" y="2967842"/>
                  <a:ext cx="158865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spc="600" dirty="0">
                      <a:solidFill>
                        <a:srgbClr val="E09F36"/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诗歌</a:t>
                  </a:r>
                  <a:endParaRPr lang="zh-CN" altLang="en-US" sz="3200" spc="600" dirty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452582" y="3552617"/>
                  <a:ext cx="2650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点击输入文字内容</a:t>
                  </a:r>
                  <a:endParaRPr lang="zh-CN" altLang="en-US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</p:grpSp>
          <p:sp>
            <p:nvSpPr>
              <p:cNvPr id="25" name="文本框 24"/>
              <p:cNvSpPr txBox="1"/>
              <p:nvPr/>
            </p:nvSpPr>
            <p:spPr>
              <a:xfrm>
                <a:off x="452582" y="2967842"/>
                <a:ext cx="6188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8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03</a:t>
                </a:r>
                <a:endParaRPr lang="zh-CN" altLang="en-US" sz="28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169860" y="3109159"/>
              <a:ext cx="2650836" cy="954107"/>
              <a:chOff x="452582" y="2967842"/>
              <a:chExt cx="2650836" cy="954107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52582" y="2967842"/>
                <a:ext cx="2650836" cy="954107"/>
                <a:chOff x="452582" y="2967842"/>
                <a:chExt cx="2650836" cy="954107"/>
              </a:xfrm>
            </p:grpSpPr>
            <p:sp>
              <p:nvSpPr>
                <p:cNvPr id="31" name="文本框 30"/>
                <p:cNvSpPr txBox="1"/>
                <p:nvPr/>
              </p:nvSpPr>
              <p:spPr>
                <a:xfrm>
                  <a:off x="1071418" y="2967842"/>
                  <a:ext cx="158865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spc="600" dirty="0">
                      <a:solidFill>
                        <a:srgbClr val="E09F36"/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禁忌</a:t>
                  </a:r>
                  <a:endParaRPr lang="zh-CN" altLang="en-US" sz="3200" spc="600" dirty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452582" y="3552617"/>
                  <a:ext cx="2650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MingLiU_HKSCS-ExtB" panose="02020500000000000000" pitchFamily="18" charset="-120"/>
                      <a:ea typeface="Auraka方黑檀" panose="02020700000000000000" pitchFamily="18" charset="-128"/>
                      <a:sym typeface="MingLiU_HKSCS-ExtB" panose="02020500000000000000" pitchFamily="18" charset="-120"/>
                    </a:rPr>
                    <a:t>点击输入文字内容</a:t>
                  </a:r>
                  <a:endParaRPr lang="zh-CN" altLang="en-US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452582" y="2970071"/>
                <a:ext cx="6188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8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04</a:t>
                </a:r>
                <a:endParaRPr lang="zh-CN" altLang="en-US" sz="28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-12700" y="4448031"/>
            <a:ext cx="12222480" cy="3009409"/>
            <a:chOff x="-12700" y="4448031"/>
            <a:chExt cx="12222480" cy="30094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185"/>
            <a:stretch>
              <a:fillRect/>
            </a:stretch>
          </p:blipFill>
          <p:spPr>
            <a:xfrm>
              <a:off x="-12700" y="4448031"/>
              <a:ext cx="12222480" cy="3009409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8594" y="4938267"/>
              <a:ext cx="2768890" cy="2262462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4" b="69926"/>
          <a:stretch>
            <a:fillRect/>
          </a:stretch>
        </p:blipFill>
        <p:spPr>
          <a:xfrm flipH="1">
            <a:off x="0" y="0"/>
            <a:ext cx="2926080" cy="206248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40891" r="17985" b="6368"/>
          <a:stretch>
            <a:fillRect/>
          </a:stretch>
        </p:blipFill>
        <p:spPr>
          <a:xfrm>
            <a:off x="8974046" y="165353"/>
            <a:ext cx="3169920" cy="2089800"/>
          </a:xfrm>
          <a:prstGeom prst="rect">
            <a:avLst/>
          </a:prstGeom>
        </p:spPr>
      </p:pic>
    </p:spTree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-4699000"/>
            <a:ext cx="7264400" cy="726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93" b="9977"/>
          <a:stretch>
            <a:fillRect/>
          </a:stretch>
        </p:blipFill>
        <p:spPr>
          <a:xfrm>
            <a:off x="0" y="4515749"/>
            <a:ext cx="12204834" cy="23422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374455" y="-1513840"/>
            <a:ext cx="7250050" cy="6949440"/>
            <a:chOff x="2374455" y="-1513840"/>
            <a:chExt cx="7250050" cy="6949440"/>
          </a:xfrm>
        </p:grpSpPr>
        <p:grpSp>
          <p:nvGrpSpPr>
            <p:cNvPr id="9" name="组合 8"/>
            <p:cNvGrpSpPr/>
            <p:nvPr/>
          </p:nvGrpSpPr>
          <p:grpSpPr>
            <a:xfrm>
              <a:off x="2374455" y="-1513840"/>
              <a:ext cx="2399790" cy="6949440"/>
              <a:chOff x="2222055" y="-426720"/>
              <a:chExt cx="1839272" cy="532626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222055" y="-426720"/>
                <a:ext cx="1839272" cy="5326262"/>
                <a:chOff x="2222055" y="-223520"/>
                <a:chExt cx="1839272" cy="5326262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2055" y="1530417"/>
                  <a:ext cx="1839272" cy="3572325"/>
                </a:xfrm>
                <a:prstGeom prst="rect">
                  <a:avLst/>
                </a:prstGeom>
              </p:spPr>
            </p:pic>
            <p:cxnSp>
              <p:nvCxnSpPr>
                <p:cNvPr id="6" name="直接连接符 5"/>
                <p:cNvCxnSpPr>
                  <a:stCxn id="4" idx="0"/>
                </p:cNvCxnSpPr>
                <p:nvPr/>
              </p:nvCxnSpPr>
              <p:spPr>
                <a:xfrm flipH="1" flipV="1">
                  <a:off x="3139440" y="-223520"/>
                  <a:ext cx="2251" cy="1753937"/>
                </a:xfrm>
                <a:prstGeom prst="line">
                  <a:avLst/>
                </a:prstGeom>
                <a:ln>
                  <a:solidFill>
                    <a:srgbClr val="B0283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2661920" y="2590832"/>
                <a:ext cx="955040" cy="778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壹</a:t>
                </a:r>
                <a:endParaRPr lang="zh-CN" altLang="en-US" sz="6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25135" y="2161700"/>
              <a:ext cx="4599370" cy="1538883"/>
              <a:chOff x="5040500" y="2089441"/>
              <a:chExt cx="4599370" cy="153888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40500" y="2089441"/>
                <a:ext cx="459937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元宵</a:t>
                </a:r>
                <a:r>
                  <a:rPr lang="zh-CN" altLang="en-US" sz="6000" spc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的</a:t>
                </a:r>
                <a:r>
                  <a:rPr lang="zh-CN" altLang="en-US" sz="6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起源</a:t>
                </a:r>
                <a:endParaRPr lang="zh-CN" altLang="en-US" sz="60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40500" y="3105104"/>
                <a:ext cx="4348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spc="3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ADD YOUR TITLE HERE.</a:t>
                </a:r>
                <a:endParaRPr lang="zh-CN" altLang="en-US" sz="2800" b="1" spc="3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4" b="69926"/>
          <a:stretch>
            <a:fillRect/>
          </a:stretch>
        </p:blipFill>
        <p:spPr>
          <a:xfrm flipH="1">
            <a:off x="0" y="0"/>
            <a:ext cx="2926080" cy="20624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9"/>
          <a:stretch>
            <a:fillRect/>
          </a:stretch>
        </p:blipFill>
        <p:spPr>
          <a:xfrm>
            <a:off x="196025" y="1682059"/>
            <a:ext cx="2415095" cy="53377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40891" r="17985" b="6368"/>
          <a:stretch>
            <a:fillRect/>
          </a:stretch>
        </p:blipFill>
        <p:spPr>
          <a:xfrm>
            <a:off x="8531517" y="3306029"/>
            <a:ext cx="3169920" cy="20898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73" y="4517741"/>
            <a:ext cx="2261506" cy="2544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的</a:t>
              </a:r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起源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161572" y="2462345"/>
            <a:ext cx="7878356" cy="1973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元宵节的历史由来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: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元宵节是中国的传统节日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早在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2000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多年前的西汉就有了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元宵赏灯始于东汉明帝时期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明帝提倡佛教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听说佛教有正月十五日僧人观佛舍利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点灯敬佛的做法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就命令这一天夜晚在皇宫和寺庙里点灯敬佛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令士族庶民都挂灯。以后这种佛教礼仪节日逐渐形成民间盛大的节日。该节经历了由宫廷到民间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,</a:t>
            </a:r>
            <a:r>
              <a:rPr lang="zh-CN" altLang="en-US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由中原到全国的发展过程。</a:t>
            </a:r>
            <a:endParaRPr lang="zh-CN" altLang="zh-CN" sz="1600" kern="1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的</a:t>
              </a:r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起源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33671" y="2390991"/>
            <a:ext cx="9792641" cy="2273061"/>
            <a:chOff x="1633671" y="2390991"/>
            <a:chExt cx="9792641" cy="2273061"/>
          </a:xfrm>
        </p:grpSpPr>
        <p:sp>
          <p:nvSpPr>
            <p:cNvPr id="2" name="矩形 1"/>
            <p:cNvSpPr/>
            <p:nvPr/>
          </p:nvSpPr>
          <p:spPr>
            <a:xfrm>
              <a:off x="5819839" y="2783717"/>
              <a:ext cx="5606473" cy="1481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在汉文帝时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已下令将正月十五定为元宵节。汉武帝时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,“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太一神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的祭祀活动定在正月十五。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(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: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主宰宇宙一切之神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)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。司马迁创建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“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太初历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时</a:t>
              </a:r>
              <a:r>
                <a:rPr lang="en-US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就已将元宵节确定为重大节日</a:t>
              </a: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</a:t>
              </a:r>
              <a:endPara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671" y="2390991"/>
              <a:ext cx="3437093" cy="22730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的</a:t>
              </a:r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起源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41432" y="2230667"/>
            <a:ext cx="9217931" cy="2771873"/>
            <a:chOff x="841432" y="2230667"/>
            <a:chExt cx="9217931" cy="2771873"/>
          </a:xfrm>
        </p:grpSpPr>
        <p:sp>
          <p:nvSpPr>
            <p:cNvPr id="2" name="矩形 1"/>
            <p:cNvSpPr/>
            <p:nvPr/>
          </p:nvSpPr>
          <p:spPr>
            <a:xfrm>
              <a:off x="841432" y="2629858"/>
              <a:ext cx="6160655" cy="1973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吃元宵正月十五吃元宵</a:t>
              </a:r>
              <a:r>
                <a:rPr lang="en-US" altLang="zh-CN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在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我国也由来已久。宋代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民间即流行一种元宵节吃的新奇食品</a:t>
              </a:r>
              <a:r>
                <a:rPr lang="zh-CN" altLang="en-US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。元宵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即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汤圆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以白糖、玫瑰、芝麻、豆沙、黄桂、核桃仁、果仁、枣泥等为馅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用糯米粉包成圆形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可荤可素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风味各异。可汤煮、油炸、蒸食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有团圆美满之意。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7490" y="2230667"/>
              <a:ext cx="2771873" cy="277187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的</a:t>
              </a:r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起源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38033" y="2385673"/>
            <a:ext cx="8534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汉明帝永平年间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(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公元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58--75),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因明帝提倡佛法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适逢蔡愔从印度求得佛法归来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称印度摩喝陀国每逢正月十五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僧众云集瞻仰佛舍利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是参佛的吉日良辰。汉明帝为了弘扬佛法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下令正月十五夜在宫中和寺院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"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燃灯表佛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"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。此后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元宵放灯的习俗就由原来只在宫廷中举行而流传到民间。即每到正月十五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无论士族还是庶民都要挂灯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城乡通宵灯火辉煌。元宵放灯的习俗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在唐代发展成为盛况空前的灯市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当时的京城长安已是拥有百万人口的世界最大都市</a:t>
            </a:r>
            <a:r>
              <a:rPr lang="en-US" altLang="zh-CN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,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社会富庶。</a:t>
            </a:r>
            <a:endParaRPr lang="zh-CN" altLang="en-US" sz="16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-4699000"/>
            <a:ext cx="7264400" cy="726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93" b="9977"/>
          <a:stretch>
            <a:fillRect/>
          </a:stretch>
        </p:blipFill>
        <p:spPr>
          <a:xfrm>
            <a:off x="0" y="4515749"/>
            <a:ext cx="12204834" cy="23422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374455" y="-1513840"/>
            <a:ext cx="7250050" cy="6949440"/>
            <a:chOff x="2374455" y="-1513840"/>
            <a:chExt cx="7250050" cy="6949440"/>
          </a:xfrm>
        </p:grpSpPr>
        <p:grpSp>
          <p:nvGrpSpPr>
            <p:cNvPr id="9" name="组合 8"/>
            <p:cNvGrpSpPr/>
            <p:nvPr/>
          </p:nvGrpSpPr>
          <p:grpSpPr>
            <a:xfrm>
              <a:off x="2374455" y="-1513840"/>
              <a:ext cx="2399790" cy="6949440"/>
              <a:chOff x="2222055" y="-426720"/>
              <a:chExt cx="1839272" cy="532626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222055" y="-426720"/>
                <a:ext cx="1839272" cy="5326262"/>
                <a:chOff x="2222055" y="-223520"/>
                <a:chExt cx="1839272" cy="5326262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2055" y="1530417"/>
                  <a:ext cx="1839272" cy="3572325"/>
                </a:xfrm>
                <a:prstGeom prst="rect">
                  <a:avLst/>
                </a:prstGeom>
              </p:spPr>
            </p:pic>
            <p:cxnSp>
              <p:nvCxnSpPr>
                <p:cNvPr id="6" name="直接连接符 5"/>
                <p:cNvCxnSpPr>
                  <a:stCxn id="4" idx="0"/>
                </p:cNvCxnSpPr>
                <p:nvPr/>
              </p:nvCxnSpPr>
              <p:spPr>
                <a:xfrm flipH="1" flipV="1">
                  <a:off x="3139440" y="-223520"/>
                  <a:ext cx="2251" cy="1753937"/>
                </a:xfrm>
                <a:prstGeom prst="line">
                  <a:avLst/>
                </a:prstGeom>
                <a:ln>
                  <a:solidFill>
                    <a:srgbClr val="B0283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2661920" y="2590832"/>
                <a:ext cx="955040" cy="778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贰</a:t>
                </a:r>
                <a:endParaRPr lang="zh-CN" altLang="en-US" sz="6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25135" y="2161700"/>
              <a:ext cx="4599370" cy="1538883"/>
              <a:chOff x="5040500" y="2089441"/>
              <a:chExt cx="4599370" cy="153888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40500" y="2089441"/>
                <a:ext cx="459937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元宵的</a:t>
                </a:r>
                <a:r>
                  <a:rPr lang="zh-CN" altLang="en-US" sz="6000" spc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习俗</a:t>
                </a:r>
                <a:endParaRPr lang="zh-CN" altLang="en-US" sz="60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40500" y="3105104"/>
                <a:ext cx="4348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spc="3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ADD YOUR TITLE HERE.</a:t>
                </a:r>
                <a:endParaRPr lang="zh-CN" altLang="en-US" sz="2800" b="1" spc="3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4" b="69926"/>
          <a:stretch>
            <a:fillRect/>
          </a:stretch>
        </p:blipFill>
        <p:spPr>
          <a:xfrm flipH="1">
            <a:off x="0" y="0"/>
            <a:ext cx="2926080" cy="20624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9"/>
          <a:stretch>
            <a:fillRect/>
          </a:stretch>
        </p:blipFill>
        <p:spPr>
          <a:xfrm>
            <a:off x="196025" y="1682059"/>
            <a:ext cx="2415095" cy="53377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40891" r="17985" b="6368"/>
          <a:stretch>
            <a:fillRect/>
          </a:stretch>
        </p:blipFill>
        <p:spPr>
          <a:xfrm>
            <a:off x="8531517" y="3306029"/>
            <a:ext cx="3169920" cy="20898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73" y="4517741"/>
            <a:ext cx="2261506" cy="2544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习俗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068944" y="2439177"/>
            <a:ext cx="8072583" cy="2465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正月十五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吃元宵，“元宵”作为食品，在我国也由来已久。宋代，民间即流行一种元宵节吃 的新奇食品。这种食品，最早叫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“ 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浮元子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”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后称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“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元宵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” 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，生意人还美其名曰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“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元宝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” 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。元宵即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汤圆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以白糖、玫瑰、芝麻、豆沙、黄桂、核桃仁、果仁、枣泥等为馅，用糯米粉包成圆形，可荤可素，风味各异。可汤煮、油炸、蒸食，有团圆美满之意。陕西的汤圆不是包的，而是在糯米粉中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滚</a:t>
            </a:r>
            <a:r>
              <a:rPr lang="en-US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成的，或煮司或油炸，热热火火，团团圆圆。</a:t>
            </a:r>
            <a:endParaRPr lang="zh-CN" altLang="zh-CN" sz="1600" kern="1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习俗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710" y="2282637"/>
            <a:ext cx="10374055" cy="2694945"/>
            <a:chOff x="792710" y="2282637"/>
            <a:chExt cx="10374055" cy="2694945"/>
          </a:xfrm>
        </p:grpSpPr>
        <p:sp>
          <p:nvSpPr>
            <p:cNvPr id="2" name="矩形 1"/>
            <p:cNvSpPr/>
            <p:nvPr/>
          </p:nvSpPr>
          <p:spPr>
            <a:xfrm>
              <a:off x="4978400" y="2282637"/>
              <a:ext cx="6188365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放灯的习俗，在唐代发展成为盛况空前的灯市，当时的京城长安已是拥有百万人口的世界最大都市，社会富庶。在皇帝的亲自倡导下，元宵灯节办得越来越豪华。中唐以后，已发展成为全民性的狂欢节</a:t>
              </a: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。宋代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，元宵灯会无论在规模和灯饰的奇幻精美都胜过唐代，而且活动更为民间化，民族特色更强</a:t>
              </a: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</a:t>
              </a:r>
              <a:endPara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710" y="2587002"/>
              <a:ext cx="3742344" cy="23905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习俗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00728" y="1959772"/>
            <a:ext cx="9496943" cy="3023952"/>
            <a:chOff x="1200728" y="1959772"/>
            <a:chExt cx="9496943" cy="3023952"/>
          </a:xfrm>
        </p:grpSpPr>
        <p:sp>
          <p:nvSpPr>
            <p:cNvPr id="3" name="矩形 2"/>
            <p:cNvSpPr/>
            <p:nvPr/>
          </p:nvSpPr>
          <p:spPr>
            <a:xfrm>
              <a:off x="1200728" y="2734022"/>
              <a:ext cx="5759994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元宵节也是一个浪漫的节日，元宵灯会在封建的传统社会中，也给未婚男女相识提供了一个机会，传统社会的年轻女孩不允许出外自由活动，但是过节却可以结伴出来游玩，元宵节赏花灯正好是一个交谊的</a:t>
              </a:r>
              <a:r>
                <a:rPr lang="zh-CN" altLang="en-US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机会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.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3719" y="1959772"/>
              <a:ext cx="3023952" cy="30239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习俗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64521" y="1454739"/>
            <a:ext cx="9582999" cy="4232135"/>
            <a:chOff x="964521" y="1454739"/>
            <a:chExt cx="9582999" cy="4232135"/>
          </a:xfrm>
        </p:grpSpPr>
        <p:sp>
          <p:nvSpPr>
            <p:cNvPr id="2" name="矩形 1"/>
            <p:cNvSpPr/>
            <p:nvPr/>
          </p:nvSpPr>
          <p:spPr>
            <a:xfrm>
              <a:off x="4966954" y="2392218"/>
              <a:ext cx="5580566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元宵节除了庆祝活动外，还有信仰性的活动。那就是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走百病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又称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烤百病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""</a:t>
              </a: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散百病</a:t>
              </a:r>
              <a:r>
                <a:rPr lang="en-US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"</a:t>
              </a:r>
              <a:r>
                <a:rPr lang="zh-CN" altLang="zh-CN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参与者多为妇女，他们结伴而行或走墙边，或过桥过走郊外，目的是驱病除灾。 随着时间的推移，元宵节的活动越来越多，不少地方节庆时增加了耍龙灯、耍狮子、踩高跷、划旱船扭秧歌、打太平鼓等活动。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1" y="1454739"/>
              <a:ext cx="4232135" cy="423213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</a:t>
              </a:r>
              <a:r>
                <a:rPr lang="zh-CN" altLang="en-US" sz="36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习俗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995058" y="2404146"/>
            <a:ext cx="82018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紫姑是民间传说中一个善良、贫穷的姑娘。正月十五，紫姑因穷困而死。百姓们同情她、怀念她、有些地方便出现了“正月十五迎紫姑”的风俗。每到这一天夜晚，人们用稻草、布头等扎成真人大小的紫姑肖像。妇女们纷纷站到紫姑常做活的厕所、猪圈和厨房旁边迎接她，象对待亲姐妹一样，拉着她的手，跟她说着贴心话，流着眼泪安慰她，情景十分生动，真实的反映了劳苦民众善良、忠厚、同情弱者的思想感情。</a:t>
            </a:r>
            <a:endParaRPr lang="zh-CN" altLang="zh-CN" sz="1600" kern="1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00">
        <p14:reveal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-4699000"/>
            <a:ext cx="7264400" cy="726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93" b="9977"/>
          <a:stretch>
            <a:fillRect/>
          </a:stretch>
        </p:blipFill>
        <p:spPr>
          <a:xfrm>
            <a:off x="0" y="4515749"/>
            <a:ext cx="12204834" cy="23422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374455" y="-1513840"/>
            <a:ext cx="7250050" cy="6949440"/>
            <a:chOff x="2374455" y="-1513840"/>
            <a:chExt cx="7250050" cy="6949440"/>
          </a:xfrm>
        </p:grpSpPr>
        <p:grpSp>
          <p:nvGrpSpPr>
            <p:cNvPr id="9" name="组合 8"/>
            <p:cNvGrpSpPr/>
            <p:nvPr/>
          </p:nvGrpSpPr>
          <p:grpSpPr>
            <a:xfrm>
              <a:off x="2374455" y="-1513840"/>
              <a:ext cx="2399790" cy="6949440"/>
              <a:chOff x="2222055" y="-426720"/>
              <a:chExt cx="1839272" cy="532626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222055" y="-426720"/>
                <a:ext cx="1839272" cy="5326262"/>
                <a:chOff x="2222055" y="-223520"/>
                <a:chExt cx="1839272" cy="5326262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2055" y="1530417"/>
                  <a:ext cx="1839272" cy="3572325"/>
                </a:xfrm>
                <a:prstGeom prst="rect">
                  <a:avLst/>
                </a:prstGeom>
              </p:spPr>
            </p:pic>
            <p:cxnSp>
              <p:nvCxnSpPr>
                <p:cNvPr id="6" name="直接连接符 5"/>
                <p:cNvCxnSpPr>
                  <a:stCxn id="4" idx="0"/>
                </p:cNvCxnSpPr>
                <p:nvPr/>
              </p:nvCxnSpPr>
              <p:spPr>
                <a:xfrm flipH="1" flipV="1">
                  <a:off x="3139440" y="-223520"/>
                  <a:ext cx="2251" cy="1753937"/>
                </a:xfrm>
                <a:prstGeom prst="line">
                  <a:avLst/>
                </a:prstGeom>
                <a:ln>
                  <a:solidFill>
                    <a:srgbClr val="B0283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2661920" y="2590832"/>
                <a:ext cx="955040" cy="778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 smtClean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叁</a:t>
                </a:r>
                <a:endParaRPr lang="zh-CN" altLang="en-US" sz="6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25135" y="2161700"/>
              <a:ext cx="4599370" cy="1538883"/>
              <a:chOff x="5040500" y="2089441"/>
              <a:chExt cx="4599370" cy="153888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40500" y="2089441"/>
                <a:ext cx="459937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元宵的</a:t>
                </a:r>
                <a:r>
                  <a:rPr lang="zh-CN" altLang="en-US" sz="6000" spc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诗歌</a:t>
                </a:r>
                <a:endParaRPr lang="zh-CN" altLang="en-US" sz="60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40500" y="3105104"/>
                <a:ext cx="4348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spc="3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ADD YOUR TITLE HERE.</a:t>
                </a:r>
                <a:endParaRPr lang="zh-CN" altLang="en-US" sz="2800" b="1" spc="3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4" b="69926"/>
          <a:stretch>
            <a:fillRect/>
          </a:stretch>
        </p:blipFill>
        <p:spPr>
          <a:xfrm flipH="1">
            <a:off x="0" y="0"/>
            <a:ext cx="2926080" cy="20624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9"/>
          <a:stretch>
            <a:fillRect/>
          </a:stretch>
        </p:blipFill>
        <p:spPr>
          <a:xfrm>
            <a:off x="196025" y="1682059"/>
            <a:ext cx="2415095" cy="53377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40891" r="17985" b="6368"/>
          <a:stretch>
            <a:fillRect/>
          </a:stretch>
        </p:blipFill>
        <p:spPr>
          <a:xfrm>
            <a:off x="8531517" y="3306029"/>
            <a:ext cx="3169920" cy="20898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73" y="4517741"/>
            <a:ext cx="2261506" cy="2544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元宵的诗歌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661237" y="1887734"/>
            <a:ext cx="8822462" cy="3989488"/>
            <a:chOff x="1661237" y="1887734"/>
            <a:chExt cx="8822462" cy="3989488"/>
          </a:xfrm>
        </p:grpSpPr>
        <p:sp>
          <p:nvSpPr>
            <p:cNvPr id="2" name="矩形 1"/>
            <p:cNvSpPr/>
            <p:nvPr/>
          </p:nvSpPr>
          <p:spPr>
            <a:xfrm>
              <a:off x="1661237" y="2092898"/>
              <a:ext cx="6096000" cy="33166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《元夕于通衢建灯夜升南楼》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（隋） 隋炀帝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法轮天上转，梵声天上来；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灯树千光照，花焰七枝开。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月影疑流水，春风含夜梅；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燔动黄金地，钟发琉璃台。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494211" y="1887734"/>
              <a:ext cx="3989488" cy="3989488"/>
              <a:chOff x="0" y="934126"/>
              <a:chExt cx="6644367" cy="6644367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934126"/>
                <a:ext cx="6644367" cy="6644367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978" y="2601690"/>
                <a:ext cx="3220538" cy="429136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元宵的诗歌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1613" y="1970174"/>
            <a:ext cx="12208557" cy="3416320"/>
            <a:chOff x="371613" y="1970174"/>
            <a:chExt cx="12208557" cy="3416320"/>
          </a:xfrm>
        </p:grpSpPr>
        <p:sp>
          <p:nvSpPr>
            <p:cNvPr id="2" name="矩形 1"/>
            <p:cNvSpPr/>
            <p:nvPr/>
          </p:nvSpPr>
          <p:spPr>
            <a:xfrm>
              <a:off x="3056411" y="1970174"/>
              <a:ext cx="6096000" cy="34163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《正月十五夜》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 苏道味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火树银花合，星桥铁锁开</a:t>
              </a:r>
              <a:r>
                <a:rPr lang="zh-CN" altLang="zh-CN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，</a:t>
              </a:r>
              <a:endParaRPr lang="en-US" altLang="zh-CN" kern="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</a:t>
              </a: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树千光照。明月逐人来。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游妓皆穠李，行歌尽落梅</a:t>
              </a:r>
              <a:r>
                <a:rPr lang="zh-CN" altLang="zh-CN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</a:t>
              </a:r>
              <a:endParaRPr lang="en-US" altLang="zh-CN" kern="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金</a:t>
              </a:r>
              <a:r>
                <a:rPr lang="zh-CN" altLang="zh-CN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吾不禁夜，玉漏莫相催。</a:t>
              </a:r>
              <a:endParaRPr lang="zh-CN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6587" y="3948029"/>
              <a:ext cx="2350741" cy="140425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-2100000">
              <a:off x="9816681" y="2012525"/>
              <a:ext cx="2763489" cy="276348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613" y="2790820"/>
              <a:ext cx="4402551" cy="193046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元宵的诗歌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992732" y="2285215"/>
            <a:ext cx="10057226" cy="2523470"/>
            <a:chOff x="1992732" y="2285215"/>
            <a:chExt cx="10057226" cy="2523470"/>
          </a:xfrm>
        </p:grpSpPr>
        <p:sp>
          <p:nvSpPr>
            <p:cNvPr id="2" name="矩形 1"/>
            <p:cNvSpPr/>
            <p:nvPr/>
          </p:nvSpPr>
          <p:spPr>
            <a:xfrm>
              <a:off x="5953958" y="2285215"/>
              <a:ext cx="6096000" cy="22086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kern="10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《上元夜》</a:t>
              </a:r>
              <a:endParaRPr lang="zh-CN" altLang="zh-CN" kern="10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（唐）崔液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玉漏铜壶且莫催，铁关金锁彻夜开</a:t>
              </a:r>
              <a:r>
                <a:rPr lang="en-US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;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谁家见月能闲坐，何处闻灯不看来。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6978" l="0" r="100000">
                          <a14:foregroundMark x1="52128" y1="11519" x2="91489" y2="12187"/>
                          <a14:foregroundMark x1="38906" y1="78047" x2="85106" y2="77629"/>
                          <a14:backgroundMark x1="17933" y1="80467" x2="35106" y2="81302"/>
                          <a14:backgroundMark x1="54255" y1="17362" x2="86626" y2="18447"/>
                          <a14:backgroundMark x1="52888" y1="16945" x2="80243" y2="8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083" b="39413"/>
            <a:stretch>
              <a:fillRect/>
            </a:stretch>
          </p:blipFill>
          <p:spPr>
            <a:xfrm flipH="1">
              <a:off x="1992732" y="2419927"/>
              <a:ext cx="3015807" cy="238875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元宵的诗歌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481827" y="2069880"/>
            <a:ext cx="11085223" cy="3336401"/>
            <a:chOff x="-481827" y="2069880"/>
            <a:chExt cx="11085223" cy="3336401"/>
          </a:xfrm>
        </p:grpSpPr>
        <p:sp>
          <p:nvSpPr>
            <p:cNvPr id="2" name="矩形 1"/>
            <p:cNvSpPr/>
            <p:nvPr/>
          </p:nvSpPr>
          <p:spPr>
            <a:xfrm>
              <a:off x="3054417" y="2069880"/>
              <a:ext cx="6096000" cy="33166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《十五夜观灯》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（唐）卢照邻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锦里开芳宴，兰红艳早年。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缛彩遥分地，繁光远缀天。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接汉疑星落，依楼似月悬。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别有千金笑，来映九枝前。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1827" y="2682366"/>
              <a:ext cx="6212067" cy="272391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83"/>
            <a:stretch>
              <a:fillRect/>
            </a:stretch>
          </p:blipFill>
          <p:spPr>
            <a:xfrm flipH="1">
              <a:off x="7571290" y="2427971"/>
              <a:ext cx="3032106" cy="267420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元宵的诗歌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78296" y="1986695"/>
            <a:ext cx="10805210" cy="3316614"/>
            <a:chOff x="1378296" y="1986695"/>
            <a:chExt cx="10805210" cy="3316614"/>
          </a:xfrm>
        </p:grpSpPr>
        <p:sp>
          <p:nvSpPr>
            <p:cNvPr id="2" name="矩形 1"/>
            <p:cNvSpPr/>
            <p:nvPr/>
          </p:nvSpPr>
          <p:spPr>
            <a:xfrm>
              <a:off x="6087506" y="1986695"/>
              <a:ext cx="6096000" cy="33166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《生查子 元夕 》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（宋）欧阳修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去年元夜时，花市灯如昼。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月到柳梢头，人约黄昏后。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今年元夜时，月与灯依旧。</a:t>
              </a:r>
              <a:endParaRPr lang="zh-CN" altLang="zh-CN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zh-CN" altLang="zh-CN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不见去年人，泪湿春衫袖。</a:t>
              </a:r>
              <a:endParaRPr lang="zh-CN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8296" y="2478201"/>
              <a:ext cx="4106762" cy="262336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720" y="-4699000"/>
            <a:ext cx="7264400" cy="726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93" b="9977"/>
          <a:stretch>
            <a:fillRect/>
          </a:stretch>
        </p:blipFill>
        <p:spPr>
          <a:xfrm>
            <a:off x="0" y="4515749"/>
            <a:ext cx="12204834" cy="23422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374455" y="-1513840"/>
            <a:ext cx="7250050" cy="6949440"/>
            <a:chOff x="2374455" y="-1513840"/>
            <a:chExt cx="7250050" cy="6949440"/>
          </a:xfrm>
        </p:grpSpPr>
        <p:grpSp>
          <p:nvGrpSpPr>
            <p:cNvPr id="9" name="组合 8"/>
            <p:cNvGrpSpPr/>
            <p:nvPr/>
          </p:nvGrpSpPr>
          <p:grpSpPr>
            <a:xfrm>
              <a:off x="2374455" y="-1513840"/>
              <a:ext cx="2399790" cy="6949440"/>
              <a:chOff x="2222055" y="-426720"/>
              <a:chExt cx="1839272" cy="532626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222055" y="-426720"/>
                <a:ext cx="1839272" cy="5326262"/>
                <a:chOff x="2222055" y="-223520"/>
                <a:chExt cx="1839272" cy="5326262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2055" y="1530417"/>
                  <a:ext cx="1839272" cy="3572325"/>
                </a:xfrm>
                <a:prstGeom prst="rect">
                  <a:avLst/>
                </a:prstGeom>
              </p:spPr>
            </p:pic>
            <p:cxnSp>
              <p:nvCxnSpPr>
                <p:cNvPr id="6" name="直接连接符 5"/>
                <p:cNvCxnSpPr>
                  <a:stCxn id="4" idx="0"/>
                </p:cNvCxnSpPr>
                <p:nvPr/>
              </p:nvCxnSpPr>
              <p:spPr>
                <a:xfrm flipH="1" flipV="1">
                  <a:off x="3139440" y="-223520"/>
                  <a:ext cx="2251" cy="1753937"/>
                </a:xfrm>
                <a:prstGeom prst="line">
                  <a:avLst/>
                </a:prstGeom>
                <a:ln>
                  <a:solidFill>
                    <a:srgbClr val="B0283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2661920" y="2590832"/>
                <a:ext cx="955040" cy="778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 smtClean="0">
                    <a:solidFill>
                      <a:schemeClr val="accent4">
                        <a:lumMod val="20000"/>
                        <a:lumOff val="8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肆</a:t>
                </a:r>
                <a:endParaRPr lang="zh-CN" altLang="en-US" sz="6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25135" y="2161700"/>
              <a:ext cx="4599370" cy="1538883"/>
              <a:chOff x="5040500" y="2089441"/>
              <a:chExt cx="4599370" cy="153888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40500" y="2089441"/>
                <a:ext cx="459937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spc="60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元宵的</a:t>
                </a:r>
                <a:r>
                  <a:rPr lang="zh-CN" altLang="en-US" sz="6000" spc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禁忌</a:t>
                </a:r>
                <a:endParaRPr lang="zh-CN" altLang="en-US" sz="6000" spc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40500" y="3105104"/>
                <a:ext cx="4348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spc="300" dirty="0" smtClean="0">
                    <a:solidFill>
                      <a:srgbClr val="E09F36"/>
                    </a:solidFill>
                    <a:latin typeface="MingLiU_HKSCS-ExtB" panose="02020500000000000000" pitchFamily="18" charset="-120"/>
                    <a:ea typeface="Auraka方黑檀" panose="02020700000000000000" pitchFamily="18" charset="-128"/>
                    <a:sym typeface="MingLiU_HKSCS-ExtB" panose="02020500000000000000" pitchFamily="18" charset="-120"/>
                  </a:rPr>
                  <a:t>ADD YOUR TITLE HERE.</a:t>
                </a:r>
                <a:endParaRPr lang="zh-CN" altLang="en-US" sz="2800" b="1" spc="300" dirty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endParaRPr>
              </a:p>
            </p:txBody>
          </p:sp>
        </p:grp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4" b="69926"/>
          <a:stretch>
            <a:fillRect/>
          </a:stretch>
        </p:blipFill>
        <p:spPr>
          <a:xfrm flipH="1">
            <a:off x="0" y="0"/>
            <a:ext cx="2926080" cy="20624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9"/>
          <a:stretch>
            <a:fillRect/>
          </a:stretch>
        </p:blipFill>
        <p:spPr>
          <a:xfrm>
            <a:off x="196025" y="1682059"/>
            <a:ext cx="2415095" cy="53377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40891" r="17985" b="6368"/>
          <a:stretch>
            <a:fillRect/>
          </a:stretch>
        </p:blipFill>
        <p:spPr>
          <a:xfrm>
            <a:off x="8531517" y="3306029"/>
            <a:ext cx="3169920" cy="20898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73" y="4517741"/>
            <a:ext cx="2261506" cy="2544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元宵的禁忌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103120" y="2044958"/>
            <a:ext cx="79857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孩子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的哭哭啼啼会给家庭带来霉气，纵使发生什么事情，父母也尽量别让孩子哭闹。因传言是天宫大帝的诞辰祭日、以喜庆为主。</a:t>
            </a:r>
            <a:endParaRPr lang="zh-CN" altLang="en-US" sz="16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</a:endParaRP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工具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或者其他设备的破损，则意味着来年财富的消失，因此大多商人都会在此日避免大的机械动工运作、以避免不好的事情发生。</a:t>
            </a:r>
            <a:endParaRPr lang="zh-CN" altLang="en-US" sz="16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</a:endParaRP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少</a:t>
            </a:r>
            <a:r>
              <a: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rPr>
              <a:t>去阴气、晦气比较重的地方，如上坟、荒凉的地方、医院等地，此地多为阳气不旺，尤其是身子不太好的人士、能少沾惹一些晦气。</a:t>
            </a:r>
            <a:endParaRPr lang="zh-CN" altLang="en-US" sz="1600" dirty="0">
              <a:solidFill>
                <a:schemeClr val="accent6">
                  <a:lumMod val="20000"/>
                  <a:lumOff val="80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元宵的禁忌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41600" y="2002247"/>
            <a:ext cx="8988790" cy="3525653"/>
            <a:chOff x="2641600" y="2002247"/>
            <a:chExt cx="8988790" cy="3525653"/>
          </a:xfrm>
        </p:grpSpPr>
        <p:sp>
          <p:nvSpPr>
            <p:cNvPr id="2" name="矩形 1"/>
            <p:cNvSpPr/>
            <p:nvPr/>
          </p:nvSpPr>
          <p:spPr>
            <a:xfrm>
              <a:off x="5168630" y="2604407"/>
              <a:ext cx="6461760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少带金钱在身上，因小年之时若丢失财物、那么则意味着自己没有能力照顾好自己的口袋，一年则抓不住机遇。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此日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、不要借给别人钱，据说这样做的话、会把你的运气借走。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米</a:t>
              </a:r>
              <a:r>
                <a:rPr lang="zh-CN" altLang="en-US" sz="1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缸也不要见底，因为旧有断炊堪虞之说。</a:t>
              </a:r>
              <a:endParaRPr lang="zh-CN" alt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37"/>
            <a:stretch>
              <a:fillRect/>
            </a:stretch>
          </p:blipFill>
          <p:spPr>
            <a:xfrm>
              <a:off x="2641600" y="2002247"/>
              <a:ext cx="2092960" cy="352565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12204834" cy="6858000"/>
            <a:chOff x="0" y="0"/>
            <a:chExt cx="12204834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93" b="9977"/>
            <a:stretch>
              <a:fillRect/>
            </a:stretch>
          </p:blipFill>
          <p:spPr>
            <a:xfrm>
              <a:off x="0" y="4515749"/>
              <a:ext cx="12204834" cy="23422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07"/>
            <a:stretch>
              <a:fillRect/>
            </a:stretch>
          </p:blipFill>
          <p:spPr>
            <a:xfrm>
              <a:off x="471760" y="0"/>
              <a:ext cx="11252200" cy="67843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958" y="193964"/>
              <a:ext cx="3202876" cy="21058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790515" cy="2419927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800140" y="697685"/>
            <a:ext cx="4599370" cy="851495"/>
            <a:chOff x="3800140" y="697685"/>
            <a:chExt cx="4599370" cy="851495"/>
          </a:xfrm>
        </p:grpSpPr>
        <p:sp>
          <p:nvSpPr>
            <p:cNvPr id="12" name="文本框 11"/>
            <p:cNvSpPr txBox="1"/>
            <p:nvPr/>
          </p:nvSpPr>
          <p:spPr>
            <a:xfrm>
              <a:off x="3800140" y="697685"/>
              <a:ext cx="4599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元宵的禁忌</a:t>
              </a:r>
              <a:endParaRPr lang="zh-CN" altLang="en-US" sz="3600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921760" y="1241403"/>
              <a:ext cx="4348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rgbClr val="E09F36"/>
                  </a:solidFill>
                  <a:latin typeface="MingLiU_HKSCS-ExtB" panose="02020500000000000000" pitchFamily="18" charset="-120"/>
                  <a:ea typeface="Auraka方黑檀" panose="02020700000000000000" pitchFamily="18" charset="-128"/>
                  <a:sym typeface="MingLiU_HKSCS-ExtB" panose="02020500000000000000" pitchFamily="18" charset="-120"/>
                </a:rPr>
                <a:t>ADD YOUR TITLE HERE.</a:t>
              </a:r>
              <a:endParaRPr lang="zh-CN" altLang="en-US" sz="1400" b="1" spc="300" dirty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27760" y="2218158"/>
            <a:ext cx="9475636" cy="2499360"/>
            <a:chOff x="1127760" y="2218158"/>
            <a:chExt cx="9475636" cy="2499360"/>
          </a:xfrm>
        </p:grpSpPr>
        <p:sp>
          <p:nvSpPr>
            <p:cNvPr id="2" name="矩形 1"/>
            <p:cNvSpPr/>
            <p:nvPr/>
          </p:nvSpPr>
          <p:spPr>
            <a:xfrm>
              <a:off x="1127760" y="2573718"/>
              <a:ext cx="6873657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此日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注意衣服不要弄破、据说传言会一年霉运缠身。</a:t>
              </a:r>
              <a:endPara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此日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不要杀生，这是一个见血的不详恶兆，所出现的问题则是破财及病灾。</a:t>
              </a:r>
              <a:endPara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sz="1600" kern="1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尽量</a:t>
              </a:r>
              <a:r>
                <a:rPr lang="zh-CN" altLang="zh-CN" sz="1600" kern="1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避免白色和黑色的衣服，这两种颜色与死亡紧紧联系，大庆的日子见到这两种颜色、会让穿戴者事事不能如愿。</a:t>
              </a:r>
              <a:endParaRPr lang="zh-CN" altLang="zh-CN" sz="1600" kern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255" y="2218158"/>
              <a:ext cx="2003141" cy="249936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960" y="-375920"/>
            <a:ext cx="13166717" cy="72339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49344" y="1560952"/>
            <a:ext cx="66963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rgbClr val="E09F36"/>
                </a:solidFill>
                <a:latin typeface="MingLiU_HKSCS-ExtB" panose="02020500000000000000" pitchFamily="18" charset="-120"/>
                <a:ea typeface="Auraka方黑檀" panose="02020700000000000000" pitchFamily="18" charset="-128"/>
                <a:sym typeface="MingLiU_HKSCS-ExtB" panose="02020500000000000000" pitchFamily="18" charset="-120"/>
              </a:rPr>
              <a:t>感谢聆听</a:t>
            </a:r>
            <a:endParaRPr lang="zh-CN" altLang="en-US" sz="11500" dirty="0">
              <a:solidFill>
                <a:srgbClr val="E09F36"/>
              </a:solidFill>
              <a:latin typeface="MingLiU_HKSCS-ExtB" panose="02020500000000000000" pitchFamily="18" charset="-120"/>
              <a:ea typeface="Auraka方黑檀" panose="02020700000000000000" pitchFamily="18" charset="-128"/>
              <a:sym typeface="MingLiU_HKSCS-ExtB" panose="02020500000000000000" pitchFamily="18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71" y="2616850"/>
            <a:ext cx="4761905" cy="47619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01895" y="-789247"/>
            <a:ext cx="2387045" cy="29783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86"/>
          <a:stretch>
            <a:fillRect/>
          </a:stretch>
        </p:blipFill>
        <p:spPr>
          <a:xfrm>
            <a:off x="1933952" y="324481"/>
            <a:ext cx="3879273" cy="2355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switch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81C1D"/>
      </a:accent1>
      <a:accent2>
        <a:srgbClr val="E86C51"/>
      </a:accent2>
      <a:accent3>
        <a:srgbClr val="D47D4F"/>
      </a:accent3>
      <a:accent4>
        <a:srgbClr val="D2BF96"/>
      </a:accent4>
      <a:accent5>
        <a:srgbClr val="F7B02E"/>
      </a:accent5>
      <a:accent6>
        <a:srgbClr val="E69209"/>
      </a:accent6>
      <a:hlink>
        <a:srgbClr val="FBD597"/>
      </a:hlink>
      <a:folHlink>
        <a:srgbClr val="C02B2C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C81C1D"/>
    </a:accent1>
    <a:accent2>
      <a:srgbClr val="E86C51"/>
    </a:accent2>
    <a:accent3>
      <a:srgbClr val="D47D4F"/>
    </a:accent3>
    <a:accent4>
      <a:srgbClr val="D2BF96"/>
    </a:accent4>
    <a:accent5>
      <a:srgbClr val="F7B02E"/>
    </a:accent5>
    <a:accent6>
      <a:srgbClr val="E69209"/>
    </a:accent6>
    <a:hlink>
      <a:srgbClr val="FBD597"/>
    </a:hlink>
    <a:folHlink>
      <a:srgbClr val="C02B2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2567</Words>
  <Application>WPS 演示</Application>
  <PresentationFormat>宽屏</PresentationFormat>
  <Paragraphs>185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逐浪细阁体</vt:lpstr>
      <vt:lpstr>MingLiU_HKSCS-ExtB</vt:lpstr>
      <vt:lpstr>Auraka方黑檀</vt:lpstr>
      <vt:lpstr>Times New Roman</vt:lpstr>
      <vt:lpstr>微软雅黑</vt:lpstr>
      <vt:lpstr>Arial Unicode MS</vt:lpstr>
      <vt:lpstr>等线</vt:lpstr>
      <vt:lpstr>Segoe Print</vt:lpstr>
      <vt:lpstr>Calibri</vt:lpstr>
      <vt:lpstr>锐字工房云字库细圆GBK</vt:lpstr>
      <vt:lpstr>黑体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刘思蜀</dc:creator>
  <cp:lastModifiedBy>守护灬星之痕</cp:lastModifiedBy>
  <cp:revision>45</cp:revision>
  <dcterms:created xsi:type="dcterms:W3CDTF">2018-02-12T08:47:00Z</dcterms:created>
  <dcterms:modified xsi:type="dcterms:W3CDTF">2018-02-28T09:12:56Z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