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0" r:id="rId6"/>
    <p:sldId id="261" r:id="rId7"/>
    <p:sldId id="265" r:id="rId8"/>
    <p:sldId id="266" r:id="rId9"/>
    <p:sldId id="267" r:id="rId10"/>
    <p:sldId id="262" r:id="rId11"/>
    <p:sldId id="268" r:id="rId12"/>
    <p:sldId id="269" r:id="rId13"/>
    <p:sldId id="270" r:id="rId14"/>
    <p:sldId id="271" r:id="rId15"/>
    <p:sldId id="272" r:id="rId16"/>
    <p:sldId id="263" r:id="rId17"/>
    <p:sldId id="276" r:id="rId18"/>
    <p:sldId id="277" r:id="rId19"/>
    <p:sldId id="278" r:id="rId20"/>
    <p:sldId id="279" r:id="rId21"/>
    <p:sldId id="280" r:id="rId22"/>
    <p:sldId id="264" r:id="rId23"/>
    <p:sldId id="273" r:id="rId24"/>
    <p:sldId id="274" r:id="rId25"/>
    <p:sldId id="275" r:id="rId26"/>
    <p:sldId id="25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1F2C"/>
    <a:srgbClr val="B43D38"/>
    <a:srgbClr val="C856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54" d="100"/>
          <a:sy n="54" d="100"/>
        </p:scale>
        <p:origin x="588" y="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D4874-4D8C-46F6-B490-969F347F8B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B15A5-E5D2-4861-8663-DD595316D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AA44E1-7AD5-4786-8E6F-AF57B7120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9D473-8435-4F3D-9AE4-8748A5851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331665" y="2328815"/>
            <a:ext cx="5267388" cy="1151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1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感谢您下载包图网平台上提供的</a:t>
            </a:r>
            <a:r>
              <a:rPr lang="en-US" altLang="zh-CN" sz="11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PPT</a:t>
            </a:r>
            <a:r>
              <a:rPr lang="zh-CN" altLang="en-US" sz="11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逐浪细阁体" panose="03000509000000000000" pitchFamily="65" charset="-122"/>
                <a:ea typeface="逐浪细阁体" panose="03000509000000000000" pitchFamily="65" charset="-122"/>
                <a:sym typeface="逐浪细阁体" panose="03000509000000000000" pitchFamily="65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en-US" altLang="zh-CN" sz="1100" b="1" dirty="0">
              <a:solidFill>
                <a:schemeClr val="accent1">
                  <a:lumMod val="50000"/>
                  <a:alpha val="0"/>
                </a:schemeClr>
              </a:solidFill>
              <a:latin typeface="逐浪细阁体" panose="03000509000000000000" pitchFamily="65" charset="-122"/>
              <a:ea typeface="逐浪细阁体" panose="03000509000000000000" pitchFamily="65" charset="-122"/>
              <a:sym typeface="逐浪细阁体" panose="03000509000000000000" pitchFamily="65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microsoft.com/office/2007/relationships/hdphoto" Target="../media/hdphoto2.wdp"/><Relationship Id="rId7" Type="http://schemas.openxmlformats.org/officeDocument/2006/relationships/image" Target="../media/image6.png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7.xml"/><Relationship Id="rId12" Type="http://schemas.openxmlformats.org/officeDocument/2006/relationships/themeOverride" Target="../theme/themeOverride1.xml"/><Relationship Id="rId11" Type="http://schemas.openxmlformats.org/officeDocument/2006/relationships/image" Target="../media/image7.png"/><Relationship Id="rId10" Type="http://schemas.microsoft.com/office/2007/relationships/media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3.xml"/><Relationship Id="rId8" Type="http://schemas.openxmlformats.org/officeDocument/2006/relationships/image" Target="../media/image17.png"/><Relationship Id="rId7" Type="http://schemas.openxmlformats.org/officeDocument/2006/relationships/image" Target="../media/image3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4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6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7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8.xml"/><Relationship Id="rId8" Type="http://schemas.openxmlformats.org/officeDocument/2006/relationships/image" Target="../media/image17.png"/><Relationship Id="rId7" Type="http://schemas.openxmlformats.org/officeDocument/2006/relationships/image" Target="../media/image3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9.xml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1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2.xml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4.xml"/><Relationship Id="rId8" Type="http://schemas.openxmlformats.org/officeDocument/2006/relationships/image" Target="../media/image17.png"/><Relationship Id="rId7" Type="http://schemas.openxmlformats.org/officeDocument/2006/relationships/image" Target="../media/image3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8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9.xml"/><Relationship Id="rId5" Type="http://schemas.openxmlformats.org/officeDocument/2006/relationships/image" Target="../media/image11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20.xml"/><Relationship Id="rId8" Type="http://schemas.openxmlformats.org/officeDocument/2006/relationships/image" Target="../media/image17.png"/><Relationship Id="rId7" Type="http://schemas.openxmlformats.org/officeDocument/2006/relationships/image" Target="../media/image3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21.xml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9.png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22.xml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9.png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23.xml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9.png"/><Relationship Id="rId4" Type="http://schemas.openxmlformats.org/officeDocument/2006/relationships/image" Target="../media/image2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24.xml"/><Relationship Id="rId8" Type="http://schemas.microsoft.com/office/2007/relationships/hdphoto" Target="../media/hdphoto2.wdp"/><Relationship Id="rId7" Type="http://schemas.openxmlformats.org/officeDocument/2006/relationships/image" Target="../media/image6.png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0"/>
              <a:ext cx="12192000" cy="3809999"/>
              <a:chOff x="0" y="0"/>
              <a:chExt cx="12192000" cy="3809999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 flipV="1">
              <a:off x="0" y="3048001"/>
              <a:ext cx="12192000" cy="3809999"/>
              <a:chOff x="0" y="0"/>
              <a:chExt cx="12192000" cy="3809999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</p:grpSp>
      <p:grpSp>
        <p:nvGrpSpPr>
          <p:cNvPr id="22" name="组合 21"/>
          <p:cNvGrpSpPr/>
          <p:nvPr/>
        </p:nvGrpSpPr>
        <p:grpSpPr>
          <a:xfrm>
            <a:off x="10187450" y="1630271"/>
            <a:ext cx="677108" cy="3597458"/>
            <a:chOff x="10187450" y="1630271"/>
            <a:chExt cx="677108" cy="3597458"/>
          </a:xfrm>
        </p:grpSpPr>
        <p:sp>
          <p:nvSpPr>
            <p:cNvPr id="19" name="文本框 18"/>
            <p:cNvSpPr txBox="1"/>
            <p:nvPr/>
          </p:nvSpPr>
          <p:spPr>
            <a:xfrm>
              <a:off x="10249005" y="1731871"/>
              <a:ext cx="553998" cy="34239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spc="600" dirty="0" smtClean="0">
                  <a:solidFill>
                    <a:srgbClr val="C8565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花好月圆开门红</a:t>
              </a:r>
              <a:endParaRPr lang="zh-CN" altLang="en-US" sz="2400" spc="600" dirty="0">
                <a:solidFill>
                  <a:srgbClr val="C85650"/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187450" y="1630271"/>
              <a:ext cx="677108" cy="5080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85650"/>
                  </a:solidFill>
                </a:rPr>
                <a:t>【</a:t>
              </a:r>
              <a:endParaRPr lang="zh-CN" altLang="en-US" sz="3200" dirty="0">
                <a:solidFill>
                  <a:srgbClr val="C8565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flipH="1" flipV="1">
              <a:off x="10187450" y="4719729"/>
              <a:ext cx="677108" cy="5080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85650"/>
                  </a:solidFill>
                </a:rPr>
                <a:t>【</a:t>
              </a:r>
              <a:endParaRPr lang="zh-CN" altLang="en-US" sz="3200" dirty="0">
                <a:solidFill>
                  <a:srgbClr val="C85650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-68586" y="315407"/>
            <a:ext cx="4823985" cy="7431450"/>
            <a:chOff x="-68586" y="315407"/>
            <a:chExt cx="4823985" cy="743145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612" y="315407"/>
              <a:ext cx="2794000" cy="2832929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-68586" y="2935372"/>
              <a:ext cx="4823985" cy="4811485"/>
              <a:chOff x="-68586" y="2935372"/>
              <a:chExt cx="4823985" cy="4811485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112"/>
              <a:stretch>
                <a:fillRect/>
              </a:stretch>
            </p:blipFill>
            <p:spPr>
              <a:xfrm flipH="1">
                <a:off x="124067" y="4420558"/>
                <a:ext cx="4631332" cy="3326299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677" b="48435"/>
              <a:stretch>
                <a:fillRect/>
              </a:stretch>
            </p:blipFill>
            <p:spPr>
              <a:xfrm>
                <a:off x="-68586" y="2935372"/>
                <a:ext cx="2245360" cy="2752394"/>
              </a:xfrm>
              <a:prstGeom prst="rect">
                <a:avLst/>
              </a:prstGeom>
            </p:spPr>
          </p:pic>
        </p:grp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3" b="75583"/>
          <a:stretch>
            <a:fillRect/>
          </a:stretch>
        </p:blipFill>
        <p:spPr>
          <a:xfrm>
            <a:off x="9580880" y="333031"/>
            <a:ext cx="2783846" cy="1488446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2828952" y="-391872"/>
            <a:ext cx="6540605" cy="7671140"/>
            <a:chOff x="2828952" y="-391872"/>
            <a:chExt cx="6540605" cy="767114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895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8952" y="189417"/>
              <a:ext cx="6540605" cy="650856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44706" y1="11491" x2="65686" y2="86186"/>
                          <a14:foregroundMark x1="56667" y1="13814" x2="25686" y2="43765"/>
                          <a14:foregroundMark x1="59216" y1="20416" x2="56667" y2="39976"/>
                          <a14:foregroundMark x1="42353" y1="23227" x2="34314" y2="28973"/>
                          <a14:foregroundMark x1="32353" y1="21027" x2="36471" y2="31663"/>
                          <a14:foregroundMark x1="31961" y1="25306" x2="29412" y2="31907"/>
                          <a14:foregroundMark x1="30980" y1="25917" x2="24118" y2="32641"/>
                          <a14:foregroundMark x1="20196" y1="34474" x2="19020" y2="40220"/>
                          <a14:foregroundMark x1="67843" y1="26284" x2="61373" y2="35697"/>
                          <a14:foregroundMark x1="77647" y1="22005" x2="70196" y2="33374"/>
                          <a14:foregroundMark x1="77451" y1="18704" x2="70392" y2="23105"/>
                          <a14:foregroundMark x1="55098" y1="12714" x2="42941" y2="17115"/>
                          <a14:foregroundMark x1="45686" y1="40220" x2="40980" y2="55623"/>
                          <a14:foregroundMark x1="25686" y1="44866" x2="36078" y2="57213"/>
                          <a14:foregroundMark x1="29412" y1="49022" x2="27059" y2="55623"/>
                          <a14:foregroundMark x1="37059" y1="57824" x2="37255" y2="83741"/>
                          <a14:foregroundMark x1="53725" y1="43888" x2="50000" y2="49389"/>
                          <a14:foregroundMark x1="66471" y1="52200" x2="60392" y2="56235"/>
                          <a14:backgroundMark x1="41765" y1="19438" x2="45098" y2="19682"/>
                          <a14:backgroundMark x1="46667" y1="19315" x2="52549" y2="19315"/>
                          <a14:backgroundMark x1="60000" y1="15770" x2="52353" y2="18949"/>
                          <a14:backgroundMark x1="48431" y1="13325" x2="44510" y2="16259"/>
                          <a14:backgroundMark x1="44314" y1="14792" x2="42549" y2="16993"/>
                          <a14:backgroundMark x1="45098" y1="16137" x2="47059" y2="166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8400" y="-391872"/>
              <a:ext cx="4782740" cy="7671140"/>
            </a:xfrm>
            <a:prstGeom prst="rect">
              <a:avLst/>
            </a:prstGeom>
          </p:spPr>
        </p:pic>
      </p:grpSp>
      <p:pic>
        <p:nvPicPr>
          <p:cNvPr id="2" name="上海爱乐民乐团 - 大展鸿图 步步高升 Prosperity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fade in="5000.000000" out="5000.000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744852" y="32258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doors dir="vert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40" y="-116842"/>
            <a:ext cx="5699762" cy="2849881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1411076" y="1706874"/>
            <a:ext cx="8536198" cy="3469571"/>
            <a:chOff x="1411076" y="1706874"/>
            <a:chExt cx="8536198" cy="3469571"/>
          </a:xfrm>
        </p:grpSpPr>
        <p:grpSp>
          <p:nvGrpSpPr>
            <p:cNvPr id="46" name="组合 45"/>
            <p:cNvGrpSpPr/>
            <p:nvPr/>
          </p:nvGrpSpPr>
          <p:grpSpPr>
            <a:xfrm>
              <a:off x="1411076" y="2250298"/>
              <a:ext cx="768564" cy="2382666"/>
              <a:chOff x="1411076" y="2250298"/>
              <a:chExt cx="768564" cy="238266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411076" y="2250298"/>
                <a:ext cx="768564" cy="2382666"/>
                <a:chOff x="1411076" y="2189338"/>
                <a:chExt cx="768564" cy="2382666"/>
              </a:xfrm>
            </p:grpSpPr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9888"/>
                <a:stretch>
                  <a:fillRect/>
                </a:stretch>
              </p:blipFill>
              <p:spPr>
                <a:xfrm rot="5400000" flipV="1">
                  <a:off x="517665" y="3082749"/>
                  <a:ext cx="2382665" cy="595844"/>
                </a:xfrm>
                <a:prstGeom prst="rect">
                  <a:avLst/>
                </a:prstGeom>
              </p:spPr>
            </p:pic>
            <p:pic>
              <p:nvPicPr>
                <p:cNvPr id="64" name="图片 63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9888"/>
                <a:stretch>
                  <a:fillRect/>
                </a:stretch>
              </p:blipFill>
              <p:spPr>
                <a:xfrm rot="16200000" flipH="1" flipV="1">
                  <a:off x="690385" y="3082750"/>
                  <a:ext cx="2382665" cy="595844"/>
                </a:xfrm>
                <a:prstGeom prst="rect">
                  <a:avLst/>
                </a:prstGeom>
              </p:spPr>
            </p:pic>
          </p:grpSp>
          <p:sp>
            <p:nvSpPr>
              <p:cNvPr id="62" name="文本框 61"/>
              <p:cNvSpPr txBox="1"/>
              <p:nvPr/>
            </p:nvSpPr>
            <p:spPr>
              <a:xfrm>
                <a:off x="1412980" y="2570338"/>
                <a:ext cx="736600" cy="18389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36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目  录</a:t>
                </a:r>
                <a:endParaRPr lang="zh-CN" altLang="en-US" sz="3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6027344" y="1706874"/>
              <a:ext cx="3919930" cy="3469571"/>
              <a:chOff x="5255184" y="1595114"/>
              <a:chExt cx="3919930" cy="3469571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257688" y="1595114"/>
                <a:ext cx="3872699" cy="629921"/>
                <a:chOff x="4058624" y="1788160"/>
                <a:chExt cx="3872699" cy="629921"/>
              </a:xfrm>
            </p:grpSpPr>
            <p:pic>
              <p:nvPicPr>
                <p:cNvPr id="59" name="图片 5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8624" y="1788160"/>
                  <a:ext cx="472736" cy="629921"/>
                </a:xfrm>
                <a:prstGeom prst="rect">
                  <a:avLst/>
                </a:prstGeom>
              </p:spPr>
            </p:pic>
            <p:sp>
              <p:nvSpPr>
                <p:cNvPr id="60" name="文本框 59"/>
                <p:cNvSpPr txBox="1"/>
                <p:nvPr/>
              </p:nvSpPr>
              <p:spPr>
                <a:xfrm>
                  <a:off x="4660567" y="1788633"/>
                  <a:ext cx="32707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元宵节的起源</a:t>
                  </a:r>
                  <a:endParaRPr lang="zh-CN" altLang="en-US" sz="24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5302415" y="2500627"/>
                <a:ext cx="3872699" cy="629921"/>
                <a:chOff x="4058624" y="1788160"/>
                <a:chExt cx="3872699" cy="629921"/>
              </a:xfrm>
            </p:grpSpPr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8624" y="1788160"/>
                  <a:ext cx="472736" cy="629921"/>
                </a:xfrm>
                <a:prstGeom prst="rect">
                  <a:avLst/>
                </a:prstGeom>
              </p:spPr>
            </p:pic>
            <p:sp>
              <p:nvSpPr>
                <p:cNvPr id="58" name="文本框 57"/>
                <p:cNvSpPr txBox="1"/>
                <p:nvPr/>
              </p:nvSpPr>
              <p:spPr>
                <a:xfrm>
                  <a:off x="4660567" y="1788633"/>
                  <a:ext cx="32707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元宵节的起源</a:t>
                  </a:r>
                  <a:endParaRPr lang="zh-CN" altLang="en-US" sz="24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5302415" y="3495038"/>
                <a:ext cx="3872699" cy="629921"/>
                <a:chOff x="4058624" y="1788160"/>
                <a:chExt cx="3872699" cy="629921"/>
              </a:xfrm>
            </p:grpSpPr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8624" y="1788160"/>
                  <a:ext cx="472736" cy="629921"/>
                </a:xfrm>
                <a:prstGeom prst="rect">
                  <a:avLst/>
                </a:prstGeom>
              </p:spPr>
            </p:pic>
            <p:sp>
              <p:nvSpPr>
                <p:cNvPr id="56" name="文本框 55"/>
                <p:cNvSpPr txBox="1"/>
                <p:nvPr/>
              </p:nvSpPr>
              <p:spPr>
                <a:xfrm>
                  <a:off x="4660567" y="1788633"/>
                  <a:ext cx="32707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元宵节的起源</a:t>
                  </a:r>
                  <a:endParaRPr lang="zh-CN" altLang="en-US" sz="24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5255184" y="4434764"/>
                <a:ext cx="3872699" cy="629921"/>
                <a:chOff x="4058624" y="1788160"/>
                <a:chExt cx="3872699" cy="629921"/>
              </a:xfrm>
            </p:grpSpPr>
            <p:pic>
              <p:nvPicPr>
                <p:cNvPr id="53" name="图片 52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8624" y="1788160"/>
                  <a:ext cx="472736" cy="629921"/>
                </a:xfrm>
                <a:prstGeom prst="rect">
                  <a:avLst/>
                </a:prstGeom>
              </p:spPr>
            </p:pic>
            <p:sp>
              <p:nvSpPr>
                <p:cNvPr id="54" name="文本框 53"/>
                <p:cNvSpPr txBox="1"/>
                <p:nvPr/>
              </p:nvSpPr>
              <p:spPr>
                <a:xfrm>
                  <a:off x="4660567" y="1788633"/>
                  <a:ext cx="32707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元宵节的起源</a:t>
                  </a:r>
                  <a:endParaRPr lang="zh-CN" altLang="en-US" sz="24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" t="42667" r="21407" b="7852"/>
            <a:stretch>
              <a:fillRect/>
            </a:stretch>
          </p:blipFill>
          <p:spPr>
            <a:xfrm rot="-2520000">
              <a:off x="2058998" y="1902320"/>
              <a:ext cx="4509020" cy="289061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prism isInverted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2192000" cy="3809999"/>
              <a:chOff x="0" y="0"/>
              <a:chExt cx="12192000" cy="380999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 flipV="1">
              <a:off x="0" y="3048001"/>
              <a:ext cx="12192000" cy="3809999"/>
              <a:chOff x="0" y="0"/>
              <a:chExt cx="12192000" cy="380999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</p:grpSp>
      <p:grpSp>
        <p:nvGrpSpPr>
          <p:cNvPr id="35" name="组合 34"/>
          <p:cNvGrpSpPr/>
          <p:nvPr/>
        </p:nvGrpSpPr>
        <p:grpSpPr>
          <a:xfrm>
            <a:off x="1576538" y="571500"/>
            <a:ext cx="9038924" cy="5715000"/>
            <a:chOff x="1576538" y="571500"/>
            <a:chExt cx="9038924" cy="5715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1576538" y="571500"/>
              <a:ext cx="9038924" cy="5715000"/>
              <a:chOff x="1576538" y="571500"/>
              <a:chExt cx="9038924" cy="57150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>
                <a:off x="1576538" y="571500"/>
                <a:ext cx="4519462" cy="571500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 flipH="1">
                <a:off x="6096000" y="571500"/>
                <a:ext cx="4519462" cy="5715000"/>
              </a:xfrm>
              <a:prstGeom prst="rect">
                <a:avLst/>
              </a:prstGeom>
            </p:spPr>
          </p:pic>
        </p:grp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3" r="82513" b="64443"/>
            <a:stretch>
              <a:fillRect/>
            </a:stretch>
          </p:blipFill>
          <p:spPr>
            <a:xfrm flipH="1">
              <a:off x="2975254" y="1564640"/>
              <a:ext cx="2624160" cy="3870960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646424" y="2513591"/>
              <a:ext cx="4106677" cy="1436127"/>
              <a:chOff x="5646424" y="2381511"/>
              <a:chExt cx="4106677" cy="1436127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646424" y="2381511"/>
                <a:ext cx="4106677" cy="1047489"/>
                <a:chOff x="5452145" y="2164553"/>
                <a:chExt cx="4106677" cy="1047489"/>
              </a:xfrm>
            </p:grpSpPr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52145" y="2194146"/>
                  <a:ext cx="763899" cy="1017896"/>
                </a:xfrm>
                <a:prstGeom prst="rect">
                  <a:avLst/>
                </a:prstGeom>
              </p:spPr>
            </p:pic>
            <p:sp>
              <p:nvSpPr>
                <p:cNvPr id="28" name="文本框 27"/>
                <p:cNvSpPr txBox="1"/>
                <p:nvPr/>
              </p:nvSpPr>
              <p:spPr>
                <a:xfrm>
                  <a:off x="6288066" y="2164553"/>
                  <a:ext cx="32707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40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第一章</a:t>
                  </a:r>
                  <a:endParaRPr lang="zh-CN" altLang="en-US" sz="40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5646424" y="3294418"/>
                <a:ext cx="3195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元宵节的起源</a:t>
                </a:r>
                <a:endPara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88960" y="3851172"/>
              <a:ext cx="1569178" cy="1569178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-115137" y="3949718"/>
            <a:ext cx="3315528" cy="3306937"/>
            <a:chOff x="-68586" y="2935372"/>
            <a:chExt cx="4823985" cy="481148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12"/>
            <a:stretch>
              <a:fillRect/>
            </a:stretch>
          </p:blipFill>
          <p:spPr>
            <a:xfrm flipH="1">
              <a:off x="124067" y="4420558"/>
              <a:ext cx="4631332" cy="332629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77" b="48435"/>
            <a:stretch>
              <a:fillRect/>
            </a:stretch>
          </p:blipFill>
          <p:spPr>
            <a:xfrm>
              <a:off x="-68586" y="2935372"/>
              <a:ext cx="2245360" cy="2752394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3" b="75583"/>
          <a:stretch>
            <a:fillRect/>
          </a:stretch>
        </p:blipFill>
        <p:spPr>
          <a:xfrm>
            <a:off x="10094932" y="-41173"/>
            <a:ext cx="2300273" cy="1229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起源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661026" y="1508911"/>
            <a:ext cx="7925584" cy="3996764"/>
            <a:chOff x="3661026" y="1508911"/>
            <a:chExt cx="7925584" cy="3996764"/>
          </a:xfrm>
        </p:grpSpPr>
        <p:grpSp>
          <p:nvGrpSpPr>
            <p:cNvPr id="18" name="组合 17"/>
            <p:cNvGrpSpPr/>
            <p:nvPr/>
          </p:nvGrpSpPr>
          <p:grpSpPr>
            <a:xfrm>
              <a:off x="3661026" y="1508911"/>
              <a:ext cx="1107996" cy="3996764"/>
              <a:chOff x="3571325" y="1337235"/>
              <a:chExt cx="1107996" cy="3996764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3652528" y="1941963"/>
                <a:ext cx="934460" cy="2985833"/>
                <a:chOff x="3623826" y="1538041"/>
                <a:chExt cx="934460" cy="3773104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3623826" y="1538041"/>
                  <a:ext cx="461665" cy="377310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zh-CN" altLang="en-US" spc="300" dirty="0" smtClean="0">
                      <a:solidFill>
                        <a:schemeClr val="accent5"/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点击输入你的文字标题</a:t>
                  </a:r>
                  <a:endParaRPr lang="zh-CN" altLang="en-US" spc="300" dirty="0">
                    <a:solidFill>
                      <a:schemeClr val="accent5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4096621" y="1538041"/>
                  <a:ext cx="461665" cy="377310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dirty="0" smtClean="0">
                      <a:solidFill>
                        <a:schemeClr val="accent5"/>
                      </a:solidFill>
                      <a:latin typeface="Algerian" panose="04020705040A02060702" pitchFamily="82" charset="0"/>
                      <a:ea typeface="Auraka方黑檀" panose="02020700000000000000" pitchFamily="18" charset="-128"/>
                    </a:rPr>
                    <a:t>ADD YOUR TITLE HERE.</a:t>
                  </a:r>
                  <a:endParaRPr lang="zh-CN" altLang="en-US" dirty="0">
                    <a:solidFill>
                      <a:schemeClr val="accent5"/>
                    </a:solidFill>
                    <a:latin typeface="Algerian" panose="04020705040A02060702" pitchFamily="82" charset="0"/>
                    <a:ea typeface="Auraka方黑檀" panose="02020700000000000000" pitchFamily="18" charset="-128"/>
                  </a:endParaRPr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3571325" y="1337235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 flipH="1" flipV="1">
                <a:off x="3571325" y="4803345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5307968" y="1811101"/>
              <a:ext cx="6278642" cy="33923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0">
                <a:lnSpc>
                  <a:spcPct val="200000"/>
                </a:lnSpc>
              </a:pP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元宵节的历史由来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: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元宵节是中国的传统节日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早在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2000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多年前的西汉就有了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元宵赏灯始于东汉明帝时期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明帝提倡佛教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听说佛教有正月十五日僧人观佛舍利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点灯敬佛的做法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就命令这一天夜晚在皇宫和寺庙里点灯敬佛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令士族庶民都挂灯。以后这种佛教礼仪节日逐渐形成民间盛大的节日。该节经历了由宫廷到民间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en-US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由中原到全国的发展过程。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起源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661026" y="1508911"/>
            <a:ext cx="8013767" cy="4102105"/>
            <a:chOff x="3661026" y="1508911"/>
            <a:chExt cx="8013767" cy="4102105"/>
          </a:xfrm>
        </p:grpSpPr>
        <p:grpSp>
          <p:nvGrpSpPr>
            <p:cNvPr id="9" name="组合 8"/>
            <p:cNvGrpSpPr/>
            <p:nvPr/>
          </p:nvGrpSpPr>
          <p:grpSpPr>
            <a:xfrm>
              <a:off x="3661026" y="1508911"/>
              <a:ext cx="1107996" cy="3996764"/>
              <a:chOff x="3661026" y="1508911"/>
              <a:chExt cx="1107996" cy="3996764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3742229" y="2113639"/>
                <a:ext cx="461665" cy="29858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pc="300" dirty="0" smtClean="0">
                    <a:solidFill>
                      <a:schemeClr val="accent5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点击输入你的文字标题</a:t>
                </a:r>
                <a:endParaRPr lang="zh-CN" altLang="en-US" spc="300" dirty="0">
                  <a:solidFill>
                    <a:schemeClr val="accent5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4215024" y="2113639"/>
                <a:ext cx="461665" cy="29858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accent5"/>
                    </a:solidFill>
                    <a:latin typeface="Algerian" panose="04020705040A02060702" pitchFamily="82" charset="0"/>
                    <a:ea typeface="Auraka方黑檀" panose="02020700000000000000" pitchFamily="18" charset="-128"/>
                  </a:rPr>
                  <a:t>ADD YOUR TITLE HERE.</a:t>
                </a:r>
                <a:endParaRPr lang="zh-CN" altLang="en-US" dirty="0">
                  <a:solidFill>
                    <a:schemeClr val="accent5"/>
                  </a:solidFill>
                  <a:latin typeface="Algerian" panose="04020705040A02060702" pitchFamily="82" charset="0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661026" y="1508911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 flipH="1" flipV="1">
                <a:off x="3661026" y="4975021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5620333" y="1602094"/>
              <a:ext cx="2954655" cy="40089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在汉文帝时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已下令将正月十五定为元宵节。汉武帝时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,“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太一神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”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的祭祀活动定在正月十五。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(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太一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: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主宰宇宙一切之神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)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。司马迁创建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“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太初历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”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时</a:t>
              </a:r>
              <a:r>
                <a:rPr lang="en-US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,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就已将元宵节确定为重大节日。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092" y="2266455"/>
              <a:ext cx="2588701" cy="29020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起源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661026" y="1508911"/>
            <a:ext cx="6459269" cy="3996764"/>
            <a:chOff x="3661026" y="1508911"/>
            <a:chExt cx="6459269" cy="3996764"/>
          </a:xfrm>
        </p:grpSpPr>
        <p:grpSp>
          <p:nvGrpSpPr>
            <p:cNvPr id="26" name="组合 25"/>
            <p:cNvGrpSpPr/>
            <p:nvPr/>
          </p:nvGrpSpPr>
          <p:grpSpPr>
            <a:xfrm>
              <a:off x="3661026" y="1508911"/>
              <a:ext cx="1107996" cy="3996764"/>
              <a:chOff x="3661026" y="1508911"/>
              <a:chExt cx="1107996" cy="3996764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3742229" y="2113639"/>
                <a:ext cx="461665" cy="29858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pc="300" dirty="0" smtClean="0">
                    <a:solidFill>
                      <a:schemeClr val="accent5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点击输入你的文字标题</a:t>
                </a:r>
                <a:endParaRPr lang="zh-CN" altLang="en-US" spc="300" dirty="0">
                  <a:solidFill>
                    <a:schemeClr val="accent5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215024" y="2113639"/>
                <a:ext cx="461665" cy="29858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accent5"/>
                    </a:solidFill>
                    <a:latin typeface="Algerian" panose="04020705040A02060702" pitchFamily="82" charset="0"/>
                    <a:ea typeface="Auraka方黑檀" panose="02020700000000000000" pitchFamily="18" charset="-128"/>
                  </a:rPr>
                  <a:t>ADD YOUR TITLE HERE.</a:t>
                </a:r>
                <a:endParaRPr lang="zh-CN" altLang="en-US" dirty="0">
                  <a:solidFill>
                    <a:schemeClr val="accent5"/>
                  </a:solidFill>
                  <a:latin typeface="Algerian" panose="04020705040A02060702" pitchFamily="82" charset="0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661026" y="1508911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 flipH="1" flipV="1">
                <a:off x="3661026" y="4975021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5503647" y="1774238"/>
              <a:ext cx="4616648" cy="34995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吃元宵正月十五吃元宵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在我国也由来已久。宋代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民间即流行一种元宵节吃的新奇食品。元宵即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汤圆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以白糖、玫瑰、芝麻、豆沙、黄桂、核桃仁、果仁、枣泥等为馅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用糯米粉包成圆形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可荤可素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风味各异。可汤煮、油炸、蒸食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有团圆美满之意。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起源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661026" y="1508911"/>
            <a:ext cx="7306650" cy="3996764"/>
            <a:chOff x="3661026" y="1508911"/>
            <a:chExt cx="7306650" cy="3996764"/>
          </a:xfrm>
        </p:grpSpPr>
        <p:grpSp>
          <p:nvGrpSpPr>
            <p:cNvPr id="26" name="组合 25"/>
            <p:cNvGrpSpPr/>
            <p:nvPr/>
          </p:nvGrpSpPr>
          <p:grpSpPr>
            <a:xfrm>
              <a:off x="3661026" y="1508911"/>
              <a:ext cx="1107996" cy="3996764"/>
              <a:chOff x="3661026" y="1508911"/>
              <a:chExt cx="1107996" cy="3996764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3742229" y="2113639"/>
                <a:ext cx="461665" cy="29858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pc="300" dirty="0" smtClean="0">
                    <a:solidFill>
                      <a:schemeClr val="accent5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点击输入你的文字标题</a:t>
                </a:r>
                <a:endParaRPr lang="zh-CN" altLang="en-US" spc="300" dirty="0">
                  <a:solidFill>
                    <a:schemeClr val="accent5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215024" y="2113639"/>
                <a:ext cx="461665" cy="29858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accent5"/>
                    </a:solidFill>
                    <a:latin typeface="Algerian" panose="04020705040A02060702" pitchFamily="82" charset="0"/>
                    <a:ea typeface="Auraka方黑檀" panose="02020700000000000000" pitchFamily="18" charset="-128"/>
                  </a:rPr>
                  <a:t>ADD YOUR TITLE HERE.</a:t>
                </a:r>
                <a:endParaRPr lang="zh-CN" altLang="en-US" dirty="0">
                  <a:solidFill>
                    <a:schemeClr val="accent5"/>
                  </a:solidFill>
                  <a:latin typeface="Algerian" panose="04020705040A02060702" pitchFamily="82" charset="0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661026" y="1508911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 flipH="1" flipV="1">
                <a:off x="3661026" y="4975021"/>
                <a:ext cx="1107996" cy="5306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accent4"/>
                    </a:solidFill>
                  </a:rPr>
                  <a:t>【</a:t>
                </a:r>
                <a:endParaRPr lang="zh-CN" altLang="en-US" sz="6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5243032" y="1511190"/>
              <a:ext cx="5724644" cy="39944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汉明帝永平年间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(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公元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58--75),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因明帝提倡佛法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适逢蔡愔从印度求得佛法归来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称印度摩喝陀国每逢正月十五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僧众云集瞻仰佛舍利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是参佛的吉日良辰。汉明帝为了弘扬佛法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下令正月十五夜在宫中和寺院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燃灯表佛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"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。就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由原来只在宫廷中举行而流传到民间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。元宵放灯的习俗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在唐代发展成为盛况空前的灯市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当时的京城长安已是拥有百万人口的世界最大都市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社会富庶。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</p:grpSp>
    </p:spTree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2192000" cy="3809999"/>
              <a:chOff x="0" y="0"/>
              <a:chExt cx="12192000" cy="380999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 flipV="1">
              <a:off x="0" y="3048001"/>
              <a:ext cx="12192000" cy="3809999"/>
              <a:chOff x="0" y="0"/>
              <a:chExt cx="12192000" cy="380999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</p:grpSp>
      <p:grpSp>
        <p:nvGrpSpPr>
          <p:cNvPr id="35" name="组合 34"/>
          <p:cNvGrpSpPr/>
          <p:nvPr/>
        </p:nvGrpSpPr>
        <p:grpSpPr>
          <a:xfrm>
            <a:off x="1576538" y="571500"/>
            <a:ext cx="9038924" cy="5715000"/>
            <a:chOff x="1576538" y="571500"/>
            <a:chExt cx="9038924" cy="5715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1576538" y="571500"/>
              <a:ext cx="9038924" cy="5715000"/>
              <a:chOff x="1576538" y="571500"/>
              <a:chExt cx="9038924" cy="57150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>
                <a:off x="1576538" y="571500"/>
                <a:ext cx="4519462" cy="571500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 flipH="1">
                <a:off x="6096000" y="571500"/>
                <a:ext cx="4519462" cy="5715000"/>
              </a:xfrm>
              <a:prstGeom prst="rect">
                <a:avLst/>
              </a:prstGeom>
            </p:spPr>
          </p:pic>
        </p:grp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3" r="82513" b="64443"/>
            <a:stretch>
              <a:fillRect/>
            </a:stretch>
          </p:blipFill>
          <p:spPr>
            <a:xfrm flipH="1">
              <a:off x="2975254" y="1564640"/>
              <a:ext cx="2624160" cy="3870960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646424" y="2513591"/>
              <a:ext cx="4106677" cy="1436127"/>
              <a:chOff x="5646424" y="2381511"/>
              <a:chExt cx="4106677" cy="1436127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646424" y="2381511"/>
                <a:ext cx="4106677" cy="1047489"/>
                <a:chOff x="5452145" y="2164553"/>
                <a:chExt cx="4106677" cy="1047489"/>
              </a:xfrm>
            </p:grpSpPr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52145" y="2194146"/>
                  <a:ext cx="763899" cy="1017896"/>
                </a:xfrm>
                <a:prstGeom prst="rect">
                  <a:avLst/>
                </a:prstGeom>
              </p:spPr>
            </p:pic>
            <p:sp>
              <p:nvSpPr>
                <p:cNvPr id="28" name="文本框 27"/>
                <p:cNvSpPr txBox="1"/>
                <p:nvPr/>
              </p:nvSpPr>
              <p:spPr>
                <a:xfrm>
                  <a:off x="6288066" y="2164553"/>
                  <a:ext cx="32707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40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第二章</a:t>
                  </a:r>
                  <a:endParaRPr lang="zh-CN" altLang="en-US" sz="40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5646424" y="3294418"/>
                <a:ext cx="3195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</a:t>
                </a:r>
                <a:r>
                  <a:rPr lang="zh-CN" altLang="en-US" sz="28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习俗</a:t>
                </a:r>
                <a:endPara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88960" y="3851172"/>
              <a:ext cx="1569178" cy="1569178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-115137" y="3949718"/>
            <a:ext cx="3315528" cy="3306937"/>
            <a:chOff x="-68586" y="2935372"/>
            <a:chExt cx="4823985" cy="481148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12"/>
            <a:stretch>
              <a:fillRect/>
            </a:stretch>
          </p:blipFill>
          <p:spPr>
            <a:xfrm flipH="1">
              <a:off x="124067" y="4420558"/>
              <a:ext cx="4631332" cy="332629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77" b="48435"/>
            <a:stretch>
              <a:fillRect/>
            </a:stretch>
          </p:blipFill>
          <p:spPr>
            <a:xfrm>
              <a:off x="-68586" y="2935372"/>
              <a:ext cx="2245360" cy="2752394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3" b="75583"/>
          <a:stretch>
            <a:fillRect/>
          </a:stretch>
        </p:blipFill>
        <p:spPr>
          <a:xfrm>
            <a:off x="10094932" y="-41173"/>
            <a:ext cx="2300273" cy="1229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习俗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962697" y="1678670"/>
            <a:ext cx="5170646" cy="37442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正月十五吃元宵，“元宵”作为食品，在我国也由来已久</a:t>
            </a:r>
            <a:r>
              <a:rPr lang="zh-CN" altLang="zh-CN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。 元宵</a:t>
            </a: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即</a:t>
            </a:r>
            <a:r>
              <a:rPr lang="en-US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汤圆</a:t>
            </a:r>
            <a:r>
              <a:rPr lang="en-US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以白糖、玫瑰、芝麻、豆沙、黄桂、核桃仁、果仁、枣泥等为馅，用糯米粉包成圆形，可荤可素，风味各异。可汤煮、油炸、蒸食，有团圆美满之意。陕西的汤圆不是包的，而是在糯米粉中</a:t>
            </a:r>
            <a:r>
              <a:rPr lang="en-US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滚</a:t>
            </a:r>
            <a:r>
              <a:rPr lang="en-US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成的，或煮司或油炸，热热火火，团团圆圆。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习俗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523271" y="233953"/>
            <a:ext cx="6531098" cy="5208193"/>
            <a:chOff x="2523271" y="233953"/>
            <a:chExt cx="6531098" cy="5208193"/>
          </a:xfrm>
        </p:grpSpPr>
        <p:sp>
          <p:nvSpPr>
            <p:cNvPr id="28" name="文本框 27"/>
            <p:cNvSpPr txBox="1"/>
            <p:nvPr/>
          </p:nvSpPr>
          <p:spPr>
            <a:xfrm>
              <a:off x="2523271" y="1736420"/>
              <a:ext cx="5170646" cy="37057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just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元宵放灯的习俗，在唐代发展成为盛况空前的灯市，当时的京城长安已是拥有百万人口的世界最大都市，社会富庶。在皇帝的亲自倡导下，元宵灯节办得越来越豪华。中唐以后，已发展成为全民性的狂欢节。宋代，元宵灯会无论在规模和灯饰的奇幻精美都胜过唐代，而且活动更为民间化，民族特色更强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1554" y="233953"/>
              <a:ext cx="3232815" cy="197345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-106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习俗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033243" y="1598335"/>
            <a:ext cx="6394220" cy="4138862"/>
            <a:chOff x="2033243" y="1598335"/>
            <a:chExt cx="6394220" cy="4138862"/>
          </a:xfrm>
        </p:grpSpPr>
        <p:sp>
          <p:nvSpPr>
            <p:cNvPr id="27" name="文本框 26"/>
            <p:cNvSpPr txBox="1"/>
            <p:nvPr/>
          </p:nvSpPr>
          <p:spPr>
            <a:xfrm>
              <a:off x="2033243" y="1598335"/>
              <a:ext cx="4062651" cy="40780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元宵节也是一个浪漫的节日，元宵灯会在封建的传统社会中，也给未婚男女相识提供了一个机会，传统社会的年轻女孩不允许出外自由活动，但是过节却可以结伴出来游玩，元宵节赏花灯正好是一个交谊的机会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699984" y="1598335"/>
              <a:ext cx="1727479" cy="4138862"/>
              <a:chOff x="6699984" y="1598335"/>
              <a:chExt cx="1727479" cy="4138862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9984" y="1598335"/>
                <a:ext cx="1727479" cy="996531"/>
              </a:xfrm>
              <a:prstGeom prst="rect">
                <a:avLst/>
              </a:prstGeom>
            </p:spPr>
          </p:pic>
          <p:grpSp>
            <p:nvGrpSpPr>
              <p:cNvPr id="16" name="组合 15"/>
              <p:cNvGrpSpPr/>
              <p:nvPr/>
            </p:nvGrpSpPr>
            <p:grpSpPr>
              <a:xfrm>
                <a:off x="7085280" y="2751364"/>
                <a:ext cx="965237" cy="2985833"/>
                <a:chOff x="7083240" y="2657034"/>
                <a:chExt cx="965237" cy="2985833"/>
              </a:xfrm>
            </p:grpSpPr>
            <p:sp>
              <p:nvSpPr>
                <p:cNvPr id="28" name="文本框 27"/>
                <p:cNvSpPr txBox="1"/>
                <p:nvPr/>
              </p:nvSpPr>
              <p:spPr>
                <a:xfrm>
                  <a:off x="7083240" y="2657034"/>
                  <a:ext cx="492443" cy="2985833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zh-CN" altLang="en-US" sz="2000" spc="300" dirty="0" smtClean="0">
                      <a:solidFill>
                        <a:schemeClr val="accent5"/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点击输入你的标题</a:t>
                  </a:r>
                  <a:endParaRPr lang="zh-CN" altLang="en-US" sz="2000" spc="300" dirty="0">
                    <a:solidFill>
                      <a:schemeClr val="accent5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7556034" y="2657034"/>
                  <a:ext cx="492443" cy="2985833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2000" dirty="0" smtClean="0">
                      <a:solidFill>
                        <a:schemeClr val="accent5"/>
                      </a:solidFill>
                      <a:latin typeface="Algerian" panose="04020705040A02060702" pitchFamily="82" charset="0"/>
                      <a:ea typeface="Auraka方黑檀" panose="02020700000000000000" pitchFamily="18" charset="-128"/>
                    </a:rPr>
                    <a:t>ADD YOUR TITLE HERE.</a:t>
                  </a:r>
                  <a:endParaRPr lang="zh-CN" altLang="en-US" sz="2000" dirty="0">
                    <a:solidFill>
                      <a:schemeClr val="accent5"/>
                    </a:solidFill>
                    <a:latin typeface="Algerian" panose="04020705040A02060702" pitchFamily="82" charset="0"/>
                    <a:ea typeface="Auraka方黑檀" panose="02020700000000000000" pitchFamily="18" charset="-128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习俗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517790" y="1895255"/>
            <a:ext cx="5724644" cy="32789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元宵节除了庆祝活动外，还有信仰性的活动。那就是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走百病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又称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烤百病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""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散百病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"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参与者多为妇女，他们结伴而行或走墙边，或过桥过走郊外，目的是驱病除灾。 随着时间的推移，元宵节的活动越来越多，不少地方节庆时增加了耍龙灯、耍狮子、踩高跷、划旱船扭秧歌、打太平鼓等活动。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习俗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122854" y="1900459"/>
            <a:ext cx="6832640" cy="34265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紫姑是民间传说中一个善良、贫穷的姑娘。正月十五，紫姑因穷困而死。百姓们同情她、怀念她、有些地方便出现了“正月十五迎紫姑”的风俗。每到这一天夜晚，人们用稻草、布头等扎成真人大小的紫姑肖像。妇女们纷纷站到紫姑常做活的厕所、猪圈和厨房旁边迎接她</a:t>
            </a:r>
            <a:r>
              <a:rPr lang="zh-CN" altLang="zh-CN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，跟</a:t>
            </a: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她说着贴心话，流着眼泪安慰她，情景十分生动，真实的反映了劳苦民众善良、忠厚、同情弱者的思想感情。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2192000" cy="3809999"/>
              <a:chOff x="0" y="0"/>
              <a:chExt cx="12192000" cy="380999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 flipV="1">
              <a:off x="0" y="3048001"/>
              <a:ext cx="12192000" cy="3809999"/>
              <a:chOff x="0" y="0"/>
              <a:chExt cx="12192000" cy="380999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</p:grpSp>
      <p:grpSp>
        <p:nvGrpSpPr>
          <p:cNvPr id="35" name="组合 34"/>
          <p:cNvGrpSpPr/>
          <p:nvPr/>
        </p:nvGrpSpPr>
        <p:grpSpPr>
          <a:xfrm>
            <a:off x="1576538" y="571500"/>
            <a:ext cx="9038924" cy="5715000"/>
            <a:chOff x="1576538" y="571500"/>
            <a:chExt cx="9038924" cy="5715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1576538" y="571500"/>
              <a:ext cx="9038924" cy="5715000"/>
              <a:chOff x="1576538" y="571500"/>
              <a:chExt cx="9038924" cy="57150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>
                <a:off x="1576538" y="571500"/>
                <a:ext cx="4519462" cy="571500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 flipH="1">
                <a:off x="6096000" y="571500"/>
                <a:ext cx="4519462" cy="5715000"/>
              </a:xfrm>
              <a:prstGeom prst="rect">
                <a:avLst/>
              </a:prstGeom>
            </p:spPr>
          </p:pic>
        </p:grp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3" r="82513" b="64443"/>
            <a:stretch>
              <a:fillRect/>
            </a:stretch>
          </p:blipFill>
          <p:spPr>
            <a:xfrm flipH="1">
              <a:off x="2975254" y="1564640"/>
              <a:ext cx="2624160" cy="3870960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646424" y="2513591"/>
              <a:ext cx="4106677" cy="1436127"/>
              <a:chOff x="5646424" y="2381511"/>
              <a:chExt cx="4106677" cy="1436127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646424" y="2381511"/>
                <a:ext cx="4106677" cy="1047489"/>
                <a:chOff x="5452145" y="2164553"/>
                <a:chExt cx="4106677" cy="1047489"/>
              </a:xfrm>
            </p:grpSpPr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52145" y="2194146"/>
                  <a:ext cx="763899" cy="1017896"/>
                </a:xfrm>
                <a:prstGeom prst="rect">
                  <a:avLst/>
                </a:prstGeom>
              </p:spPr>
            </p:pic>
            <p:sp>
              <p:nvSpPr>
                <p:cNvPr id="28" name="文本框 27"/>
                <p:cNvSpPr txBox="1"/>
                <p:nvPr/>
              </p:nvSpPr>
              <p:spPr>
                <a:xfrm>
                  <a:off x="6288066" y="2164553"/>
                  <a:ext cx="32707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40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第三章</a:t>
                  </a:r>
                  <a:endParaRPr lang="zh-CN" altLang="en-US" sz="40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5646424" y="3294418"/>
                <a:ext cx="3195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</a:t>
                </a:r>
                <a:r>
                  <a:rPr lang="zh-CN" altLang="en-US" sz="28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诗歌</a:t>
                </a:r>
                <a:endPara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88960" y="3851172"/>
              <a:ext cx="1569178" cy="1569178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-115137" y="3949718"/>
            <a:ext cx="3315528" cy="3306937"/>
            <a:chOff x="-68586" y="2935372"/>
            <a:chExt cx="4823985" cy="481148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12"/>
            <a:stretch>
              <a:fillRect/>
            </a:stretch>
          </p:blipFill>
          <p:spPr>
            <a:xfrm flipH="1">
              <a:off x="124067" y="4420558"/>
              <a:ext cx="4631332" cy="332629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77" b="48435"/>
            <a:stretch>
              <a:fillRect/>
            </a:stretch>
          </p:blipFill>
          <p:spPr>
            <a:xfrm>
              <a:off x="-68586" y="2935372"/>
              <a:ext cx="2245360" cy="2752394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3" b="75583"/>
          <a:stretch>
            <a:fillRect/>
          </a:stretch>
        </p:blipFill>
        <p:spPr>
          <a:xfrm>
            <a:off x="10094932" y="-41173"/>
            <a:ext cx="2300273" cy="1229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诗歌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3381852" y="0"/>
            <a:ext cx="6641749" cy="6227369"/>
            <a:chOff x="4611212" y="0"/>
            <a:chExt cx="6641749" cy="6227369"/>
          </a:xfrm>
        </p:grpSpPr>
        <p:sp>
          <p:nvSpPr>
            <p:cNvPr id="51" name="矩形 50"/>
            <p:cNvSpPr/>
            <p:nvPr/>
          </p:nvSpPr>
          <p:spPr>
            <a:xfrm>
              <a:off x="8099847" y="1724441"/>
              <a:ext cx="3153114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《十五夜观灯》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（唐）卢照邻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锦里开芳宴，兰红艳早年。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缛彩遥分地，繁光远缀天。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接汉疑星落，依楼似月悬。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别有千金笑，来映九枝前。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986" y="0"/>
              <a:ext cx="2117963" cy="352552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1212" y="3952545"/>
              <a:ext cx="2563182" cy="227482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2000">
        <p14:pan dir="u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诗歌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2748357" y="1440694"/>
            <a:ext cx="8822462" cy="3989488"/>
            <a:chOff x="1661237" y="1887734"/>
            <a:chExt cx="8822462" cy="3989488"/>
          </a:xfrm>
        </p:grpSpPr>
        <p:sp>
          <p:nvSpPr>
            <p:cNvPr id="27" name="矩形 26"/>
            <p:cNvSpPr/>
            <p:nvPr/>
          </p:nvSpPr>
          <p:spPr>
            <a:xfrm>
              <a:off x="1661237" y="2092898"/>
              <a:ext cx="6096000" cy="34163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《元夕于通衢建灯夜升南楼》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（隋） 隋炀帝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法轮天上转，梵声天上来；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灯树千光照，花焰七枝开。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月影疑流水，春风含夜梅；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燔动黄金地，钟发琉璃台。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494211" y="1887734"/>
              <a:ext cx="3989488" cy="3989488"/>
              <a:chOff x="0" y="934126"/>
              <a:chExt cx="6644367" cy="6644367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934126"/>
                <a:ext cx="6644367" cy="6644367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978" y="2601690"/>
                <a:ext cx="3220538" cy="429136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2000">
        <p14:pan dir="u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68073" y="622053"/>
            <a:ext cx="3568709" cy="685800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诗歌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sp>
        <p:nvSpPr>
          <p:cNvPr id="29" name="矩形 28"/>
          <p:cNvSpPr/>
          <p:nvPr/>
        </p:nvSpPr>
        <p:spPr>
          <a:xfrm>
            <a:off x="3054417" y="173460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《十五夜观灯》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（唐）卢照邻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锦里开芳宴，兰红艳早年。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缛彩遥分地，繁光远缀天。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接汉疑星落，依楼似月悬。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rPr>
              <a:t>别有千金笑，来映九枝前。</a:t>
            </a:r>
            <a:endParaRPr lang="zh-CN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2000">
        <p14:pan dir="u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诗歌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2782769" y="1558210"/>
            <a:ext cx="8925361" cy="3766254"/>
            <a:chOff x="1482289" y="1639490"/>
            <a:chExt cx="8925361" cy="3766254"/>
          </a:xfrm>
        </p:grpSpPr>
        <p:sp>
          <p:nvSpPr>
            <p:cNvPr id="27" name="矩形 26"/>
            <p:cNvSpPr/>
            <p:nvPr/>
          </p:nvSpPr>
          <p:spPr>
            <a:xfrm>
              <a:off x="1482289" y="1989424"/>
              <a:ext cx="3839259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《正月十五夜》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 苏道味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火树银花合，星桥铁锁开</a:t>
              </a: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，</a:t>
              </a:r>
              <a:endParaRPr lang="en-US" altLang="zh-CN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灯</a:t>
              </a: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树千光照。明月逐人来。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游妓皆穠李，行歌尽落梅</a:t>
              </a:r>
              <a:r>
                <a:rPr lang="zh-CN" altLang="zh-CN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。</a:t>
              </a:r>
              <a:endParaRPr lang="en-US" altLang="zh-CN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r">
                <a:lnSpc>
                  <a:spcPct val="200000"/>
                </a:lnSpc>
              </a:pPr>
              <a:r>
                <a:rPr lang="zh-CN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金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吾不禁夜，玉漏莫相催。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5493" y="1639490"/>
              <a:ext cx="4282157" cy="363265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2000">
        <p14:pan dir="u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>
            <a:off x="10202170" y="-20291"/>
            <a:ext cx="1617719" cy="1590473"/>
            <a:chOff x="9215120" y="-20291"/>
            <a:chExt cx="2604770" cy="25609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10529570" y="0"/>
              <a:ext cx="1290320" cy="216282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6" r="82513" b="64443"/>
            <a:stretch>
              <a:fillRect/>
            </a:stretch>
          </p:blipFill>
          <p:spPr>
            <a:xfrm flipH="1">
              <a:off x="9215120" y="-20291"/>
              <a:ext cx="1527810" cy="25609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-9626" y="2630344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诗歌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058998" y="1734600"/>
            <a:ext cx="9164059" cy="3416320"/>
            <a:chOff x="2058998" y="1734600"/>
            <a:chExt cx="9164059" cy="3416320"/>
          </a:xfrm>
        </p:grpSpPr>
        <p:sp>
          <p:nvSpPr>
            <p:cNvPr id="27" name="矩形 26"/>
            <p:cNvSpPr/>
            <p:nvPr/>
          </p:nvSpPr>
          <p:spPr>
            <a:xfrm>
              <a:off x="5127057" y="1734600"/>
              <a:ext cx="6096000" cy="34163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《十五夜观灯》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（唐）卢照邻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锦里开芳宴，兰红艳早年。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缛彩遥分地，繁光远缀天。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接汉疑星落，依楼似月悬。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zh-CN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rPr>
                <a:t>别有千金笑，来映九枝前。</a:t>
              </a:r>
              <a:endParaRPr lang="zh-CN" altLang="zh-CN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" t="42667" r="21407" b="7852"/>
            <a:stretch>
              <a:fillRect/>
            </a:stretch>
          </p:blipFill>
          <p:spPr>
            <a:xfrm rot="19080000">
              <a:off x="2058998" y="1902320"/>
              <a:ext cx="4509020" cy="289061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2000">
        <p14:pan dir="u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2192000" cy="3809999"/>
              <a:chOff x="0" y="0"/>
              <a:chExt cx="12192000" cy="380999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 flipV="1">
              <a:off x="0" y="3048001"/>
              <a:ext cx="12192000" cy="3809999"/>
              <a:chOff x="0" y="0"/>
              <a:chExt cx="12192000" cy="380999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</p:grpSp>
      <p:grpSp>
        <p:nvGrpSpPr>
          <p:cNvPr id="35" name="组合 34"/>
          <p:cNvGrpSpPr/>
          <p:nvPr/>
        </p:nvGrpSpPr>
        <p:grpSpPr>
          <a:xfrm>
            <a:off x="1576538" y="571500"/>
            <a:ext cx="9038924" cy="5715000"/>
            <a:chOff x="1576538" y="571500"/>
            <a:chExt cx="9038924" cy="5715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1576538" y="571500"/>
              <a:ext cx="9038924" cy="5715000"/>
              <a:chOff x="1576538" y="571500"/>
              <a:chExt cx="9038924" cy="57150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>
                <a:off x="1576538" y="571500"/>
                <a:ext cx="4519462" cy="571500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0920"/>
              <a:stretch>
                <a:fillRect/>
              </a:stretch>
            </p:blipFill>
            <p:spPr>
              <a:xfrm flipH="1">
                <a:off x="6096000" y="571500"/>
                <a:ext cx="4519462" cy="5715000"/>
              </a:xfrm>
              <a:prstGeom prst="rect">
                <a:avLst/>
              </a:prstGeom>
            </p:spPr>
          </p:pic>
        </p:grp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3" r="82513" b="64443"/>
            <a:stretch>
              <a:fillRect/>
            </a:stretch>
          </p:blipFill>
          <p:spPr>
            <a:xfrm flipH="1">
              <a:off x="2975254" y="1564640"/>
              <a:ext cx="2624160" cy="3870960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646424" y="2513591"/>
              <a:ext cx="4106677" cy="1436127"/>
              <a:chOff x="5646424" y="2381511"/>
              <a:chExt cx="4106677" cy="1436127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646424" y="2381511"/>
                <a:ext cx="4106677" cy="1047489"/>
                <a:chOff x="5452145" y="2164553"/>
                <a:chExt cx="4106677" cy="1047489"/>
              </a:xfrm>
            </p:grpSpPr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52145" y="2194146"/>
                  <a:ext cx="763899" cy="1017896"/>
                </a:xfrm>
                <a:prstGeom prst="rect">
                  <a:avLst/>
                </a:prstGeom>
              </p:spPr>
            </p:pic>
            <p:sp>
              <p:nvSpPr>
                <p:cNvPr id="28" name="文本框 27"/>
                <p:cNvSpPr txBox="1"/>
                <p:nvPr/>
              </p:nvSpPr>
              <p:spPr>
                <a:xfrm>
                  <a:off x="6288066" y="2164553"/>
                  <a:ext cx="32707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40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第四章</a:t>
                  </a:r>
                  <a:endParaRPr lang="zh-CN" altLang="en-US" sz="40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5646424" y="3294418"/>
                <a:ext cx="3195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元宵节的</a:t>
                </a:r>
                <a:r>
                  <a:rPr lang="zh-CN" altLang="en-US" sz="28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禁忌</a:t>
                </a:r>
                <a:endPara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88960" y="3851172"/>
              <a:ext cx="1569178" cy="1569178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-115137" y="3949718"/>
            <a:ext cx="3315528" cy="3306937"/>
            <a:chOff x="-68586" y="2935372"/>
            <a:chExt cx="4823985" cy="481148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12"/>
            <a:stretch>
              <a:fillRect/>
            </a:stretch>
          </p:blipFill>
          <p:spPr>
            <a:xfrm flipH="1">
              <a:off x="124067" y="4420558"/>
              <a:ext cx="4631332" cy="332629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77" b="48435"/>
            <a:stretch>
              <a:fillRect/>
            </a:stretch>
          </p:blipFill>
          <p:spPr>
            <a:xfrm>
              <a:off x="-68586" y="2935372"/>
              <a:ext cx="2245360" cy="2752394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3" b="75583"/>
          <a:stretch>
            <a:fillRect/>
          </a:stretch>
        </p:blipFill>
        <p:spPr>
          <a:xfrm>
            <a:off x="10094932" y="-41173"/>
            <a:ext cx="2300273" cy="1229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禁忌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454383" y="1509813"/>
            <a:ext cx="6487412" cy="4012208"/>
            <a:chOff x="2393423" y="1509813"/>
            <a:chExt cx="6487412" cy="4012208"/>
          </a:xfrm>
        </p:grpSpPr>
        <p:grpSp>
          <p:nvGrpSpPr>
            <p:cNvPr id="27" name="组合 26"/>
            <p:cNvGrpSpPr/>
            <p:nvPr/>
          </p:nvGrpSpPr>
          <p:grpSpPr>
            <a:xfrm>
              <a:off x="2393423" y="1876112"/>
              <a:ext cx="1010371" cy="3132304"/>
              <a:chOff x="9302223" y="1876112"/>
              <a:chExt cx="1010371" cy="3132304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9302223" y="1876112"/>
                <a:ext cx="1010371" cy="3132304"/>
                <a:chOff x="9302223" y="1876112"/>
                <a:chExt cx="1010371" cy="3132304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9302223" y="1876112"/>
                  <a:ext cx="1010371" cy="3132304"/>
                  <a:chOff x="1411076" y="2250298"/>
                  <a:chExt cx="768564" cy="2382666"/>
                </a:xfrm>
              </p:grpSpPr>
              <p:pic>
                <p:nvPicPr>
                  <p:cNvPr id="35" name="图片 34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9888"/>
                  <a:stretch>
                    <a:fillRect/>
                  </a:stretch>
                </p:blipFill>
                <p:spPr>
                  <a:xfrm rot="5400000" flipV="1">
                    <a:off x="517665" y="3143709"/>
                    <a:ext cx="2382665" cy="595844"/>
                  </a:xfrm>
                  <a:prstGeom prst="rect">
                    <a:avLst/>
                  </a:prstGeom>
                </p:spPr>
              </p:pic>
              <p:pic>
                <p:nvPicPr>
                  <p:cNvPr id="36" name="图片 35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9888"/>
                  <a:stretch>
                    <a:fillRect/>
                  </a:stretch>
                </p:blipFill>
                <p:spPr>
                  <a:xfrm rot="16200000" flipH="1" flipV="1">
                    <a:off x="690385" y="3143710"/>
                    <a:ext cx="2382665" cy="59584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2" name="文本框 31"/>
                <p:cNvSpPr txBox="1"/>
                <p:nvPr/>
              </p:nvSpPr>
              <p:spPr>
                <a:xfrm>
                  <a:off x="9470727" y="2272145"/>
                  <a:ext cx="677108" cy="115685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zh-CN" altLang="en-US" sz="3200" spc="600" dirty="0" smtClean="0">
                      <a:solidFill>
                        <a:schemeClr val="accent2"/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标题</a:t>
                  </a:r>
                  <a:endParaRPr lang="zh-CN" altLang="en-US" sz="3200" spc="600" dirty="0">
                    <a:solidFill>
                      <a:schemeClr val="accent2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  <p:cxnSp>
              <p:nvCxnSpPr>
                <p:cNvPr id="33" name="直接连接符 32"/>
                <p:cNvCxnSpPr>
                  <a:stCxn id="35" idx="0"/>
                  <a:endCxn id="36" idx="0"/>
                </p:cNvCxnSpPr>
                <p:nvPr/>
              </p:nvCxnSpPr>
              <p:spPr>
                <a:xfrm flipV="1">
                  <a:off x="9302223" y="3426691"/>
                  <a:ext cx="968613" cy="15574"/>
                </a:xfrm>
                <a:prstGeom prst="line">
                  <a:avLst/>
                </a:prstGeom>
                <a:ln w="25400">
                  <a:solidFill>
                    <a:srgbClr val="D31F2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 flipV="1">
                  <a:off x="9307693" y="3589506"/>
                  <a:ext cx="968613" cy="15574"/>
                </a:xfrm>
                <a:prstGeom prst="line">
                  <a:avLst/>
                </a:prstGeom>
                <a:ln w="25400">
                  <a:solidFill>
                    <a:srgbClr val="D31F2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0727" y="3589504"/>
                <a:ext cx="733644" cy="733644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14870" y="4169831"/>
                <a:ext cx="645358" cy="645358"/>
              </a:xfrm>
              <a:prstGeom prst="rect">
                <a:avLst/>
              </a:prstGeom>
            </p:spPr>
          </p:pic>
        </p:grpSp>
        <p:grpSp>
          <p:nvGrpSpPr>
            <p:cNvPr id="37" name="组合 36"/>
            <p:cNvGrpSpPr/>
            <p:nvPr/>
          </p:nvGrpSpPr>
          <p:grpSpPr>
            <a:xfrm>
              <a:off x="4149662" y="1509813"/>
              <a:ext cx="4731173" cy="4012208"/>
              <a:chOff x="6292427" y="785913"/>
              <a:chExt cx="4731173" cy="4012208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6888481" y="785913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孩子的哭哭啼啼会给家庭带来霉气，纵使发生什么事情，父母也尽量别让孩子哭闹</a:t>
                </a: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888480" y="2297715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大多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商人都会在此日避免大的机械动工运作、以避免不好的事情发生</a:t>
                </a: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888480" y="3809517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少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去阴气、晦气比较重的地方</a:t>
                </a: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，尤其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是身子不太好的人士、能少沾惹一些晦气。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6292427" y="1165851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292427" y="2677653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6292427" y="4189455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14:prism isContent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禁忌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454383" y="1509813"/>
            <a:ext cx="6487412" cy="3608379"/>
            <a:chOff x="2393423" y="1509813"/>
            <a:chExt cx="6487412" cy="3608379"/>
          </a:xfrm>
        </p:grpSpPr>
        <p:grpSp>
          <p:nvGrpSpPr>
            <p:cNvPr id="28" name="组合 27"/>
            <p:cNvGrpSpPr/>
            <p:nvPr/>
          </p:nvGrpSpPr>
          <p:grpSpPr>
            <a:xfrm>
              <a:off x="2393423" y="1876112"/>
              <a:ext cx="1010371" cy="3132304"/>
              <a:chOff x="9302223" y="1876112"/>
              <a:chExt cx="1010371" cy="3132304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9302223" y="1876112"/>
                <a:ext cx="1010371" cy="3132304"/>
                <a:chOff x="9302223" y="1876112"/>
                <a:chExt cx="1010371" cy="3132304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9302223" y="1876112"/>
                  <a:ext cx="1010371" cy="3132304"/>
                  <a:chOff x="1411076" y="2250298"/>
                  <a:chExt cx="768564" cy="2382666"/>
                </a:xfrm>
              </p:grpSpPr>
              <p:pic>
                <p:nvPicPr>
                  <p:cNvPr id="44" name="图片 43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9888"/>
                  <a:stretch>
                    <a:fillRect/>
                  </a:stretch>
                </p:blipFill>
                <p:spPr>
                  <a:xfrm rot="5400000" flipV="1">
                    <a:off x="517665" y="3143709"/>
                    <a:ext cx="2382665" cy="595844"/>
                  </a:xfrm>
                  <a:prstGeom prst="rect">
                    <a:avLst/>
                  </a:prstGeom>
                </p:spPr>
              </p:pic>
              <p:pic>
                <p:nvPicPr>
                  <p:cNvPr id="45" name="图片 44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9888"/>
                  <a:stretch>
                    <a:fillRect/>
                  </a:stretch>
                </p:blipFill>
                <p:spPr>
                  <a:xfrm rot="16200000" flipH="1" flipV="1">
                    <a:off x="690385" y="3143710"/>
                    <a:ext cx="2382665" cy="59584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" name="文本框 39"/>
                <p:cNvSpPr txBox="1"/>
                <p:nvPr/>
              </p:nvSpPr>
              <p:spPr>
                <a:xfrm>
                  <a:off x="9470727" y="2272145"/>
                  <a:ext cx="677108" cy="115685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zh-CN" altLang="en-US" sz="3200" spc="600" dirty="0" smtClean="0">
                      <a:solidFill>
                        <a:schemeClr val="accent2"/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标题</a:t>
                  </a:r>
                  <a:endParaRPr lang="zh-CN" altLang="en-US" sz="3200" spc="600" dirty="0">
                    <a:solidFill>
                      <a:schemeClr val="accent2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  <p:cxnSp>
              <p:nvCxnSpPr>
                <p:cNvPr id="41" name="直接连接符 40"/>
                <p:cNvCxnSpPr>
                  <a:stCxn id="44" idx="0"/>
                  <a:endCxn id="45" idx="0"/>
                </p:cNvCxnSpPr>
                <p:nvPr/>
              </p:nvCxnSpPr>
              <p:spPr>
                <a:xfrm flipV="1">
                  <a:off x="9302223" y="3426691"/>
                  <a:ext cx="968613" cy="15574"/>
                </a:xfrm>
                <a:prstGeom prst="line">
                  <a:avLst/>
                </a:prstGeom>
                <a:ln w="25400">
                  <a:solidFill>
                    <a:srgbClr val="D31F2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/>
                <p:cNvCxnSpPr/>
                <p:nvPr/>
              </p:nvCxnSpPr>
              <p:spPr>
                <a:xfrm flipV="1">
                  <a:off x="9307693" y="3589506"/>
                  <a:ext cx="968613" cy="15574"/>
                </a:xfrm>
                <a:prstGeom prst="line">
                  <a:avLst/>
                </a:prstGeom>
                <a:ln w="25400">
                  <a:solidFill>
                    <a:srgbClr val="D31F2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0727" y="3589504"/>
                <a:ext cx="733644" cy="733644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14870" y="4169831"/>
                <a:ext cx="645358" cy="645358"/>
              </a:xfrm>
              <a:prstGeom prst="rect">
                <a:avLst/>
              </a:prstGeom>
            </p:spPr>
          </p:pic>
        </p:grpSp>
        <p:grpSp>
          <p:nvGrpSpPr>
            <p:cNvPr id="29" name="组合 28"/>
            <p:cNvGrpSpPr/>
            <p:nvPr/>
          </p:nvGrpSpPr>
          <p:grpSpPr>
            <a:xfrm>
              <a:off x="4149662" y="1509813"/>
              <a:ext cx="4731173" cy="3608379"/>
              <a:chOff x="6292427" y="785913"/>
              <a:chExt cx="4731173" cy="3608379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6888481" y="785913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少带金钱在身上，因小年之时若丢失财物、那么则意味着自己没有能力照顾好</a:t>
                </a: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自己。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888480" y="2297715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此日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、不要借给别人钱，据说这样做的话、会把你的运气借走</a:t>
                </a: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888480" y="3809517"/>
                <a:ext cx="413511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米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缸也不要见底，因为旧有断炊堪虞之说。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292427" y="1165851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292427" y="2677653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292427" y="4189455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14:prism isContent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0"/>
                <a:ext cx="12192000" cy="3809999"/>
                <a:chOff x="0" y="0"/>
                <a:chExt cx="12192000" cy="3809999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  <p:grpSp>
            <p:nvGrpSpPr>
              <p:cNvPr id="4" name="组合 3"/>
              <p:cNvGrpSpPr/>
              <p:nvPr/>
            </p:nvGrpSpPr>
            <p:grpSpPr>
              <a:xfrm flipV="1">
                <a:off x="0" y="3048001"/>
                <a:ext cx="12192000" cy="3809999"/>
                <a:chOff x="0" y="0"/>
                <a:chExt cx="12192000" cy="3809999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0" y="0"/>
                  <a:ext cx="6123225" cy="3809999"/>
                </a:xfrm>
                <a:prstGeom prst="rect">
                  <a:avLst/>
                </a:prstGeom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6016"/>
                <a:stretch>
                  <a:fillRect/>
                </a:stretch>
              </p:blipFill>
              <p:spPr>
                <a:xfrm>
                  <a:off x="6068775" y="0"/>
                  <a:ext cx="6123225" cy="380999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组合 11"/>
            <p:cNvGrpSpPr/>
            <p:nvPr/>
          </p:nvGrpSpPr>
          <p:grpSpPr>
            <a:xfrm>
              <a:off x="476249" y="35242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6200000" flipV="1">
              <a:off x="11174729" y="5930265"/>
              <a:ext cx="533401" cy="533401"/>
              <a:chOff x="1904999" y="1666875"/>
              <a:chExt cx="533401" cy="5334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905000" y="1666875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5400000">
                <a:off x="1671637" y="1900238"/>
                <a:ext cx="533400" cy="666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948926" y="716793"/>
            <a:ext cx="3243074" cy="4153339"/>
            <a:chOff x="840861" y="2461928"/>
            <a:chExt cx="3243074" cy="41533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38" t="12024" r="-4815" b="21403"/>
            <a:stretch>
              <a:fillRect/>
            </a:stretch>
          </p:blipFill>
          <p:spPr>
            <a:xfrm flipH="1">
              <a:off x="840861" y="4502292"/>
              <a:ext cx="1122882" cy="156322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743" y="3952545"/>
              <a:ext cx="2120192" cy="2662722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525413" y="2461928"/>
              <a:ext cx="1661993" cy="3603592"/>
              <a:chOff x="1840373" y="2461928"/>
              <a:chExt cx="1661993" cy="360359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2579036" y="2461928"/>
                <a:ext cx="0" cy="3603592"/>
              </a:xfrm>
              <a:prstGeom prst="line">
                <a:avLst/>
              </a:prstGeom>
              <a:ln w="158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840373" y="3179839"/>
                <a:ext cx="800219" cy="20015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禁忌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2147" y="2461928"/>
                <a:ext cx="800219" cy="21742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4000" spc="600" dirty="0" smtClean="0">
                    <a:solidFill>
                      <a:schemeClr val="accent6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rPr>
                  <a:t>元宵</a:t>
                </a:r>
                <a:endParaRPr lang="zh-CN" altLang="en-US" sz="4000" spc="600" dirty="0">
                  <a:solidFill>
                    <a:schemeClr val="accent6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81" y="2435464"/>
            <a:ext cx="2517845" cy="4838551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454383" y="1509813"/>
            <a:ext cx="6487412" cy="4012208"/>
            <a:chOff x="2393423" y="1509813"/>
            <a:chExt cx="6487412" cy="4012208"/>
          </a:xfrm>
        </p:grpSpPr>
        <p:grpSp>
          <p:nvGrpSpPr>
            <p:cNvPr id="28" name="组合 27"/>
            <p:cNvGrpSpPr/>
            <p:nvPr/>
          </p:nvGrpSpPr>
          <p:grpSpPr>
            <a:xfrm>
              <a:off x="2393423" y="1876112"/>
              <a:ext cx="1010371" cy="3132304"/>
              <a:chOff x="9302223" y="1876112"/>
              <a:chExt cx="1010371" cy="3132304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9302223" y="1876112"/>
                <a:ext cx="1010371" cy="3132304"/>
                <a:chOff x="9302223" y="1876112"/>
                <a:chExt cx="1010371" cy="3132304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9302223" y="1876112"/>
                  <a:ext cx="1010371" cy="3132304"/>
                  <a:chOff x="1411076" y="2250298"/>
                  <a:chExt cx="768564" cy="2382666"/>
                </a:xfrm>
              </p:grpSpPr>
              <p:pic>
                <p:nvPicPr>
                  <p:cNvPr id="44" name="图片 43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9888"/>
                  <a:stretch>
                    <a:fillRect/>
                  </a:stretch>
                </p:blipFill>
                <p:spPr>
                  <a:xfrm rot="5400000" flipV="1">
                    <a:off x="517665" y="3143709"/>
                    <a:ext cx="2382665" cy="595844"/>
                  </a:xfrm>
                  <a:prstGeom prst="rect">
                    <a:avLst/>
                  </a:prstGeom>
                </p:spPr>
              </p:pic>
              <p:pic>
                <p:nvPicPr>
                  <p:cNvPr id="45" name="图片 44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9888"/>
                  <a:stretch>
                    <a:fillRect/>
                  </a:stretch>
                </p:blipFill>
                <p:spPr>
                  <a:xfrm rot="16200000" flipH="1" flipV="1">
                    <a:off x="690385" y="3143710"/>
                    <a:ext cx="2382665" cy="59584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" name="文本框 39"/>
                <p:cNvSpPr txBox="1"/>
                <p:nvPr/>
              </p:nvSpPr>
              <p:spPr>
                <a:xfrm>
                  <a:off x="9470727" y="2272145"/>
                  <a:ext cx="677108" cy="115685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zh-CN" altLang="en-US" sz="3200" spc="600" dirty="0" smtClean="0">
                      <a:solidFill>
                        <a:schemeClr val="accent2"/>
                      </a:solidFill>
                      <a:latin typeface="Auraka方黑檀" panose="02020700000000000000" pitchFamily="18" charset="-128"/>
                      <a:ea typeface="Auraka方黑檀" panose="02020700000000000000" pitchFamily="18" charset="-128"/>
                    </a:rPr>
                    <a:t>标题</a:t>
                  </a:r>
                  <a:endParaRPr lang="zh-CN" altLang="en-US" sz="3200" spc="600" dirty="0">
                    <a:solidFill>
                      <a:schemeClr val="accent2"/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</a:endParaRPr>
                </a:p>
              </p:txBody>
            </p:sp>
            <p:cxnSp>
              <p:nvCxnSpPr>
                <p:cNvPr id="41" name="直接连接符 40"/>
                <p:cNvCxnSpPr>
                  <a:stCxn id="44" idx="0"/>
                  <a:endCxn id="45" idx="0"/>
                </p:cNvCxnSpPr>
                <p:nvPr/>
              </p:nvCxnSpPr>
              <p:spPr>
                <a:xfrm flipV="1">
                  <a:off x="9302223" y="3426691"/>
                  <a:ext cx="968613" cy="15574"/>
                </a:xfrm>
                <a:prstGeom prst="line">
                  <a:avLst/>
                </a:prstGeom>
                <a:ln w="25400">
                  <a:solidFill>
                    <a:srgbClr val="D31F2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/>
                <p:cNvCxnSpPr/>
                <p:nvPr/>
              </p:nvCxnSpPr>
              <p:spPr>
                <a:xfrm flipV="1">
                  <a:off x="9307693" y="3589506"/>
                  <a:ext cx="968613" cy="15574"/>
                </a:xfrm>
                <a:prstGeom prst="line">
                  <a:avLst/>
                </a:prstGeom>
                <a:ln w="25400">
                  <a:solidFill>
                    <a:srgbClr val="D31F2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0727" y="3589504"/>
                <a:ext cx="733644" cy="733644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14870" y="4169831"/>
                <a:ext cx="645358" cy="645358"/>
              </a:xfrm>
              <a:prstGeom prst="rect">
                <a:avLst/>
              </a:prstGeom>
            </p:spPr>
          </p:pic>
        </p:grpSp>
        <p:grpSp>
          <p:nvGrpSpPr>
            <p:cNvPr id="29" name="组合 28"/>
            <p:cNvGrpSpPr/>
            <p:nvPr/>
          </p:nvGrpSpPr>
          <p:grpSpPr>
            <a:xfrm>
              <a:off x="4149662" y="1509813"/>
              <a:ext cx="4731173" cy="4012208"/>
              <a:chOff x="6292427" y="785913"/>
              <a:chExt cx="4731173" cy="4012208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6888481" y="785913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0"/>
                  </a:spcAft>
                </a:pPr>
                <a:r>
                  <a:rPr lang="zh-CN" altLang="zh-CN" sz="1600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此日注意衣服不要弄破、据说传言会一年霉运缠身</a:t>
                </a:r>
                <a:r>
                  <a:rPr lang="zh-CN" altLang="zh-CN" sz="1600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。</a:t>
                </a:r>
                <a:endParaRPr lang="zh-CN" altLang="zh-CN" sz="16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888480" y="2297715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0"/>
                  </a:spcAft>
                </a:pPr>
                <a:r>
                  <a:rPr lang="zh-CN" altLang="zh-CN" sz="1600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此日</a:t>
                </a:r>
                <a:r>
                  <a:rPr lang="zh-CN" altLang="zh-CN" sz="1600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不要杀生，这是一个见血的不详恶兆，所出现的问题则是破财及病灾</a:t>
                </a:r>
                <a:r>
                  <a:rPr lang="zh-CN" altLang="zh-CN" sz="1600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。</a:t>
                </a:r>
                <a:endParaRPr lang="zh-CN" altLang="zh-CN" sz="16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888480" y="3809517"/>
                <a:ext cx="4135119" cy="988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0"/>
                  </a:spcAft>
                </a:pPr>
                <a:r>
                  <a:rPr lang="zh-CN" altLang="zh-CN" sz="1600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尽量</a:t>
                </a:r>
                <a:r>
                  <a:rPr lang="zh-CN" altLang="zh-CN" sz="1600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避免白色和黑色的衣服</a:t>
                </a:r>
                <a:r>
                  <a:rPr lang="zh-CN" altLang="zh-CN" sz="1600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，大庆</a:t>
                </a:r>
                <a:r>
                  <a:rPr lang="zh-CN" altLang="zh-CN" sz="1600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uraka方黑檀" panose="02020700000000000000" pitchFamily="18" charset="-128"/>
                    <a:ea typeface="Auraka方黑檀" panose="02020700000000000000" pitchFamily="18" charset="-128"/>
                    <a:cs typeface="Times New Roman" panose="02020603050405020304" pitchFamily="18" charset="0"/>
                  </a:rPr>
                  <a:t>的日子见到这两种颜色、会让穿戴者事事不能如愿。</a:t>
                </a:r>
                <a:endParaRPr lang="zh-CN" altLang="zh-CN" sz="16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292427" y="1165851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292427" y="2677653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292427" y="4189455"/>
                <a:ext cx="413173" cy="711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14:prism isContent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0"/>
              <a:ext cx="12192000" cy="3809999"/>
              <a:chOff x="0" y="0"/>
              <a:chExt cx="12192000" cy="3809999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 flipV="1">
              <a:off x="0" y="3048001"/>
              <a:ext cx="12192000" cy="3809999"/>
              <a:chOff x="0" y="0"/>
              <a:chExt cx="12192000" cy="3809999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0" y="0"/>
                <a:ext cx="6123225" cy="3809999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016"/>
              <a:stretch>
                <a:fillRect/>
              </a:stretch>
            </p:blipFill>
            <p:spPr>
              <a:xfrm>
                <a:off x="6068775" y="0"/>
                <a:ext cx="6123225" cy="3809999"/>
              </a:xfrm>
              <a:prstGeom prst="rect">
                <a:avLst/>
              </a:prstGeom>
            </p:spPr>
          </p:pic>
        </p:grpSp>
      </p:grpSp>
      <p:grpSp>
        <p:nvGrpSpPr>
          <p:cNvPr id="22" name="组合 21"/>
          <p:cNvGrpSpPr/>
          <p:nvPr/>
        </p:nvGrpSpPr>
        <p:grpSpPr>
          <a:xfrm>
            <a:off x="10187450" y="1630271"/>
            <a:ext cx="677108" cy="3597458"/>
            <a:chOff x="10187450" y="1630271"/>
            <a:chExt cx="677108" cy="3597458"/>
          </a:xfrm>
        </p:grpSpPr>
        <p:sp>
          <p:nvSpPr>
            <p:cNvPr id="19" name="文本框 18"/>
            <p:cNvSpPr txBox="1"/>
            <p:nvPr/>
          </p:nvSpPr>
          <p:spPr>
            <a:xfrm>
              <a:off x="10249005" y="1731871"/>
              <a:ext cx="553998" cy="34239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spc="600" dirty="0" smtClean="0">
                  <a:solidFill>
                    <a:srgbClr val="C85650"/>
                  </a:solidFill>
                  <a:latin typeface="Auraka方黑檀" panose="02020700000000000000" pitchFamily="18" charset="-128"/>
                  <a:ea typeface="Auraka方黑檀" panose="02020700000000000000" pitchFamily="18" charset="-128"/>
                </a:rPr>
                <a:t>花好月圆人团圆</a:t>
              </a:r>
              <a:endParaRPr lang="zh-CN" altLang="en-US" sz="2400" spc="600" dirty="0">
                <a:solidFill>
                  <a:srgbClr val="C85650"/>
                </a:solidFill>
                <a:latin typeface="Auraka方黑檀" panose="02020700000000000000" pitchFamily="18" charset="-128"/>
                <a:ea typeface="Auraka方黑檀" panose="02020700000000000000" pitchFamily="18" charset="-128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187450" y="1630271"/>
              <a:ext cx="677108" cy="5080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85650"/>
                  </a:solidFill>
                </a:rPr>
                <a:t>【</a:t>
              </a:r>
              <a:endParaRPr lang="zh-CN" altLang="en-US" sz="3200" dirty="0">
                <a:solidFill>
                  <a:srgbClr val="C8565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flipH="1" flipV="1">
              <a:off x="10187450" y="4719729"/>
              <a:ext cx="677108" cy="5080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85650"/>
                  </a:solidFill>
                </a:rPr>
                <a:t>【</a:t>
              </a:r>
              <a:endParaRPr lang="zh-CN" altLang="en-US" sz="3200" dirty="0">
                <a:solidFill>
                  <a:srgbClr val="C85650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-68586" y="315407"/>
            <a:ext cx="4823985" cy="7431450"/>
            <a:chOff x="-68586" y="315407"/>
            <a:chExt cx="4823985" cy="743145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612" y="315407"/>
              <a:ext cx="2794000" cy="2832929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-68586" y="2935372"/>
              <a:ext cx="4823985" cy="4811485"/>
              <a:chOff x="-68586" y="2935372"/>
              <a:chExt cx="4823985" cy="4811485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112"/>
              <a:stretch>
                <a:fillRect/>
              </a:stretch>
            </p:blipFill>
            <p:spPr>
              <a:xfrm flipH="1">
                <a:off x="124067" y="4420558"/>
                <a:ext cx="4631332" cy="3326299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677" b="48435"/>
              <a:stretch>
                <a:fillRect/>
              </a:stretch>
            </p:blipFill>
            <p:spPr>
              <a:xfrm>
                <a:off x="-68586" y="2935372"/>
                <a:ext cx="2245360" cy="2752394"/>
              </a:xfrm>
              <a:prstGeom prst="rect">
                <a:avLst/>
              </a:prstGeom>
            </p:spPr>
          </p:pic>
        </p:grp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3" b="75583"/>
          <a:stretch>
            <a:fillRect/>
          </a:stretch>
        </p:blipFill>
        <p:spPr>
          <a:xfrm>
            <a:off x="9580880" y="333031"/>
            <a:ext cx="2783846" cy="1488446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828952" y="77767"/>
            <a:ext cx="6540605" cy="6620213"/>
            <a:chOff x="2828952" y="77767"/>
            <a:chExt cx="6540605" cy="6620213"/>
          </a:xfrm>
        </p:grpSpPr>
        <p:grpSp>
          <p:nvGrpSpPr>
            <p:cNvPr id="15" name="组合 14"/>
            <p:cNvGrpSpPr/>
            <p:nvPr/>
          </p:nvGrpSpPr>
          <p:grpSpPr>
            <a:xfrm>
              <a:off x="2828952" y="189417"/>
              <a:ext cx="6540605" cy="6508563"/>
              <a:chOff x="2828952" y="189417"/>
              <a:chExt cx="6540605" cy="6508563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5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5895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28952" y="189417"/>
                <a:ext cx="6540605" cy="6508563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10000" r="90000">
                            <a14:foregroundMark x1="44706" y1="11491" x2="65686" y2="86186"/>
                            <a14:foregroundMark x1="56667" y1="13814" x2="25686" y2="43765"/>
                            <a14:foregroundMark x1="59216" y1="20416" x2="56667" y2="39976"/>
                            <a14:foregroundMark x1="42353" y1="23227" x2="34314" y2="28973"/>
                            <a14:foregroundMark x1="32353" y1="21027" x2="36471" y2="31663"/>
                            <a14:foregroundMark x1="31961" y1="25306" x2="29412" y2="31907"/>
                            <a14:foregroundMark x1="30980" y1="25917" x2="24118" y2="32641"/>
                            <a14:foregroundMark x1="20196" y1="34474" x2="19020" y2="40220"/>
                            <a14:foregroundMark x1="67843" y1="26284" x2="61373" y2="35697"/>
                            <a14:foregroundMark x1="77647" y1="22005" x2="70196" y2="33374"/>
                            <a14:foregroundMark x1="77451" y1="18704" x2="70392" y2="23105"/>
                            <a14:foregroundMark x1="55098" y1="12714" x2="42941" y2="17115"/>
                            <a14:foregroundMark x1="45686" y1="40220" x2="40980" y2="55623"/>
                            <a14:foregroundMark x1="25686" y1="44866" x2="36078" y2="57213"/>
                            <a14:foregroundMark x1="29412" y1="49022" x2="27059" y2="55623"/>
                            <a14:foregroundMark x1="37059" y1="57824" x2="37255" y2="83741"/>
                            <a14:foregroundMark x1="53725" y1="43888" x2="50000" y2="49389"/>
                            <a14:foregroundMark x1="66471" y1="52200" x2="60392" y2="56235"/>
                            <a14:backgroundMark x1="41765" y1="19438" x2="45098" y2="19682"/>
                            <a14:backgroundMark x1="46667" y1="19315" x2="52549" y2="19315"/>
                            <a14:backgroundMark x1="60000" y1="15770" x2="52353" y2="18949"/>
                            <a14:backgroundMark x1="48431" y1="13325" x2="44510" y2="16259"/>
                            <a14:backgroundMark x1="44314" y1="14792" x2="42549" y2="16993"/>
                            <a14:backgroundMark x1="45098" y1="16137" x2="47059" y2="166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92" t="57258" r="57249" b="15550"/>
              <a:stretch>
                <a:fillRect/>
              </a:stretch>
            </p:blipFill>
            <p:spPr>
              <a:xfrm>
                <a:off x="5295901" y="4000500"/>
                <a:ext cx="457200" cy="2085975"/>
              </a:xfrm>
              <a:prstGeom prst="rect">
                <a:avLst/>
              </a:prstGeom>
            </p:spPr>
          </p:pic>
        </p:grpSp>
        <p:grpSp>
          <p:nvGrpSpPr>
            <p:cNvPr id="28" name="组合 27"/>
            <p:cNvGrpSpPr/>
            <p:nvPr/>
          </p:nvGrpSpPr>
          <p:grpSpPr>
            <a:xfrm>
              <a:off x="4738114" y="77767"/>
              <a:ext cx="2405113" cy="6619083"/>
              <a:chOff x="4738114" y="77767"/>
              <a:chExt cx="2405113" cy="6619083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4738114" y="77767"/>
                <a:ext cx="2405113" cy="315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9900" dirty="0" smtClean="0">
                    <a:latin typeface="青鸟华光简行楷" panose="02010604000101010101" pitchFamily="2" charset="-122"/>
                    <a:ea typeface="青鸟华光简行楷" panose="02010604000101010101" pitchFamily="2" charset="-122"/>
                  </a:rPr>
                  <a:t>下</a:t>
                </a:r>
                <a:endParaRPr lang="zh-CN" altLang="en-US" sz="19900" dirty="0">
                  <a:latin typeface="青鸟华光简行楷" panose="02010604000101010101" pitchFamily="2" charset="-122"/>
                  <a:ea typeface="青鸟华光简行楷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690991" y="1889180"/>
                <a:ext cx="1006325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600" dirty="0" smtClean="0">
                    <a:solidFill>
                      <a:srgbClr val="B43D38"/>
                    </a:solidFill>
                    <a:latin typeface="青鸟华光简行楷" panose="02010604000101010101" pitchFamily="2" charset="-122"/>
                    <a:ea typeface="青鸟华光简行楷" panose="02010604000101010101" pitchFamily="2" charset="-122"/>
                  </a:rPr>
                  <a:t>次</a:t>
                </a:r>
                <a:endParaRPr lang="zh-CN" altLang="en-US" sz="16600" dirty="0">
                  <a:solidFill>
                    <a:srgbClr val="B43D38"/>
                  </a:solidFill>
                  <a:latin typeface="青鸟华光简行楷" panose="02010604000101010101" pitchFamily="2" charset="-122"/>
                  <a:ea typeface="青鸟华光简行楷" panose="02010604000101010101" pitchFamily="2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4759947" y="2512674"/>
                <a:ext cx="896751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500" dirty="0" smtClean="0">
                    <a:latin typeface="青鸟华光简行楷" panose="02010604000101010101" pitchFamily="2" charset="-122"/>
                    <a:ea typeface="青鸟华光简行楷" panose="02010604000101010101" pitchFamily="2" charset="-122"/>
                  </a:rPr>
                  <a:t>再</a:t>
                </a:r>
                <a:endParaRPr lang="zh-CN" altLang="en-US" sz="11500" dirty="0">
                  <a:latin typeface="青鸟华光简行楷" panose="02010604000101010101" pitchFamily="2" charset="-122"/>
                  <a:ea typeface="青鸟华光简行楷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5330049" y="3542140"/>
                <a:ext cx="1318089" cy="315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9900" dirty="0" smtClean="0">
                    <a:solidFill>
                      <a:srgbClr val="B43D38"/>
                    </a:solidFill>
                    <a:latin typeface="青鸟华光简行楷" panose="02010604000101010101" pitchFamily="2" charset="-122"/>
                    <a:ea typeface="青鸟华光简行楷" panose="02010604000101010101" pitchFamily="2" charset="-122"/>
                  </a:rPr>
                  <a:t>见</a:t>
                </a:r>
                <a:endParaRPr lang="zh-CN" altLang="en-US" sz="19900" dirty="0">
                  <a:solidFill>
                    <a:srgbClr val="B43D38"/>
                  </a:solidFill>
                  <a:latin typeface="青鸟华光简行楷" panose="02010604000101010101" pitchFamily="2" charset="-122"/>
                  <a:ea typeface="青鸟华光简行楷" panose="0201060400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doors dir="vert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30E1E"/>
      </a:accent1>
      <a:accent2>
        <a:srgbClr val="C81A2E"/>
      </a:accent2>
      <a:accent3>
        <a:srgbClr val="FD2239"/>
      </a:accent3>
      <a:accent4>
        <a:srgbClr val="B43D38"/>
      </a:accent4>
      <a:accent5>
        <a:srgbClr val="94322F"/>
      </a:accent5>
      <a:accent6>
        <a:srgbClr val="524948"/>
      </a:accent6>
      <a:hlink>
        <a:srgbClr val="B43D38"/>
      </a:hlink>
      <a:folHlink>
        <a:srgbClr val="6F6B6A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930E1E"/>
    </a:accent1>
    <a:accent2>
      <a:srgbClr val="C81A2E"/>
    </a:accent2>
    <a:accent3>
      <a:srgbClr val="FD2239"/>
    </a:accent3>
    <a:accent4>
      <a:srgbClr val="B43D38"/>
    </a:accent4>
    <a:accent5>
      <a:srgbClr val="94322F"/>
    </a:accent5>
    <a:accent6>
      <a:srgbClr val="524948"/>
    </a:accent6>
    <a:hlink>
      <a:srgbClr val="B43D38"/>
    </a:hlink>
    <a:folHlink>
      <a:srgbClr val="6F6B6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2102</Words>
  <Application>WPS 演示</Application>
  <PresentationFormat>宽屏</PresentationFormat>
  <Paragraphs>227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逐浪细阁体</vt:lpstr>
      <vt:lpstr>Auraka方黑檀</vt:lpstr>
      <vt:lpstr>Algerian</vt:lpstr>
      <vt:lpstr>Times New Roman</vt:lpstr>
      <vt:lpstr>黑体</vt:lpstr>
      <vt:lpstr>等线</vt:lpstr>
      <vt:lpstr>Segoe Print</vt:lpstr>
      <vt:lpstr>微软雅黑</vt:lpstr>
      <vt:lpstr>Arial Unicode MS</vt:lpstr>
      <vt:lpstr>青鸟华光简行楷</vt:lpstr>
      <vt:lpstr>锐字工房云字库细圆GBK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creator>刘思蜀</dc:creator>
  <cp:lastModifiedBy>守护灬星之痕</cp:lastModifiedBy>
  <cp:revision>41</cp:revision>
  <dcterms:created xsi:type="dcterms:W3CDTF">2018-02-25T15:56:00Z</dcterms:created>
  <dcterms:modified xsi:type="dcterms:W3CDTF">2018-02-28T09:11:08Z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