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60" r:id="rId5"/>
    <p:sldId id="264" r:id="rId6"/>
    <p:sldId id="266" r:id="rId7"/>
    <p:sldId id="267" r:id="rId8"/>
    <p:sldId id="268" r:id="rId9"/>
    <p:sldId id="261" r:id="rId10"/>
    <p:sldId id="269" r:id="rId11"/>
    <p:sldId id="270" r:id="rId12"/>
    <p:sldId id="271" r:id="rId13"/>
    <p:sldId id="272" r:id="rId14"/>
    <p:sldId id="273" r:id="rId15"/>
    <p:sldId id="262" r:id="rId16"/>
    <p:sldId id="274" r:id="rId17"/>
    <p:sldId id="275" r:id="rId18"/>
    <p:sldId id="276" r:id="rId19"/>
    <p:sldId id="277" r:id="rId20"/>
    <p:sldId id="278" r:id="rId21"/>
    <p:sldId id="263" r:id="rId22"/>
    <p:sldId id="279" r:id="rId23"/>
    <p:sldId id="280" r:id="rId24"/>
    <p:sldId id="281" r:id="rId25"/>
    <p:sldId id="258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2EB"/>
    <a:srgbClr val="AE3E77"/>
    <a:srgbClr val="721F5A"/>
    <a:srgbClr val="9D7A9F"/>
    <a:srgbClr val="4C5A8D"/>
    <a:srgbClr val="383476"/>
    <a:srgbClr val="5E2D71"/>
    <a:srgbClr val="983665"/>
    <a:srgbClr val="B5587D"/>
    <a:srgbClr val="BA6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>
        <p:scale>
          <a:sx n="48" d="100"/>
          <a:sy n="48" d="100"/>
        </p:scale>
        <p:origin x="800" y="4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3D0C50-B38D-4D59-8074-10E52C923C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338E9C-4406-4B06-9A88-C54B914F4E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3D0C50-B38D-4D59-8074-10E52C923C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338E9C-4406-4B06-9A88-C54B914F4E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3D0C50-B38D-4D59-8074-10E52C923C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338E9C-4406-4B06-9A88-C54B914F4E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3D0C50-B38D-4D59-8074-10E52C923C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338E9C-4406-4B06-9A88-C54B914F4E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3D0C50-B38D-4D59-8074-10E52C923C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338E9C-4406-4B06-9A88-C54B914F4E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3D0C50-B38D-4D59-8074-10E52C923C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338E9C-4406-4B06-9A88-C54B914F4E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3D0C50-B38D-4D59-8074-10E52C923C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338E9C-4406-4B06-9A88-C54B914F4E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3D0C50-B38D-4D59-8074-10E52C923C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338E9C-4406-4B06-9A88-C54B914F4E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3D0C50-B38D-4D59-8074-10E52C923C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338E9C-4406-4B06-9A88-C54B914F4E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3D0C50-B38D-4D59-8074-10E52C923C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338E9C-4406-4B06-9A88-C54B914F4E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3D0C50-B38D-4D59-8074-10E52C923C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338E9C-4406-4B06-9A88-C54B914F4E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3036103" y="2328815"/>
            <a:ext cx="6216386" cy="1328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1400" b="1" dirty="0" smtClean="0">
                <a:solidFill>
                  <a:schemeClr val="accent1">
                    <a:lumMod val="50000"/>
                    <a:alpha val="0"/>
                  </a:schemeClr>
                </a:solidFill>
                <a:latin typeface="逐浪细阁体" panose="03000509000000000000" pitchFamily="65" charset="-122"/>
                <a:ea typeface="逐浪细阁体" panose="03000509000000000000" pitchFamily="65" charset="-122"/>
                <a:sym typeface="逐浪细阁体" panose="03000509000000000000" pitchFamily="65" charset="-122"/>
              </a:rPr>
              <a:t>感谢您下载包图网平台上提供的</a:t>
            </a:r>
            <a:r>
              <a:rPr lang="en-US" altLang="zh-CN" sz="1400" b="1" dirty="0" smtClean="0">
                <a:solidFill>
                  <a:schemeClr val="accent1">
                    <a:lumMod val="50000"/>
                    <a:alpha val="0"/>
                  </a:schemeClr>
                </a:solidFill>
                <a:latin typeface="逐浪细阁体" panose="03000509000000000000" pitchFamily="65" charset="-122"/>
                <a:ea typeface="逐浪细阁体" panose="03000509000000000000" pitchFamily="65" charset="-122"/>
                <a:sym typeface="逐浪细阁体" panose="03000509000000000000" pitchFamily="65" charset="-122"/>
              </a:rPr>
              <a:t>PPT</a:t>
            </a:r>
            <a:r>
              <a:rPr lang="zh-CN" altLang="en-US" sz="1400" b="1" dirty="0" smtClean="0">
                <a:solidFill>
                  <a:schemeClr val="accent1">
                    <a:lumMod val="50000"/>
                    <a:alpha val="0"/>
                  </a:schemeClr>
                </a:solidFill>
                <a:latin typeface="逐浪细阁体" panose="03000509000000000000" pitchFamily="65" charset="-122"/>
                <a:ea typeface="逐浪细阁体" panose="03000509000000000000" pitchFamily="65" charset="-122"/>
                <a:sym typeface="逐浪细阁体" panose="03000509000000000000" pitchFamily="65" charset="-122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en-US" altLang="zh-CN" sz="1400" b="1" dirty="0">
              <a:solidFill>
                <a:schemeClr val="accent1">
                  <a:lumMod val="50000"/>
                  <a:alpha val="0"/>
                </a:schemeClr>
              </a:solidFill>
              <a:latin typeface="逐浪细阁体" panose="03000509000000000000" pitchFamily="65" charset="-122"/>
              <a:ea typeface="逐浪细阁体" panose="03000509000000000000" pitchFamily="65" charset="-122"/>
              <a:sym typeface="逐浪细阁体" panose="03000509000000000000" pitchFamily="65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hemeOverride" Target="../theme/themeOverride1.xml"/><Relationship Id="rId7" Type="http://schemas.openxmlformats.org/officeDocument/2006/relationships/image" Target="../media/image4.png"/><Relationship Id="rId6" Type="http://schemas.microsoft.com/office/2007/relationships/media" Target="../media/media1.mp3"/><Relationship Id="rId5" Type="http://schemas.openxmlformats.org/officeDocument/2006/relationships/audio" Target="../media/media1.mp3"/><Relationship Id="rId4" Type="http://schemas.openxmlformats.org/officeDocument/2006/relationships/image" Target="../media/image3.png"/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2.xml"/><Relationship Id="rId5" Type="http://schemas.openxmlformats.org/officeDocument/2006/relationships/image" Target="../media/image3.png"/><Relationship Id="rId4" Type="http://schemas.openxmlformats.org/officeDocument/2006/relationships/image" Target="../media/image1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hemeOverride" Target="../theme/themeOverride3.xml"/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hemeOverride" Target="../theme/themeOverride4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5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hemeOverride" Target="../theme/themeOverride6.xml"/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hemeOverride" Target="../theme/themeOverride7.xml"/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hemeOverride" Target="../theme/themeOverride8.xml"/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hemeOverride" Target="../theme/themeOverride9.xml"/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10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11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hemeOverride" Target="../theme/themeOverride12.xml"/><Relationship Id="rId3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13.xml"/><Relationship Id="rId5" Type="http://schemas.openxmlformats.org/officeDocument/2006/relationships/image" Target="../media/image16.png"/><Relationship Id="rId4" Type="http://schemas.microsoft.com/office/2007/relationships/hdphoto" Target="../media/hdphoto2.wdp"/><Relationship Id="rId3" Type="http://schemas.openxmlformats.org/officeDocument/2006/relationships/image" Target="../media/image21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hemeOverride" Target="../theme/themeOverride14.xml"/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hemeOverride" Target="../theme/themeOverride15.xml"/><Relationship Id="rId3" Type="http://schemas.openxmlformats.org/officeDocument/2006/relationships/image" Target="../media/image22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16.xml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17.xml"/><Relationship Id="rId4" Type="http://schemas.openxmlformats.org/officeDocument/2006/relationships/image" Target="../media/image25.png"/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hemeOverride" Target="../theme/themeOverride18.xml"/><Relationship Id="rId3" Type="http://schemas.openxmlformats.org/officeDocument/2006/relationships/image" Target="../media/image26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19.xml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hemeOverride" Target="../theme/themeOverride20.xml"/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21.xml"/><Relationship Id="rId4" Type="http://schemas.openxmlformats.org/officeDocument/2006/relationships/image" Target="../media/image14.png"/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22.xml"/><Relationship Id="rId4" Type="http://schemas.openxmlformats.org/officeDocument/2006/relationships/image" Target="../media/image12.png"/><Relationship Id="rId3" Type="http://schemas.openxmlformats.org/officeDocument/2006/relationships/image" Target="../media/image29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hemeOverride" Target="../theme/themeOverride23.xml"/><Relationship Id="rId3" Type="http://schemas.openxmlformats.org/officeDocument/2006/relationships/image" Target="../media/image30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hemeOverride" Target="../theme/themeOverride24.xml"/><Relationship Id="rId3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-1249384" y="0"/>
            <a:ext cx="14690768" cy="6858000"/>
            <a:chOff x="-1249384" y="0"/>
            <a:chExt cx="14690768" cy="6858000"/>
          </a:xfrm>
        </p:grpSpPr>
        <p:grpSp>
          <p:nvGrpSpPr>
            <p:cNvPr id="12" name="组合 11"/>
            <p:cNvGrpSpPr/>
            <p:nvPr/>
          </p:nvGrpSpPr>
          <p:grpSpPr>
            <a:xfrm>
              <a:off x="0" y="0"/>
              <a:ext cx="12925790" cy="2326640"/>
              <a:chOff x="0" y="0"/>
              <a:chExt cx="12925790" cy="2326640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6074"/>
              <a:stretch>
                <a:fillRect/>
              </a:stretch>
            </p:blipFill>
            <p:spPr>
              <a:xfrm>
                <a:off x="0" y="0"/>
                <a:ext cx="3840480" cy="2326640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686" b="66074"/>
              <a:stretch>
                <a:fillRect/>
              </a:stretch>
            </p:blipFill>
            <p:spPr>
              <a:xfrm flipH="1">
                <a:off x="3840480" y="0"/>
                <a:ext cx="1817062" cy="2326640"/>
              </a:xfrm>
              <a:prstGeom prst="rect">
                <a:avLst/>
              </a:pr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686" b="66074"/>
              <a:stretch>
                <a:fillRect/>
              </a:stretch>
            </p:blipFill>
            <p:spPr>
              <a:xfrm>
                <a:off x="5657542" y="0"/>
                <a:ext cx="1817062" cy="2326640"/>
              </a:xfrm>
              <a:prstGeom prst="rect">
                <a:avLst/>
              </a:prstGeom>
            </p:spPr>
          </p:pic>
          <p:pic>
            <p:nvPicPr>
              <p:cNvPr id="9" name="图片 8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686" b="66074"/>
              <a:stretch>
                <a:fillRect/>
              </a:stretch>
            </p:blipFill>
            <p:spPr>
              <a:xfrm flipH="1">
                <a:off x="7474604" y="0"/>
                <a:ext cx="1817062" cy="2326640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686" b="66074"/>
              <a:stretch>
                <a:fillRect/>
              </a:stretch>
            </p:blipFill>
            <p:spPr>
              <a:xfrm>
                <a:off x="9291666" y="0"/>
                <a:ext cx="1817062" cy="2326640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686" b="66074"/>
              <a:stretch>
                <a:fillRect/>
              </a:stretch>
            </p:blipFill>
            <p:spPr>
              <a:xfrm flipH="1">
                <a:off x="11108728" y="0"/>
                <a:ext cx="1817062" cy="2326640"/>
              </a:xfrm>
              <a:prstGeom prst="rect">
                <a:avLst/>
              </a:prstGeom>
            </p:spPr>
          </p:pic>
        </p:grpSp>
        <p:grpSp>
          <p:nvGrpSpPr>
            <p:cNvPr id="15" name="组合 14"/>
            <p:cNvGrpSpPr/>
            <p:nvPr/>
          </p:nvGrpSpPr>
          <p:grpSpPr>
            <a:xfrm>
              <a:off x="-1249384" y="2854960"/>
              <a:ext cx="14690768" cy="4003040"/>
              <a:chOff x="-1249384" y="2854960"/>
              <a:chExt cx="14690768" cy="4003040"/>
            </a:xfrm>
          </p:grpSpPr>
          <p:pic>
            <p:nvPicPr>
              <p:cNvPr id="6" name="图片 5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6833" t="68548" r="16833" b="933"/>
              <a:stretch>
                <a:fillRect/>
              </a:stretch>
            </p:blipFill>
            <p:spPr>
              <a:xfrm>
                <a:off x="-1249384" y="2854960"/>
                <a:ext cx="7345384" cy="4003040"/>
              </a:xfrm>
              <a:prstGeom prst="rect">
                <a:avLst/>
              </a:prstGeom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6833" t="68548" r="16833" b="933"/>
              <a:stretch>
                <a:fillRect/>
              </a:stretch>
            </p:blipFill>
            <p:spPr>
              <a:xfrm flipH="1">
                <a:off x="6096000" y="2854960"/>
                <a:ext cx="7345384" cy="4003040"/>
              </a:xfrm>
              <a:prstGeom prst="rect">
                <a:avLst/>
              </a:prstGeom>
            </p:spPr>
          </p:pic>
        </p:grpSp>
      </p:grpSp>
      <p:grpSp>
        <p:nvGrpSpPr>
          <p:cNvPr id="4" name="组合 3"/>
          <p:cNvGrpSpPr/>
          <p:nvPr/>
        </p:nvGrpSpPr>
        <p:grpSpPr>
          <a:xfrm>
            <a:off x="2436955" y="1421866"/>
            <a:ext cx="7317180" cy="3924958"/>
            <a:chOff x="2446580" y="1421866"/>
            <a:chExt cx="7317180" cy="3924958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59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9083"/>
            <a:stretch>
              <a:fillRect/>
            </a:stretch>
          </p:blipFill>
          <p:spPr>
            <a:xfrm>
              <a:off x="2446580" y="1421866"/>
              <a:ext cx="7317180" cy="3312160"/>
            </a:xfrm>
            <a:prstGeom prst="rect">
              <a:avLst/>
            </a:prstGeom>
          </p:spPr>
        </p:pic>
        <p:sp>
          <p:nvSpPr>
            <p:cNvPr id="45" name="文本框 44"/>
            <p:cNvSpPr txBox="1"/>
            <p:nvPr/>
          </p:nvSpPr>
          <p:spPr>
            <a:xfrm>
              <a:off x="3500120" y="4487148"/>
              <a:ext cx="51917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pc="600" dirty="0" smtClean="0">
                  <a:solidFill>
                    <a:srgbClr val="876995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东风夜放花千树，更吹落，星落雨。</a:t>
              </a:r>
              <a:endParaRPr lang="zh-CN" altLang="en-US" spc="600" dirty="0">
                <a:solidFill>
                  <a:srgbClr val="876995"/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4003669" y="4978524"/>
              <a:ext cx="4220696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rgbClr val="B65D80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汇报人：</a:t>
              </a:r>
              <a:r>
                <a:rPr lang="en-US" altLang="zh-CN" dirty="0" smtClean="0">
                  <a:solidFill>
                    <a:srgbClr val="B65D80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Tmm</a:t>
              </a:r>
              <a:r>
                <a:rPr lang="zh-CN" altLang="en-US" dirty="0" smtClean="0">
                  <a:solidFill>
                    <a:srgbClr val="B65D80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  时间</a:t>
              </a:r>
              <a:r>
                <a:rPr lang="zh-CN" altLang="en-US" dirty="0">
                  <a:solidFill>
                    <a:srgbClr val="B65D80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：</a:t>
              </a:r>
              <a:r>
                <a:rPr lang="en-US" altLang="zh-CN" dirty="0" smtClean="0">
                  <a:solidFill>
                    <a:srgbClr val="B65D80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2018</a:t>
              </a:r>
              <a:endParaRPr lang="zh-CN" altLang="en-US" dirty="0">
                <a:solidFill>
                  <a:srgbClr val="B65D80"/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27" t="1282" r="2697" b="24424"/>
          <a:stretch>
            <a:fillRect/>
          </a:stretch>
        </p:blipFill>
        <p:spPr>
          <a:xfrm>
            <a:off x="9798793" y="0"/>
            <a:ext cx="2471978" cy="3965609"/>
          </a:xfrm>
          <a:prstGeom prst="rect">
            <a:avLst/>
          </a:prstGeom>
        </p:spPr>
      </p:pic>
      <p:pic>
        <p:nvPicPr>
          <p:cNvPr id="3" name="上海爱乐民乐团 - 香茗四溢 喜迎宾朋 Fragrant Tea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fade in="5000.000000" out="5000.0000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863454" y="32258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3000">
        <p15:prstTrans prst="pageCurlDoubl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 flipH="1">
            <a:off x="9064510" y="1545569"/>
            <a:ext cx="3243074" cy="4153339"/>
            <a:chOff x="840861" y="2461928"/>
            <a:chExt cx="3243074" cy="4153339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038" t="12024" r="-4815" b="21403"/>
            <a:stretch>
              <a:fillRect/>
            </a:stretch>
          </p:blipFill>
          <p:spPr>
            <a:xfrm flipH="1">
              <a:off x="840861" y="4502292"/>
              <a:ext cx="1122882" cy="1563228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3743" y="3952545"/>
              <a:ext cx="2120192" cy="2662722"/>
            </a:xfrm>
            <a:prstGeom prst="rect">
              <a:avLst/>
            </a:prstGeom>
          </p:spPr>
        </p:pic>
        <p:grpSp>
          <p:nvGrpSpPr>
            <p:cNvPr id="17" name="组合 16"/>
            <p:cNvGrpSpPr/>
            <p:nvPr/>
          </p:nvGrpSpPr>
          <p:grpSpPr>
            <a:xfrm>
              <a:off x="1525413" y="2461928"/>
              <a:ext cx="1661993" cy="3603592"/>
              <a:chOff x="1840373" y="2461928"/>
              <a:chExt cx="1661993" cy="3603592"/>
            </a:xfrm>
          </p:grpSpPr>
          <p:cxnSp>
            <p:nvCxnSpPr>
              <p:cNvPr id="18" name="直接连接符 17"/>
              <p:cNvCxnSpPr/>
              <p:nvPr/>
            </p:nvCxnSpPr>
            <p:spPr>
              <a:xfrm>
                <a:off x="2579036" y="2461928"/>
                <a:ext cx="0" cy="3603592"/>
              </a:xfrm>
              <a:prstGeom prst="line">
                <a:avLst/>
              </a:prstGeom>
              <a:ln w="158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文本框 18"/>
              <p:cNvSpPr txBox="1"/>
              <p:nvPr/>
            </p:nvSpPr>
            <p:spPr>
              <a:xfrm>
                <a:off x="1840373" y="3262964"/>
                <a:ext cx="615553" cy="200152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r"/>
                <a:r>
                  <a:rPr lang="en-US" altLang="zh-CN" sz="2800" dirty="0" smtClean="0">
                    <a:solidFill>
                      <a:schemeClr val="accent1">
                        <a:lumMod val="7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CONTENT</a:t>
                </a:r>
                <a:endParaRPr lang="zh-CN" altLang="en-US" sz="2800" dirty="0">
                  <a:solidFill>
                    <a:schemeClr val="accent1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2579036" y="2461928"/>
                <a:ext cx="923330" cy="217424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4800" spc="600" dirty="0" smtClean="0">
                    <a:solidFill>
                      <a:schemeClr val="accent1">
                        <a:lumMod val="7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目录</a:t>
                </a:r>
                <a:endParaRPr lang="zh-CN" altLang="en-US" sz="4800" spc="600" dirty="0">
                  <a:solidFill>
                    <a:schemeClr val="accent1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1735547" y="1792039"/>
            <a:ext cx="6679119" cy="3122773"/>
            <a:chOff x="1735547" y="1532156"/>
            <a:chExt cx="6679119" cy="3122773"/>
          </a:xfrm>
        </p:grpSpPr>
        <p:grpSp>
          <p:nvGrpSpPr>
            <p:cNvPr id="9" name="组合 8"/>
            <p:cNvGrpSpPr/>
            <p:nvPr/>
          </p:nvGrpSpPr>
          <p:grpSpPr>
            <a:xfrm>
              <a:off x="1735547" y="1532156"/>
              <a:ext cx="1048662" cy="2308324"/>
              <a:chOff x="1953276" y="1545569"/>
              <a:chExt cx="1048662" cy="2308324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04713" y="1642537"/>
                <a:ext cx="389571" cy="486076"/>
              </a:xfrm>
              <a:prstGeom prst="rect">
                <a:avLst/>
              </a:prstGeom>
            </p:spPr>
          </p:pic>
          <p:sp>
            <p:nvSpPr>
              <p:cNvPr id="7" name="文本框 6"/>
              <p:cNvSpPr txBox="1"/>
              <p:nvPr/>
            </p:nvSpPr>
            <p:spPr>
              <a:xfrm>
                <a:off x="1953276" y="2212729"/>
                <a:ext cx="492443" cy="1373204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000" spc="600" dirty="0" smtClean="0">
                    <a:solidFill>
                      <a:schemeClr val="accent1">
                        <a:lumMod val="7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第一章</a:t>
                </a:r>
                <a:endParaRPr lang="zh-CN" altLang="en-US" sz="2000" spc="600" dirty="0">
                  <a:solidFill>
                    <a:schemeClr val="accent1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2443734" y="1545569"/>
                <a:ext cx="558204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spc="600" dirty="0" smtClean="0">
                    <a:solidFill>
                      <a:schemeClr val="accent3">
                        <a:lumMod val="7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元宵节的起源</a:t>
                </a:r>
                <a:endParaRPr lang="zh-CN" altLang="en-US" sz="2400" spc="600" dirty="0">
                  <a:solidFill>
                    <a:schemeClr val="accent3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3552649" y="2346605"/>
              <a:ext cx="1048655" cy="2308324"/>
              <a:chOff x="1953283" y="1545569"/>
              <a:chExt cx="1048655" cy="2308324"/>
            </a:xfrm>
          </p:grpSpPr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04713" y="1642537"/>
                <a:ext cx="389571" cy="486076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/>
            </p:nvSpPr>
            <p:spPr>
              <a:xfrm>
                <a:off x="1953283" y="2212729"/>
                <a:ext cx="492443" cy="1373204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000" spc="600" dirty="0" smtClean="0">
                    <a:solidFill>
                      <a:schemeClr val="accent1">
                        <a:lumMod val="7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第二章</a:t>
                </a:r>
                <a:endParaRPr lang="zh-CN" altLang="en-US" sz="2000" spc="600" dirty="0">
                  <a:solidFill>
                    <a:schemeClr val="accent1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2443734" y="1545569"/>
                <a:ext cx="558204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spc="600" dirty="0" smtClean="0">
                    <a:solidFill>
                      <a:schemeClr val="accent3">
                        <a:lumMod val="7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元宵节的习俗</a:t>
                </a:r>
                <a:endParaRPr lang="zh-CN" altLang="en-US" sz="2400" spc="600" dirty="0">
                  <a:solidFill>
                    <a:schemeClr val="accent3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5364685" y="1532156"/>
              <a:ext cx="1048653" cy="2308324"/>
              <a:chOff x="1953285" y="1545569"/>
              <a:chExt cx="1048653" cy="2308324"/>
            </a:xfrm>
          </p:grpSpPr>
          <p:pic>
            <p:nvPicPr>
              <p:cNvPr id="26" name="图片 2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04713" y="1642537"/>
                <a:ext cx="389571" cy="486076"/>
              </a:xfrm>
              <a:prstGeom prst="rect">
                <a:avLst/>
              </a:prstGeom>
            </p:spPr>
          </p:pic>
          <p:sp>
            <p:nvSpPr>
              <p:cNvPr id="27" name="文本框 26"/>
              <p:cNvSpPr txBox="1"/>
              <p:nvPr/>
            </p:nvSpPr>
            <p:spPr>
              <a:xfrm>
                <a:off x="1953285" y="2212729"/>
                <a:ext cx="492443" cy="1373204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000" spc="600" dirty="0" smtClean="0">
                    <a:solidFill>
                      <a:schemeClr val="accent1">
                        <a:lumMod val="7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第三章</a:t>
                </a:r>
                <a:endParaRPr lang="zh-CN" altLang="en-US" sz="2000" spc="600" dirty="0">
                  <a:solidFill>
                    <a:schemeClr val="accent1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2443734" y="1545569"/>
                <a:ext cx="558204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spc="600" dirty="0" smtClean="0">
                    <a:solidFill>
                      <a:schemeClr val="accent3">
                        <a:lumMod val="7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元宵节的诗歌</a:t>
                </a:r>
                <a:endParaRPr lang="zh-CN" altLang="en-US" sz="2400" spc="600" dirty="0">
                  <a:solidFill>
                    <a:schemeClr val="accent3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7366011" y="2346605"/>
              <a:ext cx="1048655" cy="2308324"/>
              <a:chOff x="1953283" y="1545569"/>
              <a:chExt cx="1048655" cy="2308324"/>
            </a:xfrm>
          </p:grpSpPr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04713" y="1642537"/>
                <a:ext cx="389571" cy="486076"/>
              </a:xfrm>
              <a:prstGeom prst="rect">
                <a:avLst/>
              </a:prstGeom>
            </p:spPr>
          </p:pic>
          <p:sp>
            <p:nvSpPr>
              <p:cNvPr id="31" name="文本框 30"/>
              <p:cNvSpPr txBox="1"/>
              <p:nvPr/>
            </p:nvSpPr>
            <p:spPr>
              <a:xfrm>
                <a:off x="1953283" y="2212729"/>
                <a:ext cx="492443" cy="1373204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000" spc="600" dirty="0" smtClean="0">
                    <a:solidFill>
                      <a:schemeClr val="accent1">
                        <a:lumMod val="7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第四章</a:t>
                </a:r>
                <a:endParaRPr lang="zh-CN" altLang="en-US" sz="2000" spc="600" dirty="0">
                  <a:solidFill>
                    <a:schemeClr val="accent1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2443734" y="1545569"/>
                <a:ext cx="558204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spc="600" dirty="0" smtClean="0">
                    <a:solidFill>
                      <a:schemeClr val="accent3">
                        <a:lumMod val="7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元宵节的禁忌</a:t>
                </a:r>
                <a:endParaRPr lang="zh-CN" altLang="en-US" sz="2400" spc="600" dirty="0">
                  <a:solidFill>
                    <a:schemeClr val="accent3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-1249384" y="0"/>
            <a:ext cx="14700928" cy="7025502"/>
            <a:chOff x="-1249384" y="0"/>
            <a:chExt cx="14700928" cy="7025502"/>
          </a:xfrm>
        </p:grpSpPr>
        <p:grpSp>
          <p:nvGrpSpPr>
            <p:cNvPr id="12" name="组合 11"/>
            <p:cNvGrpSpPr/>
            <p:nvPr/>
          </p:nvGrpSpPr>
          <p:grpSpPr>
            <a:xfrm>
              <a:off x="-1249384" y="0"/>
              <a:ext cx="14700928" cy="6858000"/>
              <a:chOff x="-1249384" y="0"/>
              <a:chExt cx="14700928" cy="6858000"/>
            </a:xfrm>
          </p:grpSpPr>
          <p:pic>
            <p:nvPicPr>
              <p:cNvPr id="2" name="图片 1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6833" t="68548" r="16833" b="4729"/>
              <a:stretch>
                <a:fillRect/>
              </a:stretch>
            </p:blipFill>
            <p:spPr>
              <a:xfrm>
                <a:off x="-1249384" y="3352800"/>
                <a:ext cx="7345384" cy="3505200"/>
              </a:xfrm>
              <a:prstGeom prst="rect">
                <a:avLst/>
              </a:prstGeom>
            </p:spPr>
          </p:pic>
          <p:pic>
            <p:nvPicPr>
              <p:cNvPr id="4" name="图片 3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686" t="10370" b="66074"/>
              <a:stretch>
                <a:fillRect/>
              </a:stretch>
            </p:blipFill>
            <p:spPr>
              <a:xfrm rot="10800000" flipH="1">
                <a:off x="9180095" y="4180296"/>
                <a:ext cx="3011905" cy="2677703"/>
              </a:xfrm>
              <a:prstGeom prst="rect">
                <a:avLst/>
              </a:prstGeom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6833" t="68548" r="16833" b="2173"/>
              <a:stretch>
                <a:fillRect/>
              </a:stretch>
            </p:blipFill>
            <p:spPr>
              <a:xfrm flipH="1" flipV="1">
                <a:off x="6106160" y="0"/>
                <a:ext cx="7345384" cy="3840480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686" t="10370" b="66074"/>
              <a:stretch>
                <a:fillRect/>
              </a:stretch>
            </p:blipFill>
            <p:spPr>
              <a:xfrm flipH="1">
                <a:off x="0" y="0"/>
                <a:ext cx="2394284" cy="2128613"/>
              </a:xfrm>
              <a:prstGeom prst="rect">
                <a:avLst/>
              </a:prstGeom>
            </p:spPr>
          </p:pic>
        </p:grpSp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321" t="27015" r="29474" b="16543"/>
            <a:stretch>
              <a:fillRect/>
            </a:stretch>
          </p:blipFill>
          <p:spPr>
            <a:xfrm>
              <a:off x="-154065" y="4012794"/>
              <a:ext cx="3339966" cy="3012708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81" t="43596" r="73355" b="16368"/>
            <a:stretch>
              <a:fillRect/>
            </a:stretch>
          </p:blipFill>
          <p:spPr>
            <a:xfrm rot="16200000">
              <a:off x="3568056" y="-357769"/>
              <a:ext cx="1364332" cy="213699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2000">
        <p15:prstTrans prst="origami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1249384" y="10884"/>
            <a:ext cx="14690768" cy="7014618"/>
            <a:chOff x="-1249384" y="10884"/>
            <a:chExt cx="14690768" cy="7014618"/>
          </a:xfrm>
        </p:grpSpPr>
        <p:grpSp>
          <p:nvGrpSpPr>
            <p:cNvPr id="21" name="组合 20"/>
            <p:cNvGrpSpPr/>
            <p:nvPr/>
          </p:nvGrpSpPr>
          <p:grpSpPr>
            <a:xfrm>
              <a:off x="-1249384" y="10884"/>
              <a:ext cx="14690768" cy="6847116"/>
              <a:chOff x="-1249384" y="10884"/>
              <a:chExt cx="14690768" cy="6847116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0" y="10884"/>
                <a:ext cx="12925790" cy="2326640"/>
                <a:chOff x="0" y="10884"/>
                <a:chExt cx="12925790" cy="2326640"/>
              </a:xfrm>
            </p:grpSpPr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66074"/>
                <a:stretch>
                  <a:fillRect/>
                </a:stretch>
              </p:blipFill>
              <p:spPr>
                <a:xfrm>
                  <a:off x="0" y="10884"/>
                  <a:ext cx="3840480" cy="2326640"/>
                </a:xfrm>
                <a:prstGeom prst="rect">
                  <a:avLst/>
                </a:prstGeom>
              </p:spPr>
            </p:pic>
            <p:pic>
              <p:nvPicPr>
                <p:cNvPr id="7" name="图片 6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2686" b="66074"/>
                <a:stretch>
                  <a:fillRect/>
                </a:stretch>
              </p:blipFill>
              <p:spPr>
                <a:xfrm flipH="1">
                  <a:off x="3840480" y="10884"/>
                  <a:ext cx="1817062" cy="2326640"/>
                </a:xfrm>
                <a:prstGeom prst="rect">
                  <a:avLst/>
                </a:prstGeom>
              </p:spPr>
            </p:pic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2686" b="66074"/>
                <a:stretch>
                  <a:fillRect/>
                </a:stretch>
              </p:blipFill>
              <p:spPr>
                <a:xfrm>
                  <a:off x="5657542" y="10884"/>
                  <a:ext cx="1817062" cy="2326640"/>
                </a:xfrm>
                <a:prstGeom prst="rect">
                  <a:avLst/>
                </a:prstGeom>
              </p:spPr>
            </p:pic>
            <p:pic>
              <p:nvPicPr>
                <p:cNvPr id="9" name="图片 8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2686" b="66074"/>
                <a:stretch>
                  <a:fillRect/>
                </a:stretch>
              </p:blipFill>
              <p:spPr>
                <a:xfrm flipH="1">
                  <a:off x="7474604" y="10884"/>
                  <a:ext cx="1817062" cy="2326640"/>
                </a:xfrm>
                <a:prstGeom prst="rect">
                  <a:avLst/>
                </a:prstGeom>
              </p:spPr>
            </p:pic>
            <p:pic>
              <p:nvPicPr>
                <p:cNvPr id="10" name="图片 9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2686" b="66074"/>
                <a:stretch>
                  <a:fillRect/>
                </a:stretch>
              </p:blipFill>
              <p:spPr>
                <a:xfrm>
                  <a:off x="9291666" y="10884"/>
                  <a:ext cx="1817062" cy="2326640"/>
                </a:xfrm>
                <a:prstGeom prst="rect">
                  <a:avLst/>
                </a:prstGeom>
              </p:spPr>
            </p:pic>
            <p:pic>
              <p:nvPicPr>
                <p:cNvPr id="11" name="图片 10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2686" b="66074"/>
                <a:stretch>
                  <a:fillRect/>
                </a:stretch>
              </p:blipFill>
              <p:spPr>
                <a:xfrm flipH="1">
                  <a:off x="11108728" y="10884"/>
                  <a:ext cx="1817062" cy="2326640"/>
                </a:xfrm>
                <a:prstGeom prst="rect">
                  <a:avLst/>
                </a:prstGeom>
              </p:spPr>
            </p:pic>
          </p:grpSp>
          <p:grpSp>
            <p:nvGrpSpPr>
              <p:cNvPr id="15" name="组合 14"/>
              <p:cNvGrpSpPr/>
              <p:nvPr/>
            </p:nvGrpSpPr>
            <p:grpSpPr>
              <a:xfrm>
                <a:off x="-1249384" y="2854960"/>
                <a:ext cx="14690768" cy="4003040"/>
                <a:chOff x="-1249384" y="2854960"/>
                <a:chExt cx="14690768" cy="4003040"/>
              </a:xfrm>
            </p:grpSpPr>
            <p:pic>
              <p:nvPicPr>
                <p:cNvPr id="6" name="图片 5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6833" t="68548" r="16833" b="933"/>
                <a:stretch>
                  <a:fillRect/>
                </a:stretch>
              </p:blipFill>
              <p:spPr>
                <a:xfrm>
                  <a:off x="-1249384" y="2854960"/>
                  <a:ext cx="7345384" cy="4003040"/>
                </a:xfrm>
                <a:prstGeom prst="rect">
                  <a:avLst/>
                </a:prstGeom>
              </p:spPr>
            </p:pic>
            <p:pic>
              <p:nvPicPr>
                <p:cNvPr id="14" name="图片 13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6833" t="68548" r="16833" b="933"/>
                <a:stretch>
                  <a:fillRect/>
                </a:stretch>
              </p:blipFill>
              <p:spPr>
                <a:xfrm flipH="1">
                  <a:off x="6096000" y="2854960"/>
                  <a:ext cx="7345384" cy="4003040"/>
                </a:xfrm>
                <a:prstGeom prst="rect">
                  <a:avLst/>
                </a:prstGeom>
              </p:spPr>
            </p:pic>
          </p:grpSp>
        </p:grpSp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727" t="1282" r="2697" b="24424"/>
            <a:stretch>
              <a:fillRect/>
            </a:stretch>
          </p:blipFill>
          <p:spPr>
            <a:xfrm>
              <a:off x="9545281" y="1774372"/>
              <a:ext cx="2471978" cy="3965609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321" t="27015" r="29474" b="16543"/>
            <a:stretch>
              <a:fillRect/>
            </a:stretch>
          </p:blipFill>
          <p:spPr>
            <a:xfrm>
              <a:off x="-154065" y="4012794"/>
              <a:ext cx="3339966" cy="3012708"/>
            </a:xfrm>
            <a:prstGeom prst="rect">
              <a:avLst/>
            </a:prstGeom>
          </p:spPr>
        </p:pic>
      </p:grpSp>
      <p:grpSp>
        <p:nvGrpSpPr>
          <p:cNvPr id="18" name="组合 17"/>
          <p:cNvGrpSpPr/>
          <p:nvPr/>
        </p:nvGrpSpPr>
        <p:grpSpPr>
          <a:xfrm>
            <a:off x="3646714" y="1420909"/>
            <a:ext cx="4898572" cy="3917520"/>
            <a:chOff x="3646714" y="854849"/>
            <a:chExt cx="4898572" cy="3917520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5331" y="854849"/>
              <a:ext cx="4076357" cy="2993573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4757056" y="3516088"/>
              <a:ext cx="269965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600" dirty="0" smtClean="0">
                  <a:solidFill>
                    <a:schemeClr val="accent1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第一章</a:t>
              </a:r>
              <a:endParaRPr lang="zh-CN" altLang="en-US" sz="3200" spc="600" dirty="0">
                <a:solidFill>
                  <a:schemeClr val="accent1">
                    <a:lumMod val="7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646714" y="4126038"/>
              <a:ext cx="48985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spc="600" dirty="0" smtClean="0">
                  <a:solidFill>
                    <a:schemeClr val="accent3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元宵节的起源</a:t>
              </a:r>
              <a:endParaRPr lang="zh-CN" altLang="en-US" sz="3600" spc="600" dirty="0">
                <a:solidFill>
                  <a:schemeClr val="accent3">
                    <a:lumMod val="7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2000">
        <p15:prstTrans prst="peelOff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249384" y="0"/>
            <a:ext cx="14700928" cy="6858000"/>
            <a:chOff x="-1249384" y="0"/>
            <a:chExt cx="14700928" cy="68580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4729"/>
            <a:stretch>
              <a:fillRect/>
            </a:stretch>
          </p:blipFill>
          <p:spPr>
            <a:xfrm>
              <a:off x="-1249384" y="3352800"/>
              <a:ext cx="7345384" cy="35052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686" t="10370" b="66074"/>
            <a:stretch>
              <a:fillRect/>
            </a:stretch>
          </p:blipFill>
          <p:spPr>
            <a:xfrm rot="10800000" flipH="1">
              <a:off x="9180095" y="4180296"/>
              <a:ext cx="3011905" cy="2677703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2173"/>
            <a:stretch>
              <a:fillRect/>
            </a:stretch>
          </p:blipFill>
          <p:spPr>
            <a:xfrm flipH="1" flipV="1">
              <a:off x="6106160" y="0"/>
              <a:ext cx="7345384" cy="3840480"/>
            </a:xfrm>
            <a:prstGeom prst="rect">
              <a:avLst/>
            </a:prstGeom>
          </p:spPr>
        </p:pic>
      </p:grpSp>
      <p:grpSp>
        <p:nvGrpSpPr>
          <p:cNvPr id="37" name="组合 36"/>
          <p:cNvGrpSpPr/>
          <p:nvPr/>
        </p:nvGrpSpPr>
        <p:grpSpPr>
          <a:xfrm>
            <a:off x="578339" y="362043"/>
            <a:ext cx="5418964" cy="523220"/>
            <a:chOff x="687196" y="547100"/>
            <a:chExt cx="5418964" cy="523220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196" y="547100"/>
              <a:ext cx="416777" cy="520021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1207588" y="547100"/>
              <a:ext cx="48985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 smtClean="0">
                  <a:solidFill>
                    <a:schemeClr val="accent3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元宵节的起源</a:t>
              </a:r>
              <a:endParaRPr lang="zh-CN" altLang="en-US" sz="2800" spc="600" dirty="0">
                <a:solidFill>
                  <a:schemeClr val="accent3">
                    <a:lumMod val="7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71375" y="1023158"/>
            <a:ext cx="10031545" cy="5486862"/>
            <a:chOff x="571375" y="1023158"/>
            <a:chExt cx="10031545" cy="5486862"/>
          </a:xfrm>
        </p:grpSpPr>
        <p:sp>
          <p:nvSpPr>
            <p:cNvPr id="14" name="文本框 13"/>
            <p:cNvSpPr txBox="1"/>
            <p:nvPr/>
          </p:nvSpPr>
          <p:spPr>
            <a:xfrm>
              <a:off x="4324278" y="1920240"/>
              <a:ext cx="6278642" cy="339238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lvl="0">
                <a:lnSpc>
                  <a:spcPct val="200000"/>
                </a:lnSpc>
              </a:pPr>
              <a:r>
                <a:rPr lang="zh-CN" altLang="en-US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元宵节的历史由来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:</a:t>
              </a:r>
              <a:r>
                <a:rPr lang="zh-CN" altLang="en-US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元宵节是中国的传统节日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,</a:t>
              </a:r>
              <a:r>
                <a:rPr lang="zh-CN" altLang="en-US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早在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2000</a:t>
              </a:r>
              <a:r>
                <a:rPr lang="zh-CN" altLang="en-US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多年前的西汉就有了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,</a:t>
              </a:r>
              <a:r>
                <a:rPr lang="zh-CN" altLang="en-US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元宵赏灯始于东汉明帝时期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,</a:t>
              </a:r>
              <a:r>
                <a:rPr lang="zh-CN" altLang="en-US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明帝提倡佛教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,</a:t>
              </a:r>
              <a:r>
                <a:rPr lang="zh-CN" altLang="en-US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听说佛教有正月十五日僧人观佛舍利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,</a:t>
              </a:r>
              <a:r>
                <a:rPr lang="zh-CN" altLang="en-US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点灯敬佛的做法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,</a:t>
              </a:r>
              <a:r>
                <a:rPr lang="zh-CN" altLang="en-US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就命令这一天夜晚在皇宫和寺庙里点灯敬佛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,</a:t>
              </a:r>
              <a:r>
                <a:rPr lang="zh-CN" altLang="en-US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令士族庶民都挂灯。以后这种佛教礼仪节日逐渐形成民间盛大的节日。该节经历了由宫廷到民间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,</a:t>
              </a:r>
              <a:r>
                <a:rPr lang="zh-CN" altLang="en-US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由中原到全国的发展过程。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375" y="1023158"/>
              <a:ext cx="3742743" cy="548686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2000">
        <p15:prstTrans prst="peelOff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249384" y="0"/>
            <a:ext cx="14700928" cy="6858000"/>
            <a:chOff x="-1249384" y="0"/>
            <a:chExt cx="14700928" cy="68580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4729"/>
            <a:stretch>
              <a:fillRect/>
            </a:stretch>
          </p:blipFill>
          <p:spPr>
            <a:xfrm>
              <a:off x="-1249384" y="3352800"/>
              <a:ext cx="7345384" cy="35052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686" t="10370" b="66074"/>
            <a:stretch>
              <a:fillRect/>
            </a:stretch>
          </p:blipFill>
          <p:spPr>
            <a:xfrm rot="10800000" flipH="1">
              <a:off x="9180095" y="4180296"/>
              <a:ext cx="3011905" cy="2677703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2173"/>
            <a:stretch>
              <a:fillRect/>
            </a:stretch>
          </p:blipFill>
          <p:spPr>
            <a:xfrm flipH="1" flipV="1">
              <a:off x="6106160" y="0"/>
              <a:ext cx="7345384" cy="3840480"/>
            </a:xfrm>
            <a:prstGeom prst="rect">
              <a:avLst/>
            </a:prstGeom>
          </p:spPr>
        </p:pic>
      </p:grpSp>
      <p:grpSp>
        <p:nvGrpSpPr>
          <p:cNvPr id="37" name="组合 36"/>
          <p:cNvGrpSpPr/>
          <p:nvPr/>
        </p:nvGrpSpPr>
        <p:grpSpPr>
          <a:xfrm>
            <a:off x="578339" y="362043"/>
            <a:ext cx="5418964" cy="523220"/>
            <a:chOff x="687196" y="547100"/>
            <a:chExt cx="5418964" cy="523220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196" y="547100"/>
              <a:ext cx="416777" cy="520021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1207588" y="547100"/>
              <a:ext cx="48985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 smtClean="0">
                  <a:solidFill>
                    <a:schemeClr val="accent3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元宵节的起源</a:t>
              </a:r>
              <a:endParaRPr lang="zh-CN" altLang="en-US" sz="2800" spc="600" dirty="0">
                <a:solidFill>
                  <a:schemeClr val="accent3">
                    <a:lumMod val="7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073311" y="979146"/>
            <a:ext cx="8989355" cy="5515724"/>
            <a:chOff x="2073311" y="979146"/>
            <a:chExt cx="8989355" cy="5515724"/>
          </a:xfrm>
        </p:grpSpPr>
        <p:sp>
          <p:nvSpPr>
            <p:cNvPr id="3" name="文本框 2"/>
            <p:cNvSpPr txBox="1"/>
            <p:nvPr/>
          </p:nvSpPr>
          <p:spPr>
            <a:xfrm>
              <a:off x="2073311" y="1679609"/>
              <a:ext cx="2954655" cy="400892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200000"/>
                </a:lnSpc>
                <a:spcAft>
                  <a:spcPts val="0"/>
                </a:spcAft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在汉文帝时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,</a:t>
              </a: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已下令将正月十五定为元宵节。汉武帝时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,“</a:t>
              </a: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太一神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”</a:t>
              </a: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的祭祀活动定在正月十五。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(</a:t>
              </a: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太一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:</a:t>
              </a: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主宰宇宙一切之神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)</a:t>
              </a: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。司马迁创建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“</a:t>
              </a: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太初历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”</a:t>
              </a: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时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,</a:t>
              </a: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就已将元宵节确定为重大节日。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5546942" y="979146"/>
              <a:ext cx="5515724" cy="5515724"/>
              <a:chOff x="0" y="934126"/>
              <a:chExt cx="6644367" cy="6644367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934126"/>
                <a:ext cx="6644367" cy="6644367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6978" y="2601690"/>
                <a:ext cx="3220538" cy="429136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2000">
        <p15:prstTrans prst="peelOff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249384" y="0"/>
            <a:ext cx="14700928" cy="6858000"/>
            <a:chOff x="-1249384" y="0"/>
            <a:chExt cx="14700928" cy="68580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4729"/>
            <a:stretch>
              <a:fillRect/>
            </a:stretch>
          </p:blipFill>
          <p:spPr>
            <a:xfrm>
              <a:off x="-1249384" y="3352800"/>
              <a:ext cx="7345384" cy="35052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686" t="10370" b="66074"/>
            <a:stretch>
              <a:fillRect/>
            </a:stretch>
          </p:blipFill>
          <p:spPr>
            <a:xfrm rot="10800000" flipH="1">
              <a:off x="9180095" y="4180296"/>
              <a:ext cx="3011905" cy="2677703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2173"/>
            <a:stretch>
              <a:fillRect/>
            </a:stretch>
          </p:blipFill>
          <p:spPr>
            <a:xfrm flipH="1" flipV="1">
              <a:off x="6106160" y="0"/>
              <a:ext cx="7345384" cy="3840480"/>
            </a:xfrm>
            <a:prstGeom prst="rect">
              <a:avLst/>
            </a:prstGeom>
          </p:spPr>
        </p:pic>
      </p:grpSp>
      <p:grpSp>
        <p:nvGrpSpPr>
          <p:cNvPr id="37" name="组合 36"/>
          <p:cNvGrpSpPr/>
          <p:nvPr/>
        </p:nvGrpSpPr>
        <p:grpSpPr>
          <a:xfrm>
            <a:off x="578339" y="362043"/>
            <a:ext cx="5418964" cy="523220"/>
            <a:chOff x="687196" y="547100"/>
            <a:chExt cx="5418964" cy="523220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196" y="547100"/>
              <a:ext cx="416777" cy="520021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1207588" y="547100"/>
              <a:ext cx="48985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 smtClean="0">
                  <a:solidFill>
                    <a:schemeClr val="accent3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元宵节的起源</a:t>
              </a:r>
              <a:endParaRPr lang="zh-CN" altLang="en-US" sz="2800" spc="600" dirty="0">
                <a:solidFill>
                  <a:schemeClr val="accent3">
                    <a:lumMod val="7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199415" y="1894631"/>
            <a:ext cx="9537415" cy="3749447"/>
            <a:chOff x="1199415" y="1894631"/>
            <a:chExt cx="9537415" cy="3749447"/>
          </a:xfrm>
        </p:grpSpPr>
        <p:sp>
          <p:nvSpPr>
            <p:cNvPr id="3" name="文本框 2"/>
            <p:cNvSpPr txBox="1"/>
            <p:nvPr/>
          </p:nvSpPr>
          <p:spPr>
            <a:xfrm>
              <a:off x="6120182" y="2019563"/>
              <a:ext cx="4616648" cy="349958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吃元宵正月十五吃元宵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在我国也由来已久。宋代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民间即流行一种元宵节吃的新奇食品。元宵即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"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汤圆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"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以白糖、玫瑰、芝麻、豆沙、黄桂、核桃仁、果仁、枣泥等为馅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用糯米粉包成圆形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可荤可素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风味各异。可汤煮、油炸、蒸食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有团圆美满之意。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415" y="1894631"/>
              <a:ext cx="3749447" cy="3749447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2000">
        <p15:prstTrans prst="peelOff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249384" y="0"/>
            <a:ext cx="14700928" cy="6858000"/>
            <a:chOff x="-1249384" y="0"/>
            <a:chExt cx="14700928" cy="68580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4729"/>
            <a:stretch>
              <a:fillRect/>
            </a:stretch>
          </p:blipFill>
          <p:spPr>
            <a:xfrm>
              <a:off x="-1249384" y="3352800"/>
              <a:ext cx="7345384" cy="35052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686" t="10370" b="66074"/>
            <a:stretch>
              <a:fillRect/>
            </a:stretch>
          </p:blipFill>
          <p:spPr>
            <a:xfrm rot="10800000" flipH="1">
              <a:off x="9180095" y="4180296"/>
              <a:ext cx="3011905" cy="2677703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2173"/>
            <a:stretch>
              <a:fillRect/>
            </a:stretch>
          </p:blipFill>
          <p:spPr>
            <a:xfrm flipH="1" flipV="1">
              <a:off x="6106160" y="0"/>
              <a:ext cx="7345384" cy="3840480"/>
            </a:xfrm>
            <a:prstGeom prst="rect">
              <a:avLst/>
            </a:prstGeom>
          </p:spPr>
        </p:pic>
      </p:grpSp>
      <p:grpSp>
        <p:nvGrpSpPr>
          <p:cNvPr id="37" name="组合 36"/>
          <p:cNvGrpSpPr/>
          <p:nvPr/>
        </p:nvGrpSpPr>
        <p:grpSpPr>
          <a:xfrm>
            <a:off x="578339" y="362043"/>
            <a:ext cx="5418964" cy="523220"/>
            <a:chOff x="687196" y="547100"/>
            <a:chExt cx="5418964" cy="523220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196" y="547100"/>
              <a:ext cx="416777" cy="520021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1207588" y="547100"/>
              <a:ext cx="48985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 smtClean="0">
                  <a:solidFill>
                    <a:schemeClr val="accent3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元宵节的起源</a:t>
              </a:r>
              <a:endParaRPr lang="zh-CN" altLang="en-US" sz="2800" spc="600" dirty="0">
                <a:solidFill>
                  <a:schemeClr val="accent3">
                    <a:lumMod val="7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-481764" y="622053"/>
            <a:ext cx="10344449" cy="6858000"/>
            <a:chOff x="-481764" y="622053"/>
            <a:chExt cx="10344449" cy="6858000"/>
          </a:xfrm>
        </p:grpSpPr>
        <p:sp>
          <p:nvSpPr>
            <p:cNvPr id="3" name="文本框 2"/>
            <p:cNvSpPr txBox="1"/>
            <p:nvPr/>
          </p:nvSpPr>
          <p:spPr>
            <a:xfrm>
              <a:off x="3030045" y="1626668"/>
              <a:ext cx="6832640" cy="399448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汉明帝永平年间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(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公元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58--75),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因明帝提倡佛法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适逢蔡愔从印度求得佛法归来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称印度摩喝陀国每逢正月十五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僧众云集瞻仰佛舍利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是参佛的吉日良辰。汉明帝为了弘扬佛法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下令正月十五夜在宫中和寺院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"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燃灯表佛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"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。此后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元宵放灯的习俗就由原来只在宫廷中举行而流传到民间。即每到正月十五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无论士族还是庶民都要挂灯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城乡通宵灯火辉煌。元宵放灯的习俗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在唐代发展成为盛况空前的灯市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当时的京城长安已是拥有百万人口的世界最大都市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社会富庶。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81764" y="622053"/>
              <a:ext cx="3568709" cy="68580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2000">
        <p15:prstTrans prst="peelOff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1249384" y="10884"/>
            <a:ext cx="14690768" cy="7014618"/>
            <a:chOff x="-1249384" y="10884"/>
            <a:chExt cx="14690768" cy="7014618"/>
          </a:xfrm>
        </p:grpSpPr>
        <p:grpSp>
          <p:nvGrpSpPr>
            <p:cNvPr id="21" name="组合 20"/>
            <p:cNvGrpSpPr/>
            <p:nvPr/>
          </p:nvGrpSpPr>
          <p:grpSpPr>
            <a:xfrm>
              <a:off x="-1249384" y="10884"/>
              <a:ext cx="14690768" cy="6847116"/>
              <a:chOff x="-1249384" y="10884"/>
              <a:chExt cx="14690768" cy="6847116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0" y="10884"/>
                <a:ext cx="12925790" cy="2326640"/>
                <a:chOff x="0" y="10884"/>
                <a:chExt cx="12925790" cy="2326640"/>
              </a:xfrm>
            </p:grpSpPr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66074"/>
                <a:stretch>
                  <a:fillRect/>
                </a:stretch>
              </p:blipFill>
              <p:spPr>
                <a:xfrm>
                  <a:off x="0" y="10884"/>
                  <a:ext cx="3840480" cy="2326640"/>
                </a:xfrm>
                <a:prstGeom prst="rect">
                  <a:avLst/>
                </a:prstGeom>
              </p:spPr>
            </p:pic>
            <p:pic>
              <p:nvPicPr>
                <p:cNvPr id="7" name="图片 6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2686" b="66074"/>
                <a:stretch>
                  <a:fillRect/>
                </a:stretch>
              </p:blipFill>
              <p:spPr>
                <a:xfrm flipH="1">
                  <a:off x="3840480" y="10884"/>
                  <a:ext cx="1817062" cy="2326640"/>
                </a:xfrm>
                <a:prstGeom prst="rect">
                  <a:avLst/>
                </a:prstGeom>
              </p:spPr>
            </p:pic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2686" b="66074"/>
                <a:stretch>
                  <a:fillRect/>
                </a:stretch>
              </p:blipFill>
              <p:spPr>
                <a:xfrm>
                  <a:off x="5657542" y="10884"/>
                  <a:ext cx="1817062" cy="2326640"/>
                </a:xfrm>
                <a:prstGeom prst="rect">
                  <a:avLst/>
                </a:prstGeom>
              </p:spPr>
            </p:pic>
            <p:pic>
              <p:nvPicPr>
                <p:cNvPr id="9" name="图片 8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2686" b="66074"/>
                <a:stretch>
                  <a:fillRect/>
                </a:stretch>
              </p:blipFill>
              <p:spPr>
                <a:xfrm flipH="1">
                  <a:off x="7474604" y="10884"/>
                  <a:ext cx="1817062" cy="2326640"/>
                </a:xfrm>
                <a:prstGeom prst="rect">
                  <a:avLst/>
                </a:prstGeom>
              </p:spPr>
            </p:pic>
            <p:pic>
              <p:nvPicPr>
                <p:cNvPr id="10" name="图片 9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2686" b="66074"/>
                <a:stretch>
                  <a:fillRect/>
                </a:stretch>
              </p:blipFill>
              <p:spPr>
                <a:xfrm>
                  <a:off x="9291666" y="10884"/>
                  <a:ext cx="1817062" cy="2326640"/>
                </a:xfrm>
                <a:prstGeom prst="rect">
                  <a:avLst/>
                </a:prstGeom>
              </p:spPr>
            </p:pic>
            <p:pic>
              <p:nvPicPr>
                <p:cNvPr id="11" name="图片 10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2686" b="66074"/>
                <a:stretch>
                  <a:fillRect/>
                </a:stretch>
              </p:blipFill>
              <p:spPr>
                <a:xfrm flipH="1">
                  <a:off x="11108728" y="10884"/>
                  <a:ext cx="1817062" cy="2326640"/>
                </a:xfrm>
                <a:prstGeom prst="rect">
                  <a:avLst/>
                </a:prstGeom>
              </p:spPr>
            </p:pic>
          </p:grpSp>
          <p:grpSp>
            <p:nvGrpSpPr>
              <p:cNvPr id="15" name="组合 14"/>
              <p:cNvGrpSpPr/>
              <p:nvPr/>
            </p:nvGrpSpPr>
            <p:grpSpPr>
              <a:xfrm>
                <a:off x="-1249384" y="2854960"/>
                <a:ext cx="14690768" cy="4003040"/>
                <a:chOff x="-1249384" y="2854960"/>
                <a:chExt cx="14690768" cy="4003040"/>
              </a:xfrm>
            </p:grpSpPr>
            <p:pic>
              <p:nvPicPr>
                <p:cNvPr id="6" name="图片 5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6833" t="68548" r="16833" b="933"/>
                <a:stretch>
                  <a:fillRect/>
                </a:stretch>
              </p:blipFill>
              <p:spPr>
                <a:xfrm>
                  <a:off x="-1249384" y="2854960"/>
                  <a:ext cx="7345384" cy="4003040"/>
                </a:xfrm>
                <a:prstGeom prst="rect">
                  <a:avLst/>
                </a:prstGeom>
              </p:spPr>
            </p:pic>
            <p:pic>
              <p:nvPicPr>
                <p:cNvPr id="14" name="图片 13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6833" t="68548" r="16833" b="933"/>
                <a:stretch>
                  <a:fillRect/>
                </a:stretch>
              </p:blipFill>
              <p:spPr>
                <a:xfrm flipH="1">
                  <a:off x="6096000" y="2854960"/>
                  <a:ext cx="7345384" cy="4003040"/>
                </a:xfrm>
                <a:prstGeom prst="rect">
                  <a:avLst/>
                </a:prstGeom>
              </p:spPr>
            </p:pic>
          </p:grpSp>
        </p:grpSp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727" t="1282" r="2697" b="24424"/>
            <a:stretch>
              <a:fillRect/>
            </a:stretch>
          </p:blipFill>
          <p:spPr>
            <a:xfrm>
              <a:off x="9545281" y="1774372"/>
              <a:ext cx="2471978" cy="3965609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321" t="27015" r="29474" b="16543"/>
            <a:stretch>
              <a:fillRect/>
            </a:stretch>
          </p:blipFill>
          <p:spPr>
            <a:xfrm>
              <a:off x="-154065" y="4012794"/>
              <a:ext cx="3339966" cy="3012708"/>
            </a:xfrm>
            <a:prstGeom prst="rect">
              <a:avLst/>
            </a:prstGeom>
          </p:spPr>
        </p:pic>
      </p:grpSp>
      <p:grpSp>
        <p:nvGrpSpPr>
          <p:cNvPr id="18" name="组合 17"/>
          <p:cNvGrpSpPr/>
          <p:nvPr/>
        </p:nvGrpSpPr>
        <p:grpSpPr>
          <a:xfrm>
            <a:off x="3646714" y="1420909"/>
            <a:ext cx="4898572" cy="3917520"/>
            <a:chOff x="3646714" y="854849"/>
            <a:chExt cx="4898572" cy="3917520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5331" y="854849"/>
              <a:ext cx="4076357" cy="2993573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4757056" y="3516088"/>
              <a:ext cx="269965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600" dirty="0" smtClean="0">
                  <a:solidFill>
                    <a:schemeClr val="accent1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第二章</a:t>
              </a:r>
              <a:endParaRPr lang="zh-CN" altLang="en-US" sz="3200" spc="600" dirty="0">
                <a:solidFill>
                  <a:schemeClr val="accent1">
                    <a:lumMod val="7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646714" y="4126038"/>
              <a:ext cx="48985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spc="600" dirty="0" smtClean="0">
                  <a:solidFill>
                    <a:schemeClr val="accent3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元宵节的习俗</a:t>
              </a:r>
              <a:endParaRPr lang="zh-CN" altLang="en-US" sz="3600" spc="600" dirty="0">
                <a:solidFill>
                  <a:schemeClr val="accent3">
                    <a:lumMod val="7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:blinds dir="vert"/>
      </p:transition>
    </mc:Choice>
    <mc:Fallback>
      <p:transition spd="slow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249384" y="0"/>
            <a:ext cx="14700928" cy="6858000"/>
            <a:chOff x="-1249384" y="0"/>
            <a:chExt cx="14700928" cy="68580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4729"/>
            <a:stretch>
              <a:fillRect/>
            </a:stretch>
          </p:blipFill>
          <p:spPr>
            <a:xfrm>
              <a:off x="-1249384" y="3352800"/>
              <a:ext cx="7345384" cy="35052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686" t="10370" b="66074"/>
            <a:stretch>
              <a:fillRect/>
            </a:stretch>
          </p:blipFill>
          <p:spPr>
            <a:xfrm rot="10800000" flipH="1">
              <a:off x="9180095" y="4180296"/>
              <a:ext cx="3011905" cy="2677703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2173"/>
            <a:stretch>
              <a:fillRect/>
            </a:stretch>
          </p:blipFill>
          <p:spPr>
            <a:xfrm flipH="1" flipV="1">
              <a:off x="6106160" y="0"/>
              <a:ext cx="7345384" cy="3840480"/>
            </a:xfrm>
            <a:prstGeom prst="rect">
              <a:avLst/>
            </a:prstGeom>
          </p:spPr>
        </p:pic>
      </p:grpSp>
      <p:grpSp>
        <p:nvGrpSpPr>
          <p:cNvPr id="37" name="组合 36"/>
          <p:cNvGrpSpPr/>
          <p:nvPr/>
        </p:nvGrpSpPr>
        <p:grpSpPr>
          <a:xfrm>
            <a:off x="578339" y="362043"/>
            <a:ext cx="5418964" cy="523220"/>
            <a:chOff x="687196" y="547100"/>
            <a:chExt cx="5418964" cy="523220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196" y="547100"/>
              <a:ext cx="416777" cy="520021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1207588" y="547100"/>
              <a:ext cx="48985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 smtClean="0">
                  <a:solidFill>
                    <a:schemeClr val="accent3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元宵节的</a:t>
              </a:r>
              <a:r>
                <a:rPr lang="zh-CN" altLang="en-US" sz="2800" spc="600" dirty="0">
                  <a:solidFill>
                    <a:schemeClr val="accent3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习俗</a:t>
              </a:r>
              <a:endParaRPr lang="zh-CN" altLang="en-US" sz="2800" spc="600" dirty="0">
                <a:solidFill>
                  <a:schemeClr val="accent3">
                    <a:lumMod val="7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97969" y="1475848"/>
            <a:ext cx="10060945" cy="4902518"/>
            <a:chOff x="497969" y="1475848"/>
            <a:chExt cx="10060945" cy="4902518"/>
          </a:xfrm>
        </p:grpSpPr>
        <p:sp>
          <p:nvSpPr>
            <p:cNvPr id="3" name="文本框 2"/>
            <p:cNvSpPr txBox="1"/>
            <p:nvPr/>
          </p:nvSpPr>
          <p:spPr>
            <a:xfrm>
              <a:off x="5388268" y="1774920"/>
              <a:ext cx="5170646" cy="374422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200000"/>
                </a:lnSpc>
                <a:spcAft>
                  <a:spcPts val="0"/>
                </a:spcAft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正月十五吃元宵，“元宵”作为食品，在我国也由来已久</a:t>
              </a:r>
              <a:r>
                <a:rPr lang="zh-CN" altLang="zh-CN" kern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。 元宵</a:t>
              </a: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即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"</a:t>
              </a: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汤圆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"</a:t>
              </a: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以白糖、玫瑰、芝麻、豆沙、黄桂、核桃仁、果仁、枣泥等为馅，用糯米粉包成圆形，可荤可素，风味各异。可汤煮、油炸、蒸食，有团圆美满之意。陕西的汤圆不是包的，而是在糯米粉中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"</a:t>
              </a: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滚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"</a:t>
              </a: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成的，或煮司或油炸，热热火火，团团圆圆。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969" y="1475848"/>
              <a:ext cx="4373217" cy="490251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:blinds dir="vert"/>
      </p:transition>
    </mc:Choice>
    <mc:Fallback>
      <p:transition spd="slow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249384" y="0"/>
            <a:ext cx="14700928" cy="6858000"/>
            <a:chOff x="-1249384" y="0"/>
            <a:chExt cx="14700928" cy="68580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4729"/>
            <a:stretch>
              <a:fillRect/>
            </a:stretch>
          </p:blipFill>
          <p:spPr>
            <a:xfrm>
              <a:off x="-1249384" y="3352800"/>
              <a:ext cx="7345384" cy="35052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686" t="10370" b="66074"/>
            <a:stretch>
              <a:fillRect/>
            </a:stretch>
          </p:blipFill>
          <p:spPr>
            <a:xfrm rot="10800000" flipH="1">
              <a:off x="9180095" y="4180296"/>
              <a:ext cx="3011905" cy="2677703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2173"/>
            <a:stretch>
              <a:fillRect/>
            </a:stretch>
          </p:blipFill>
          <p:spPr>
            <a:xfrm flipH="1" flipV="1">
              <a:off x="6106160" y="0"/>
              <a:ext cx="7345384" cy="3840480"/>
            </a:xfrm>
            <a:prstGeom prst="rect">
              <a:avLst/>
            </a:prstGeom>
          </p:spPr>
        </p:pic>
      </p:grpSp>
      <p:grpSp>
        <p:nvGrpSpPr>
          <p:cNvPr id="37" name="组合 36"/>
          <p:cNvGrpSpPr/>
          <p:nvPr/>
        </p:nvGrpSpPr>
        <p:grpSpPr>
          <a:xfrm>
            <a:off x="578339" y="362043"/>
            <a:ext cx="5418964" cy="523220"/>
            <a:chOff x="687196" y="547100"/>
            <a:chExt cx="5418964" cy="523220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196" y="547100"/>
              <a:ext cx="416777" cy="520021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1207588" y="547100"/>
              <a:ext cx="48985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 smtClean="0">
                  <a:solidFill>
                    <a:schemeClr val="accent3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元宵节的</a:t>
              </a:r>
              <a:r>
                <a:rPr lang="zh-CN" altLang="en-US" sz="2800" spc="600" dirty="0">
                  <a:solidFill>
                    <a:schemeClr val="accent3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习俗</a:t>
              </a:r>
              <a:endParaRPr lang="zh-CN" altLang="en-US" sz="2800" spc="600" dirty="0">
                <a:solidFill>
                  <a:schemeClr val="accent3">
                    <a:lumMod val="7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098731" y="509962"/>
            <a:ext cx="11450855" cy="5566953"/>
            <a:chOff x="1098731" y="509962"/>
            <a:chExt cx="11450855" cy="5566953"/>
          </a:xfrm>
        </p:grpSpPr>
        <p:sp>
          <p:nvSpPr>
            <p:cNvPr id="3" name="文本框 2"/>
            <p:cNvSpPr txBox="1"/>
            <p:nvPr/>
          </p:nvSpPr>
          <p:spPr>
            <a:xfrm>
              <a:off x="1098731" y="1813422"/>
              <a:ext cx="5170646" cy="370572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just">
                <a:lnSpc>
                  <a:spcPct val="200000"/>
                </a:lnSpc>
                <a:spcAft>
                  <a:spcPts val="0"/>
                </a:spcAft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元宵放灯的习俗，在唐代发展成为盛况空前的灯市，当时的京城长安已是拥有百万人口的世界最大都市，社会富庶。在皇帝的亲自倡导下，元宵灯节办得越来越豪华。中唐以后，已发展成为全民性的狂欢节。宋代，元宵灯会无论在规模和灯饰的奇幻精美都胜过唐代，而且活动更为民间化，民族特色更强。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5508440" y="509962"/>
              <a:ext cx="7041146" cy="5566953"/>
              <a:chOff x="5450689" y="201954"/>
              <a:chExt cx="7041146" cy="5566953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0651"/>
              <a:stretch>
                <a:fillRect/>
              </a:stretch>
            </p:blipFill>
            <p:spPr>
              <a:xfrm>
                <a:off x="8533938" y="201954"/>
                <a:ext cx="3957897" cy="4410483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0118"/>
              <a:stretch>
                <a:fillRect/>
              </a:stretch>
            </p:blipFill>
            <p:spPr>
              <a:xfrm>
                <a:off x="5450689" y="1981137"/>
                <a:ext cx="4308917" cy="3787770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:blinds dir="vert"/>
      </p:transition>
    </mc:Choice>
    <mc:Fallback>
      <p:transition spd="slow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249384" y="0"/>
            <a:ext cx="14700928" cy="6858000"/>
            <a:chOff x="-1249384" y="0"/>
            <a:chExt cx="14700928" cy="68580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4729"/>
            <a:stretch>
              <a:fillRect/>
            </a:stretch>
          </p:blipFill>
          <p:spPr>
            <a:xfrm>
              <a:off x="-1249384" y="3352800"/>
              <a:ext cx="7345384" cy="35052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686" t="10370" b="66074"/>
            <a:stretch>
              <a:fillRect/>
            </a:stretch>
          </p:blipFill>
          <p:spPr>
            <a:xfrm rot="10800000" flipH="1">
              <a:off x="9180095" y="4180296"/>
              <a:ext cx="3011905" cy="2677703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2173"/>
            <a:stretch>
              <a:fillRect/>
            </a:stretch>
          </p:blipFill>
          <p:spPr>
            <a:xfrm flipH="1" flipV="1">
              <a:off x="6106160" y="0"/>
              <a:ext cx="7345384" cy="3840480"/>
            </a:xfrm>
            <a:prstGeom prst="rect">
              <a:avLst/>
            </a:prstGeom>
          </p:spPr>
        </p:pic>
      </p:grpSp>
      <p:grpSp>
        <p:nvGrpSpPr>
          <p:cNvPr id="37" name="组合 36"/>
          <p:cNvGrpSpPr/>
          <p:nvPr/>
        </p:nvGrpSpPr>
        <p:grpSpPr>
          <a:xfrm>
            <a:off x="578339" y="362043"/>
            <a:ext cx="5418964" cy="523220"/>
            <a:chOff x="687196" y="547100"/>
            <a:chExt cx="5418964" cy="523220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196" y="547100"/>
              <a:ext cx="416777" cy="520021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1207588" y="547100"/>
              <a:ext cx="48985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 smtClean="0">
                  <a:solidFill>
                    <a:schemeClr val="accent3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元宵节的</a:t>
              </a:r>
              <a:r>
                <a:rPr lang="zh-CN" altLang="en-US" sz="2800" spc="600" dirty="0">
                  <a:solidFill>
                    <a:schemeClr val="accent3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习俗</a:t>
              </a:r>
              <a:endParaRPr lang="zh-CN" altLang="en-US" sz="2800" spc="600" dirty="0">
                <a:solidFill>
                  <a:schemeClr val="accent3">
                    <a:lumMod val="7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0" y="719492"/>
            <a:ext cx="9935002" cy="5492904"/>
            <a:chOff x="0" y="719492"/>
            <a:chExt cx="9935002" cy="5492904"/>
          </a:xfrm>
        </p:grpSpPr>
        <p:sp>
          <p:nvSpPr>
            <p:cNvPr id="3" name="文本框 2"/>
            <p:cNvSpPr txBox="1"/>
            <p:nvPr/>
          </p:nvSpPr>
          <p:spPr>
            <a:xfrm>
              <a:off x="5872351" y="2037039"/>
              <a:ext cx="4062651" cy="320921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元宵节也是一个浪漫的节日，元宵灯会在封建的传统社会中，也给未婚男女相识提供了一个机会，传统社会的年轻女孩不允许出外自由活动，但是过节却可以结伴出来游玩，元宵节赏花灯正好是一个交谊的机会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.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 flipH="1">
              <a:off x="0" y="719492"/>
              <a:ext cx="5951011" cy="5492904"/>
              <a:chOff x="6240989" y="-519647"/>
              <a:chExt cx="5951011" cy="5492904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240989" y="-519647"/>
                <a:ext cx="5951011" cy="4205287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55861" y="1103934"/>
                <a:ext cx="3869323" cy="3869323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:blinds dir="vert"/>
      </p:transition>
    </mc:Choice>
    <mc:Fallback>
      <p:transition spd="slow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249384" y="0"/>
            <a:ext cx="14700928" cy="6858000"/>
            <a:chOff x="-1249384" y="0"/>
            <a:chExt cx="14700928" cy="68580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4729"/>
            <a:stretch>
              <a:fillRect/>
            </a:stretch>
          </p:blipFill>
          <p:spPr>
            <a:xfrm>
              <a:off x="-1249384" y="3352800"/>
              <a:ext cx="7345384" cy="35052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686" t="10370" b="66074"/>
            <a:stretch>
              <a:fillRect/>
            </a:stretch>
          </p:blipFill>
          <p:spPr>
            <a:xfrm rot="10800000" flipH="1">
              <a:off x="9180095" y="4180296"/>
              <a:ext cx="3011905" cy="2677703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2173"/>
            <a:stretch>
              <a:fillRect/>
            </a:stretch>
          </p:blipFill>
          <p:spPr>
            <a:xfrm flipH="1" flipV="1">
              <a:off x="6106160" y="0"/>
              <a:ext cx="7345384" cy="3840480"/>
            </a:xfrm>
            <a:prstGeom prst="rect">
              <a:avLst/>
            </a:prstGeom>
          </p:spPr>
        </p:pic>
      </p:grpSp>
      <p:grpSp>
        <p:nvGrpSpPr>
          <p:cNvPr id="37" name="组合 36"/>
          <p:cNvGrpSpPr/>
          <p:nvPr/>
        </p:nvGrpSpPr>
        <p:grpSpPr>
          <a:xfrm>
            <a:off x="578339" y="362043"/>
            <a:ext cx="5418964" cy="523220"/>
            <a:chOff x="687196" y="547100"/>
            <a:chExt cx="5418964" cy="523220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196" y="547100"/>
              <a:ext cx="416777" cy="520021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1207588" y="547100"/>
              <a:ext cx="48985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 smtClean="0">
                  <a:solidFill>
                    <a:schemeClr val="accent3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元宵节的</a:t>
              </a:r>
              <a:r>
                <a:rPr lang="zh-CN" altLang="en-US" sz="2800" spc="600" dirty="0">
                  <a:solidFill>
                    <a:schemeClr val="accent3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习俗</a:t>
              </a:r>
              <a:endParaRPr lang="zh-CN" altLang="en-US" sz="2800" spc="600" dirty="0">
                <a:solidFill>
                  <a:schemeClr val="accent3">
                    <a:lumMod val="7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261646" y="0"/>
            <a:ext cx="10930354" cy="6858000"/>
            <a:chOff x="1261646" y="0"/>
            <a:chExt cx="10930354" cy="6858000"/>
          </a:xfrm>
        </p:grpSpPr>
        <p:sp>
          <p:nvSpPr>
            <p:cNvPr id="3" name="文本框 2"/>
            <p:cNvSpPr txBox="1"/>
            <p:nvPr/>
          </p:nvSpPr>
          <p:spPr>
            <a:xfrm>
              <a:off x="1261646" y="1987617"/>
              <a:ext cx="5724644" cy="327890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元宵节除了庆祝活动外，还有信仰性的活动。那就是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"</a:t>
              </a:r>
              <a:r>
                <a:rPr lang="zh-CN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走百病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"</a:t>
              </a:r>
              <a:r>
                <a:rPr lang="zh-CN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又称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"</a:t>
              </a:r>
              <a:r>
                <a:rPr lang="zh-CN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烤百病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""</a:t>
              </a:r>
              <a:r>
                <a:rPr lang="zh-CN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散百病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"</a:t>
              </a:r>
              <a:r>
                <a:rPr lang="zh-CN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参与者多为妇女，他们结伴而行或走墙边，或过桥过走郊外，目的是驱病除灾。 随着时间的推移，元宵节的活动越来越多，不少地方节庆时增加了耍龙灯、耍狮子、踩高跷、划旱船扭秧歌、打太平鼓等活动。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334250" y="0"/>
              <a:ext cx="4857750" cy="68580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:blinds dir="vert"/>
      </p:transition>
    </mc:Choice>
    <mc:Fallback>
      <p:transition spd="slow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249384" y="0"/>
            <a:ext cx="14700928" cy="6858000"/>
            <a:chOff x="-1249384" y="0"/>
            <a:chExt cx="14700928" cy="68580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4729"/>
            <a:stretch>
              <a:fillRect/>
            </a:stretch>
          </p:blipFill>
          <p:spPr>
            <a:xfrm>
              <a:off x="-1249384" y="3352800"/>
              <a:ext cx="7345384" cy="35052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686" t="10370" b="66074"/>
            <a:stretch>
              <a:fillRect/>
            </a:stretch>
          </p:blipFill>
          <p:spPr>
            <a:xfrm rot="10800000" flipH="1">
              <a:off x="9180095" y="4180296"/>
              <a:ext cx="3011905" cy="2677703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2173"/>
            <a:stretch>
              <a:fillRect/>
            </a:stretch>
          </p:blipFill>
          <p:spPr>
            <a:xfrm flipH="1" flipV="1">
              <a:off x="6106160" y="0"/>
              <a:ext cx="7345384" cy="3840480"/>
            </a:xfrm>
            <a:prstGeom prst="rect">
              <a:avLst/>
            </a:prstGeom>
          </p:spPr>
        </p:pic>
      </p:grpSp>
      <p:grpSp>
        <p:nvGrpSpPr>
          <p:cNvPr id="37" name="组合 36"/>
          <p:cNvGrpSpPr/>
          <p:nvPr/>
        </p:nvGrpSpPr>
        <p:grpSpPr>
          <a:xfrm>
            <a:off x="578339" y="362043"/>
            <a:ext cx="5418964" cy="523220"/>
            <a:chOff x="687196" y="547100"/>
            <a:chExt cx="5418964" cy="523220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196" y="547100"/>
              <a:ext cx="416777" cy="520021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1207588" y="547100"/>
              <a:ext cx="48985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 smtClean="0">
                  <a:solidFill>
                    <a:schemeClr val="accent3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元宵节的</a:t>
              </a:r>
              <a:r>
                <a:rPr lang="zh-CN" altLang="en-US" sz="2800" spc="600" dirty="0">
                  <a:solidFill>
                    <a:schemeClr val="accent3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习俗</a:t>
              </a:r>
              <a:endParaRPr lang="zh-CN" altLang="en-US" sz="2800" spc="600" dirty="0">
                <a:solidFill>
                  <a:schemeClr val="accent3">
                    <a:lumMod val="7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64235" y="0"/>
            <a:ext cx="10944112" cy="6686382"/>
            <a:chOff x="164235" y="0"/>
            <a:chExt cx="10944112" cy="6686382"/>
          </a:xfrm>
        </p:grpSpPr>
        <p:sp>
          <p:nvSpPr>
            <p:cNvPr id="3" name="文本框 2"/>
            <p:cNvSpPr txBox="1"/>
            <p:nvPr/>
          </p:nvSpPr>
          <p:spPr>
            <a:xfrm>
              <a:off x="2400122" y="2002055"/>
              <a:ext cx="7386638" cy="342659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紫姑是民间传说中一个善良、贫穷的姑娘。正月十五，紫姑因穷困而死。百姓们同情她、怀念她、有些地方便出现了“正月十五迎紫姑”的风俗。每到这一天夜晚，人们用稻草、布头等扎成真人大小的紫姑肖像。妇女们纷纷站到紫姑常做活的厕所、猪圈和厨房旁边迎接她，象对待亲姐妹一样，拉着她的手，跟她说着贴心话，流着眼泪安慰她，情景十分生动，真实的反映了劳苦民众善良、忠厚、同情弱者的思想感情。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169859" y="0"/>
              <a:ext cx="3938488" cy="2275899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651"/>
            <a:stretch>
              <a:fillRect/>
            </a:stretch>
          </p:blipFill>
          <p:spPr>
            <a:xfrm>
              <a:off x="164235" y="2275899"/>
              <a:ext cx="3957897" cy="4410483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:blinds dir="vert"/>
      </p:transition>
    </mc:Choice>
    <mc:Fallback>
      <p:transition spd="slow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1249384" y="10884"/>
            <a:ext cx="14690768" cy="7014618"/>
            <a:chOff x="-1249384" y="10884"/>
            <a:chExt cx="14690768" cy="7014618"/>
          </a:xfrm>
        </p:grpSpPr>
        <p:grpSp>
          <p:nvGrpSpPr>
            <p:cNvPr id="21" name="组合 20"/>
            <p:cNvGrpSpPr/>
            <p:nvPr/>
          </p:nvGrpSpPr>
          <p:grpSpPr>
            <a:xfrm>
              <a:off x="-1249384" y="10884"/>
              <a:ext cx="14690768" cy="6847116"/>
              <a:chOff x="-1249384" y="10884"/>
              <a:chExt cx="14690768" cy="6847116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0" y="10884"/>
                <a:ext cx="12925790" cy="2326640"/>
                <a:chOff x="0" y="10884"/>
                <a:chExt cx="12925790" cy="2326640"/>
              </a:xfrm>
            </p:grpSpPr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66074"/>
                <a:stretch>
                  <a:fillRect/>
                </a:stretch>
              </p:blipFill>
              <p:spPr>
                <a:xfrm>
                  <a:off x="0" y="10884"/>
                  <a:ext cx="3840480" cy="2326640"/>
                </a:xfrm>
                <a:prstGeom prst="rect">
                  <a:avLst/>
                </a:prstGeom>
              </p:spPr>
            </p:pic>
            <p:pic>
              <p:nvPicPr>
                <p:cNvPr id="7" name="图片 6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2686" b="66074"/>
                <a:stretch>
                  <a:fillRect/>
                </a:stretch>
              </p:blipFill>
              <p:spPr>
                <a:xfrm flipH="1">
                  <a:off x="3840480" y="10884"/>
                  <a:ext cx="1817062" cy="2326640"/>
                </a:xfrm>
                <a:prstGeom prst="rect">
                  <a:avLst/>
                </a:prstGeom>
              </p:spPr>
            </p:pic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2686" b="66074"/>
                <a:stretch>
                  <a:fillRect/>
                </a:stretch>
              </p:blipFill>
              <p:spPr>
                <a:xfrm>
                  <a:off x="5657542" y="10884"/>
                  <a:ext cx="1817062" cy="2326640"/>
                </a:xfrm>
                <a:prstGeom prst="rect">
                  <a:avLst/>
                </a:prstGeom>
              </p:spPr>
            </p:pic>
            <p:pic>
              <p:nvPicPr>
                <p:cNvPr id="9" name="图片 8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2686" b="66074"/>
                <a:stretch>
                  <a:fillRect/>
                </a:stretch>
              </p:blipFill>
              <p:spPr>
                <a:xfrm flipH="1">
                  <a:off x="7474604" y="10884"/>
                  <a:ext cx="1817062" cy="2326640"/>
                </a:xfrm>
                <a:prstGeom prst="rect">
                  <a:avLst/>
                </a:prstGeom>
              </p:spPr>
            </p:pic>
            <p:pic>
              <p:nvPicPr>
                <p:cNvPr id="10" name="图片 9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2686" b="66074"/>
                <a:stretch>
                  <a:fillRect/>
                </a:stretch>
              </p:blipFill>
              <p:spPr>
                <a:xfrm>
                  <a:off x="9291666" y="10884"/>
                  <a:ext cx="1817062" cy="2326640"/>
                </a:xfrm>
                <a:prstGeom prst="rect">
                  <a:avLst/>
                </a:prstGeom>
              </p:spPr>
            </p:pic>
            <p:pic>
              <p:nvPicPr>
                <p:cNvPr id="11" name="图片 10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2686" b="66074"/>
                <a:stretch>
                  <a:fillRect/>
                </a:stretch>
              </p:blipFill>
              <p:spPr>
                <a:xfrm flipH="1">
                  <a:off x="11108728" y="10884"/>
                  <a:ext cx="1817062" cy="2326640"/>
                </a:xfrm>
                <a:prstGeom prst="rect">
                  <a:avLst/>
                </a:prstGeom>
              </p:spPr>
            </p:pic>
          </p:grpSp>
          <p:grpSp>
            <p:nvGrpSpPr>
              <p:cNvPr id="15" name="组合 14"/>
              <p:cNvGrpSpPr/>
              <p:nvPr/>
            </p:nvGrpSpPr>
            <p:grpSpPr>
              <a:xfrm>
                <a:off x="-1249384" y="2854960"/>
                <a:ext cx="14690768" cy="4003040"/>
                <a:chOff x="-1249384" y="2854960"/>
                <a:chExt cx="14690768" cy="4003040"/>
              </a:xfrm>
            </p:grpSpPr>
            <p:pic>
              <p:nvPicPr>
                <p:cNvPr id="6" name="图片 5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6833" t="68548" r="16833" b="933"/>
                <a:stretch>
                  <a:fillRect/>
                </a:stretch>
              </p:blipFill>
              <p:spPr>
                <a:xfrm>
                  <a:off x="-1249384" y="2854960"/>
                  <a:ext cx="7345384" cy="4003040"/>
                </a:xfrm>
                <a:prstGeom prst="rect">
                  <a:avLst/>
                </a:prstGeom>
              </p:spPr>
            </p:pic>
            <p:pic>
              <p:nvPicPr>
                <p:cNvPr id="14" name="图片 13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6833" t="68548" r="16833" b="933"/>
                <a:stretch>
                  <a:fillRect/>
                </a:stretch>
              </p:blipFill>
              <p:spPr>
                <a:xfrm flipH="1">
                  <a:off x="6096000" y="2854960"/>
                  <a:ext cx="7345384" cy="4003040"/>
                </a:xfrm>
                <a:prstGeom prst="rect">
                  <a:avLst/>
                </a:prstGeom>
              </p:spPr>
            </p:pic>
          </p:grpSp>
        </p:grpSp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727" t="1282" r="2697" b="24424"/>
            <a:stretch>
              <a:fillRect/>
            </a:stretch>
          </p:blipFill>
          <p:spPr>
            <a:xfrm>
              <a:off x="9545281" y="1774372"/>
              <a:ext cx="2471978" cy="3965609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321" t="27015" r="29474" b="16543"/>
            <a:stretch>
              <a:fillRect/>
            </a:stretch>
          </p:blipFill>
          <p:spPr>
            <a:xfrm>
              <a:off x="-154065" y="4012794"/>
              <a:ext cx="3339966" cy="3012708"/>
            </a:xfrm>
            <a:prstGeom prst="rect">
              <a:avLst/>
            </a:prstGeom>
          </p:spPr>
        </p:pic>
      </p:grpSp>
      <p:grpSp>
        <p:nvGrpSpPr>
          <p:cNvPr id="18" name="组合 17"/>
          <p:cNvGrpSpPr/>
          <p:nvPr/>
        </p:nvGrpSpPr>
        <p:grpSpPr>
          <a:xfrm>
            <a:off x="3646714" y="1420909"/>
            <a:ext cx="4898572" cy="3917520"/>
            <a:chOff x="3646714" y="854849"/>
            <a:chExt cx="4898572" cy="3917520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5331" y="854849"/>
              <a:ext cx="4076357" cy="2993573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4757056" y="3516088"/>
              <a:ext cx="269965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600" dirty="0" smtClean="0">
                  <a:solidFill>
                    <a:schemeClr val="accent1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第三章</a:t>
              </a:r>
              <a:endParaRPr lang="zh-CN" altLang="en-US" sz="3200" spc="600" dirty="0">
                <a:solidFill>
                  <a:schemeClr val="accent1">
                    <a:lumMod val="7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646714" y="4126038"/>
              <a:ext cx="48985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spc="600" dirty="0" smtClean="0">
                  <a:solidFill>
                    <a:schemeClr val="accent3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元宵节的诗歌</a:t>
              </a:r>
              <a:endParaRPr lang="zh-CN" altLang="en-US" sz="3600" spc="600" dirty="0">
                <a:solidFill>
                  <a:schemeClr val="accent3">
                    <a:lumMod val="7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</p:grpSp>
    </p:spTree>
  </p:cSld>
  <p:clrMapOvr>
    <a:masterClrMapping/>
  </p:clrMapOvr>
  <p:transition spd="slow" advTm="2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249384" y="0"/>
            <a:ext cx="14700928" cy="6858000"/>
            <a:chOff x="-1249384" y="0"/>
            <a:chExt cx="14700928" cy="68580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4729"/>
            <a:stretch>
              <a:fillRect/>
            </a:stretch>
          </p:blipFill>
          <p:spPr>
            <a:xfrm>
              <a:off x="-1249384" y="3352800"/>
              <a:ext cx="7345384" cy="35052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686" t="10370" b="66074"/>
            <a:stretch>
              <a:fillRect/>
            </a:stretch>
          </p:blipFill>
          <p:spPr>
            <a:xfrm rot="10800000" flipH="1">
              <a:off x="9180095" y="4180296"/>
              <a:ext cx="3011905" cy="2677703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2173"/>
            <a:stretch>
              <a:fillRect/>
            </a:stretch>
          </p:blipFill>
          <p:spPr>
            <a:xfrm flipH="1" flipV="1">
              <a:off x="6106160" y="0"/>
              <a:ext cx="7345384" cy="3840480"/>
            </a:xfrm>
            <a:prstGeom prst="rect">
              <a:avLst/>
            </a:prstGeom>
          </p:spPr>
        </p:pic>
      </p:grpSp>
      <p:grpSp>
        <p:nvGrpSpPr>
          <p:cNvPr id="37" name="组合 36"/>
          <p:cNvGrpSpPr/>
          <p:nvPr/>
        </p:nvGrpSpPr>
        <p:grpSpPr>
          <a:xfrm>
            <a:off x="578339" y="362043"/>
            <a:ext cx="5418964" cy="523220"/>
            <a:chOff x="687196" y="547100"/>
            <a:chExt cx="5418964" cy="523220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196" y="547100"/>
              <a:ext cx="416777" cy="520021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1207588" y="547100"/>
              <a:ext cx="48985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 smtClean="0">
                  <a:solidFill>
                    <a:schemeClr val="accent3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元宵节的诗歌</a:t>
              </a:r>
              <a:endParaRPr lang="zh-CN" altLang="en-US" sz="2800" spc="600" dirty="0">
                <a:solidFill>
                  <a:schemeClr val="accent3">
                    <a:lumMod val="7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758334" y="1857809"/>
            <a:ext cx="8179989" cy="3478751"/>
            <a:chOff x="1758334" y="1857809"/>
            <a:chExt cx="8179989" cy="3478751"/>
          </a:xfrm>
        </p:grpSpPr>
        <p:sp>
          <p:nvSpPr>
            <p:cNvPr id="11" name="矩形 10"/>
            <p:cNvSpPr/>
            <p:nvPr/>
          </p:nvSpPr>
          <p:spPr>
            <a:xfrm>
              <a:off x="6204857" y="1920240"/>
              <a:ext cx="3733466" cy="34163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《元夕于通衢建灯夜升南楼》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（隋） 隋炀帝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法轮天上转，梵声天上来；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灯树千光照，花焰七枝开。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月影疑流水，春风含夜梅；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燔动黄金地，钟发琉璃台。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334" y="1857809"/>
              <a:ext cx="3430948" cy="347875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Tm="2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249384" y="0"/>
            <a:ext cx="14700928" cy="6858000"/>
            <a:chOff x="-1249384" y="0"/>
            <a:chExt cx="14700928" cy="68580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4729"/>
            <a:stretch>
              <a:fillRect/>
            </a:stretch>
          </p:blipFill>
          <p:spPr>
            <a:xfrm>
              <a:off x="-1249384" y="3352800"/>
              <a:ext cx="7345384" cy="35052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686" t="10370" b="66074"/>
            <a:stretch>
              <a:fillRect/>
            </a:stretch>
          </p:blipFill>
          <p:spPr>
            <a:xfrm rot="10800000" flipH="1">
              <a:off x="9180095" y="4180296"/>
              <a:ext cx="3011905" cy="2677703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2173"/>
            <a:stretch>
              <a:fillRect/>
            </a:stretch>
          </p:blipFill>
          <p:spPr>
            <a:xfrm flipH="1" flipV="1">
              <a:off x="6106160" y="0"/>
              <a:ext cx="7345384" cy="3840480"/>
            </a:xfrm>
            <a:prstGeom prst="rect">
              <a:avLst/>
            </a:prstGeom>
          </p:spPr>
        </p:pic>
      </p:grpSp>
      <p:grpSp>
        <p:nvGrpSpPr>
          <p:cNvPr id="37" name="组合 36"/>
          <p:cNvGrpSpPr/>
          <p:nvPr/>
        </p:nvGrpSpPr>
        <p:grpSpPr>
          <a:xfrm>
            <a:off x="578339" y="362043"/>
            <a:ext cx="5418964" cy="523220"/>
            <a:chOff x="687196" y="547100"/>
            <a:chExt cx="5418964" cy="523220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196" y="547100"/>
              <a:ext cx="416777" cy="520021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1207588" y="547100"/>
              <a:ext cx="48985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 smtClean="0">
                  <a:solidFill>
                    <a:schemeClr val="accent3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元宵节的诗歌</a:t>
              </a:r>
              <a:endParaRPr lang="zh-CN" altLang="en-US" sz="2800" spc="600" dirty="0">
                <a:solidFill>
                  <a:schemeClr val="accent3">
                    <a:lumMod val="7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114236" y="0"/>
            <a:ext cx="9976165" cy="6227369"/>
            <a:chOff x="1114236" y="0"/>
            <a:chExt cx="9976165" cy="6227369"/>
          </a:xfrm>
        </p:grpSpPr>
        <p:grpSp>
          <p:nvGrpSpPr>
            <p:cNvPr id="3" name="组合 2"/>
            <p:cNvGrpSpPr/>
            <p:nvPr/>
          </p:nvGrpSpPr>
          <p:grpSpPr>
            <a:xfrm>
              <a:off x="1114236" y="1968281"/>
              <a:ext cx="9976165" cy="3416320"/>
              <a:chOff x="-197313" y="2069880"/>
              <a:chExt cx="9976165" cy="341632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6625738" y="2069880"/>
                <a:ext cx="3153114" cy="34163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zh-CN" altLang="zh-CN" kern="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  <a:cs typeface="Times New Roman" panose="02020603050405020304" pitchFamily="18" charset="0"/>
                  </a:rPr>
                  <a:t>《十五夜观灯》</a:t>
                </a:r>
                <a:endPara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200000"/>
                  </a:lnSpc>
                </a:pPr>
                <a:r>
                  <a:rPr lang="zh-CN" altLang="zh-CN" kern="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  <a:cs typeface="Times New Roman" panose="02020603050405020304" pitchFamily="18" charset="0"/>
                  </a:rPr>
                  <a:t>（唐）卢照邻</a:t>
                </a:r>
                <a:endPara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200000"/>
                  </a:lnSpc>
                </a:pPr>
                <a:r>
                  <a:rPr lang="zh-CN" altLang="zh-CN" kern="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  <a:cs typeface="Times New Roman" panose="02020603050405020304" pitchFamily="18" charset="0"/>
                  </a:rPr>
                  <a:t>锦里开芳宴，兰红艳早年。</a:t>
                </a:r>
                <a:endPara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200000"/>
                  </a:lnSpc>
                </a:pPr>
                <a:r>
                  <a:rPr lang="zh-CN" altLang="zh-CN" kern="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  <a:cs typeface="Times New Roman" panose="02020603050405020304" pitchFamily="18" charset="0"/>
                  </a:rPr>
                  <a:t>缛彩遥分地，繁光远缀天。</a:t>
                </a:r>
                <a:endPara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200000"/>
                  </a:lnSpc>
                </a:pPr>
                <a:r>
                  <a:rPr lang="zh-CN" altLang="zh-CN" kern="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  <a:cs typeface="Times New Roman" panose="02020603050405020304" pitchFamily="18" charset="0"/>
                  </a:rPr>
                  <a:t>接汉疑星落，依楼似月悬。</a:t>
                </a:r>
                <a:endPara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200000"/>
                  </a:lnSpc>
                </a:pPr>
                <a:r>
                  <a:rPr lang="zh-CN" altLang="zh-CN" kern="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  <a:cs typeface="Times New Roman" panose="02020603050405020304" pitchFamily="18" charset="0"/>
                  </a:rPr>
                  <a:t>别有千金笑，来映九枝前。</a:t>
                </a:r>
                <a:endPara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-197313" y="2069880"/>
                <a:ext cx="3153114" cy="34163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zh-CN" altLang="zh-CN" kern="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  <a:cs typeface="Times New Roman" panose="02020603050405020304" pitchFamily="18" charset="0"/>
                  </a:rPr>
                  <a:t>《正月十五夜》</a:t>
                </a:r>
                <a:endPara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200000"/>
                  </a:lnSpc>
                </a:pPr>
                <a:r>
                  <a:rPr lang="zh-CN" altLang="zh-CN" kern="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  <a:cs typeface="Times New Roman" panose="02020603050405020304" pitchFamily="18" charset="0"/>
                  </a:rPr>
                  <a:t>（唐） 苏道味</a:t>
                </a:r>
                <a:endPara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200000"/>
                  </a:lnSpc>
                </a:pPr>
                <a:r>
                  <a:rPr lang="zh-CN" altLang="zh-CN" kern="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  <a:cs typeface="Times New Roman" panose="02020603050405020304" pitchFamily="18" charset="0"/>
                  </a:rPr>
                  <a:t>火树银花合，星桥铁锁开</a:t>
                </a:r>
                <a:r>
                  <a:rPr lang="zh-CN" altLang="zh-CN" kern="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  <a:cs typeface="Times New Roman" panose="02020603050405020304" pitchFamily="18" charset="0"/>
                  </a:rPr>
                  <a:t>，</a:t>
                </a:r>
                <a:endParaRPr lang="en-US" altLang="zh-CN" kern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200000"/>
                  </a:lnSpc>
                </a:pPr>
                <a:r>
                  <a:rPr lang="zh-CN" altLang="zh-CN" kern="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  <a:cs typeface="Times New Roman" panose="02020603050405020304" pitchFamily="18" charset="0"/>
                  </a:rPr>
                  <a:t>灯</a:t>
                </a:r>
                <a:r>
                  <a:rPr lang="zh-CN" altLang="zh-CN" kern="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  <a:cs typeface="Times New Roman" panose="02020603050405020304" pitchFamily="18" charset="0"/>
                  </a:rPr>
                  <a:t>树千光照。明月逐人来。</a:t>
                </a:r>
                <a:endPara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200000"/>
                  </a:lnSpc>
                </a:pPr>
                <a:r>
                  <a:rPr lang="zh-CN" altLang="zh-CN" kern="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  <a:cs typeface="Times New Roman" panose="02020603050405020304" pitchFamily="18" charset="0"/>
                  </a:rPr>
                  <a:t>游妓皆穠李，行歌尽落梅</a:t>
                </a:r>
                <a:r>
                  <a:rPr lang="zh-CN" altLang="zh-CN" kern="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  <a:cs typeface="Times New Roman" panose="02020603050405020304" pitchFamily="18" charset="0"/>
                  </a:rPr>
                  <a:t>。</a:t>
                </a:r>
                <a:endParaRPr lang="en-US" altLang="zh-CN" kern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200000"/>
                  </a:lnSpc>
                </a:pPr>
                <a:r>
                  <a:rPr lang="zh-CN" altLang="zh-CN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  <a:cs typeface="Times New Roman" panose="02020603050405020304" pitchFamily="18" charset="0"/>
                  </a:rPr>
                  <a:t>金</a:t>
                </a:r>
                <a:r>
                  <a:rPr lang="zh-CN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  <a:cs typeface="Times New Roman" panose="02020603050405020304" pitchFamily="18" charset="0"/>
                  </a:rPr>
                  <a:t>吾不禁夜，玉漏莫相催。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</p:grp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2986" y="0"/>
              <a:ext cx="2117963" cy="352552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1212" y="3952545"/>
              <a:ext cx="2563182" cy="2274824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Tm="2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249384" y="0"/>
            <a:ext cx="14700928" cy="6858000"/>
            <a:chOff x="-1249384" y="0"/>
            <a:chExt cx="14700928" cy="68580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4729"/>
            <a:stretch>
              <a:fillRect/>
            </a:stretch>
          </p:blipFill>
          <p:spPr>
            <a:xfrm>
              <a:off x="-1249384" y="3352800"/>
              <a:ext cx="7345384" cy="35052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686" t="10370" b="66074"/>
            <a:stretch>
              <a:fillRect/>
            </a:stretch>
          </p:blipFill>
          <p:spPr>
            <a:xfrm rot="10800000" flipH="1">
              <a:off x="9180095" y="4180296"/>
              <a:ext cx="3011905" cy="2677703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2173"/>
            <a:stretch>
              <a:fillRect/>
            </a:stretch>
          </p:blipFill>
          <p:spPr>
            <a:xfrm flipH="1" flipV="1">
              <a:off x="6106160" y="0"/>
              <a:ext cx="7345384" cy="3840480"/>
            </a:xfrm>
            <a:prstGeom prst="rect">
              <a:avLst/>
            </a:prstGeom>
          </p:spPr>
        </p:pic>
      </p:grpSp>
      <p:grpSp>
        <p:nvGrpSpPr>
          <p:cNvPr id="37" name="组合 36"/>
          <p:cNvGrpSpPr/>
          <p:nvPr/>
        </p:nvGrpSpPr>
        <p:grpSpPr>
          <a:xfrm>
            <a:off x="578339" y="362043"/>
            <a:ext cx="5418964" cy="523220"/>
            <a:chOff x="687196" y="547100"/>
            <a:chExt cx="5418964" cy="523220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196" y="547100"/>
              <a:ext cx="416777" cy="520021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1207588" y="547100"/>
              <a:ext cx="48985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 smtClean="0">
                  <a:solidFill>
                    <a:schemeClr val="accent3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元宵节的诗歌</a:t>
              </a:r>
              <a:endParaRPr lang="zh-CN" altLang="en-US" sz="2800" spc="600" dirty="0">
                <a:solidFill>
                  <a:schemeClr val="accent3">
                    <a:lumMod val="7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-488673" y="-176981"/>
            <a:ext cx="12750247" cy="7210897"/>
            <a:chOff x="-488673" y="-176981"/>
            <a:chExt cx="12750247" cy="7210897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88673" y="2131398"/>
              <a:ext cx="4373217" cy="4902518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438322" y="-176981"/>
              <a:ext cx="3823252" cy="4616757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3965607" y="2092898"/>
              <a:ext cx="4272892" cy="34163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《元夕于通衢建灯夜升南楼》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（隋） 隋炀帝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法轮天上转，梵声天上来；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灯树千光照，花焰七枝开。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月影疑流水，春风含夜梅；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燔动黄金地，钟发琉璃台。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 spd="slow" advTm="2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249384" y="0"/>
            <a:ext cx="14700928" cy="6858000"/>
            <a:chOff x="-1249384" y="0"/>
            <a:chExt cx="14700928" cy="68580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4729"/>
            <a:stretch>
              <a:fillRect/>
            </a:stretch>
          </p:blipFill>
          <p:spPr>
            <a:xfrm>
              <a:off x="-1249384" y="3352800"/>
              <a:ext cx="7345384" cy="35052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686" t="10370" b="66074"/>
            <a:stretch>
              <a:fillRect/>
            </a:stretch>
          </p:blipFill>
          <p:spPr>
            <a:xfrm rot="10800000" flipH="1">
              <a:off x="9180095" y="4180296"/>
              <a:ext cx="3011905" cy="2677703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2173"/>
            <a:stretch>
              <a:fillRect/>
            </a:stretch>
          </p:blipFill>
          <p:spPr>
            <a:xfrm flipH="1" flipV="1">
              <a:off x="6106160" y="0"/>
              <a:ext cx="7345384" cy="3840480"/>
            </a:xfrm>
            <a:prstGeom prst="rect">
              <a:avLst/>
            </a:prstGeom>
          </p:spPr>
        </p:pic>
      </p:grpSp>
      <p:grpSp>
        <p:nvGrpSpPr>
          <p:cNvPr id="37" name="组合 36"/>
          <p:cNvGrpSpPr/>
          <p:nvPr/>
        </p:nvGrpSpPr>
        <p:grpSpPr>
          <a:xfrm>
            <a:off x="578339" y="362043"/>
            <a:ext cx="5418964" cy="523220"/>
            <a:chOff x="687196" y="547100"/>
            <a:chExt cx="5418964" cy="523220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196" y="547100"/>
              <a:ext cx="416777" cy="520021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1207588" y="547100"/>
              <a:ext cx="48985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 smtClean="0">
                  <a:solidFill>
                    <a:schemeClr val="accent3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元宵节的诗歌</a:t>
              </a:r>
              <a:endParaRPr lang="zh-CN" altLang="en-US" sz="2800" spc="600" dirty="0">
                <a:solidFill>
                  <a:schemeClr val="accent3">
                    <a:lumMod val="7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378296" y="1986695"/>
            <a:ext cx="10959214" cy="3416320"/>
            <a:chOff x="1378296" y="1986695"/>
            <a:chExt cx="10959214" cy="3416320"/>
          </a:xfrm>
        </p:grpSpPr>
        <p:sp>
          <p:nvSpPr>
            <p:cNvPr id="10" name="矩形 9"/>
            <p:cNvSpPr/>
            <p:nvPr/>
          </p:nvSpPr>
          <p:spPr>
            <a:xfrm>
              <a:off x="6241510" y="1986695"/>
              <a:ext cx="6096000" cy="341632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《生查子 元夕 》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（宋）欧阳修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去年元夜时，花市灯如昼。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月到柳梢头，人约黄昏后。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今年元夜时，月与灯依旧。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>
                <a:lnSpc>
                  <a:spcPct val="200000"/>
                </a:lnSpc>
              </a:pPr>
              <a:r>
                <a:rPr lang="zh-CN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不见去年人，泪湿春衫袖。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8296" y="2478201"/>
              <a:ext cx="4106762" cy="2623367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Tm="2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249384" y="0"/>
            <a:ext cx="14700928" cy="6858000"/>
            <a:chOff x="-1249384" y="0"/>
            <a:chExt cx="14700928" cy="68580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4729"/>
            <a:stretch>
              <a:fillRect/>
            </a:stretch>
          </p:blipFill>
          <p:spPr>
            <a:xfrm>
              <a:off x="-1249384" y="3352800"/>
              <a:ext cx="7345384" cy="35052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686" t="10370" b="66074"/>
            <a:stretch>
              <a:fillRect/>
            </a:stretch>
          </p:blipFill>
          <p:spPr>
            <a:xfrm rot="10800000" flipH="1">
              <a:off x="9180095" y="4180296"/>
              <a:ext cx="3011905" cy="2677703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2173"/>
            <a:stretch>
              <a:fillRect/>
            </a:stretch>
          </p:blipFill>
          <p:spPr>
            <a:xfrm flipH="1" flipV="1">
              <a:off x="6106160" y="0"/>
              <a:ext cx="7345384" cy="3840480"/>
            </a:xfrm>
            <a:prstGeom prst="rect">
              <a:avLst/>
            </a:prstGeom>
          </p:spPr>
        </p:pic>
      </p:grpSp>
      <p:grpSp>
        <p:nvGrpSpPr>
          <p:cNvPr id="37" name="组合 36"/>
          <p:cNvGrpSpPr/>
          <p:nvPr/>
        </p:nvGrpSpPr>
        <p:grpSpPr>
          <a:xfrm>
            <a:off x="578339" y="362043"/>
            <a:ext cx="5418964" cy="523220"/>
            <a:chOff x="687196" y="547100"/>
            <a:chExt cx="5418964" cy="523220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196" y="547100"/>
              <a:ext cx="416777" cy="520021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1207588" y="547100"/>
              <a:ext cx="48985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 smtClean="0">
                  <a:solidFill>
                    <a:schemeClr val="accent3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元宵节的诗歌</a:t>
              </a:r>
              <a:endParaRPr lang="zh-CN" altLang="en-US" sz="2800" spc="600" dirty="0">
                <a:solidFill>
                  <a:schemeClr val="accent3">
                    <a:lumMod val="7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482289" y="-315685"/>
            <a:ext cx="10709710" cy="5721429"/>
            <a:chOff x="1482289" y="-315685"/>
            <a:chExt cx="10709710" cy="5721429"/>
          </a:xfrm>
        </p:grpSpPr>
        <p:sp>
          <p:nvSpPr>
            <p:cNvPr id="9" name="矩形 8"/>
            <p:cNvSpPr/>
            <p:nvPr/>
          </p:nvSpPr>
          <p:spPr>
            <a:xfrm>
              <a:off x="1482289" y="1989424"/>
              <a:ext cx="3839259" cy="34163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《正月十五夜》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（唐） 苏道味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火树银花合，星桥铁锁开</a:t>
              </a:r>
              <a:r>
                <a:rPr lang="zh-CN" altLang="zh-CN" kern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，</a:t>
              </a:r>
              <a:endParaRPr lang="en-US" altLang="zh-CN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r">
                <a:lnSpc>
                  <a:spcPct val="200000"/>
                </a:lnSpc>
              </a:pPr>
              <a:r>
                <a:rPr lang="zh-CN" altLang="zh-CN" kern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灯</a:t>
              </a: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树千光照。明月逐人来。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游妓皆穠李，行歌尽落梅</a:t>
              </a:r>
              <a:r>
                <a:rPr lang="zh-CN" altLang="zh-CN" kern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。</a:t>
              </a:r>
              <a:endParaRPr lang="en-US" altLang="zh-CN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r">
                <a:lnSpc>
                  <a:spcPct val="200000"/>
                </a:lnSpc>
              </a:pPr>
              <a:r>
                <a:rPr lang="zh-CN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金</a:t>
              </a:r>
              <a:r>
                <a:rPr lang="zh-CN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吾不禁夜，玉漏莫相催。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5996" y="-315685"/>
              <a:ext cx="5596003" cy="3679372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78996" y="2380089"/>
              <a:ext cx="3443001" cy="292078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Tm="2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1249384" y="10884"/>
            <a:ext cx="14690768" cy="7014618"/>
            <a:chOff x="-1249384" y="10884"/>
            <a:chExt cx="14690768" cy="7014618"/>
          </a:xfrm>
        </p:grpSpPr>
        <p:grpSp>
          <p:nvGrpSpPr>
            <p:cNvPr id="21" name="组合 20"/>
            <p:cNvGrpSpPr/>
            <p:nvPr/>
          </p:nvGrpSpPr>
          <p:grpSpPr>
            <a:xfrm>
              <a:off x="-1249384" y="10884"/>
              <a:ext cx="14690768" cy="6847116"/>
              <a:chOff x="-1249384" y="10884"/>
              <a:chExt cx="14690768" cy="6847116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0" y="10884"/>
                <a:ext cx="12925790" cy="2326640"/>
                <a:chOff x="0" y="10884"/>
                <a:chExt cx="12925790" cy="2326640"/>
              </a:xfrm>
            </p:grpSpPr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66074"/>
                <a:stretch>
                  <a:fillRect/>
                </a:stretch>
              </p:blipFill>
              <p:spPr>
                <a:xfrm>
                  <a:off x="0" y="10884"/>
                  <a:ext cx="3840480" cy="2326640"/>
                </a:xfrm>
                <a:prstGeom prst="rect">
                  <a:avLst/>
                </a:prstGeom>
              </p:spPr>
            </p:pic>
            <p:pic>
              <p:nvPicPr>
                <p:cNvPr id="7" name="图片 6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2686" b="66074"/>
                <a:stretch>
                  <a:fillRect/>
                </a:stretch>
              </p:blipFill>
              <p:spPr>
                <a:xfrm flipH="1">
                  <a:off x="3840480" y="10884"/>
                  <a:ext cx="1817062" cy="2326640"/>
                </a:xfrm>
                <a:prstGeom prst="rect">
                  <a:avLst/>
                </a:prstGeom>
              </p:spPr>
            </p:pic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2686" b="66074"/>
                <a:stretch>
                  <a:fillRect/>
                </a:stretch>
              </p:blipFill>
              <p:spPr>
                <a:xfrm>
                  <a:off x="5657542" y="10884"/>
                  <a:ext cx="1817062" cy="2326640"/>
                </a:xfrm>
                <a:prstGeom prst="rect">
                  <a:avLst/>
                </a:prstGeom>
              </p:spPr>
            </p:pic>
            <p:pic>
              <p:nvPicPr>
                <p:cNvPr id="9" name="图片 8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2686" b="66074"/>
                <a:stretch>
                  <a:fillRect/>
                </a:stretch>
              </p:blipFill>
              <p:spPr>
                <a:xfrm flipH="1">
                  <a:off x="7474604" y="10884"/>
                  <a:ext cx="1817062" cy="2326640"/>
                </a:xfrm>
                <a:prstGeom prst="rect">
                  <a:avLst/>
                </a:prstGeom>
              </p:spPr>
            </p:pic>
            <p:pic>
              <p:nvPicPr>
                <p:cNvPr id="10" name="图片 9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2686" b="66074"/>
                <a:stretch>
                  <a:fillRect/>
                </a:stretch>
              </p:blipFill>
              <p:spPr>
                <a:xfrm>
                  <a:off x="9291666" y="10884"/>
                  <a:ext cx="1817062" cy="2326640"/>
                </a:xfrm>
                <a:prstGeom prst="rect">
                  <a:avLst/>
                </a:prstGeom>
              </p:spPr>
            </p:pic>
            <p:pic>
              <p:nvPicPr>
                <p:cNvPr id="11" name="图片 10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2686" b="66074"/>
                <a:stretch>
                  <a:fillRect/>
                </a:stretch>
              </p:blipFill>
              <p:spPr>
                <a:xfrm flipH="1">
                  <a:off x="11108728" y="10884"/>
                  <a:ext cx="1817062" cy="2326640"/>
                </a:xfrm>
                <a:prstGeom prst="rect">
                  <a:avLst/>
                </a:prstGeom>
              </p:spPr>
            </p:pic>
          </p:grpSp>
          <p:grpSp>
            <p:nvGrpSpPr>
              <p:cNvPr id="15" name="组合 14"/>
              <p:cNvGrpSpPr/>
              <p:nvPr/>
            </p:nvGrpSpPr>
            <p:grpSpPr>
              <a:xfrm>
                <a:off x="-1249384" y="2854960"/>
                <a:ext cx="14690768" cy="4003040"/>
                <a:chOff x="-1249384" y="2854960"/>
                <a:chExt cx="14690768" cy="4003040"/>
              </a:xfrm>
            </p:grpSpPr>
            <p:pic>
              <p:nvPicPr>
                <p:cNvPr id="6" name="图片 5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6833" t="68548" r="16833" b="933"/>
                <a:stretch>
                  <a:fillRect/>
                </a:stretch>
              </p:blipFill>
              <p:spPr>
                <a:xfrm>
                  <a:off x="-1249384" y="2854960"/>
                  <a:ext cx="7345384" cy="4003040"/>
                </a:xfrm>
                <a:prstGeom prst="rect">
                  <a:avLst/>
                </a:prstGeom>
              </p:spPr>
            </p:pic>
            <p:pic>
              <p:nvPicPr>
                <p:cNvPr id="14" name="图片 13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6833" t="68548" r="16833" b="933"/>
                <a:stretch>
                  <a:fillRect/>
                </a:stretch>
              </p:blipFill>
              <p:spPr>
                <a:xfrm flipH="1">
                  <a:off x="6096000" y="2854960"/>
                  <a:ext cx="7345384" cy="4003040"/>
                </a:xfrm>
                <a:prstGeom prst="rect">
                  <a:avLst/>
                </a:prstGeom>
              </p:spPr>
            </p:pic>
          </p:grpSp>
        </p:grpSp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727" t="1282" r="2697" b="24424"/>
            <a:stretch>
              <a:fillRect/>
            </a:stretch>
          </p:blipFill>
          <p:spPr>
            <a:xfrm>
              <a:off x="9545281" y="1774372"/>
              <a:ext cx="2471978" cy="3965609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321" t="27015" r="29474" b="16543"/>
            <a:stretch>
              <a:fillRect/>
            </a:stretch>
          </p:blipFill>
          <p:spPr>
            <a:xfrm>
              <a:off x="-154065" y="4012794"/>
              <a:ext cx="3339966" cy="3012708"/>
            </a:xfrm>
            <a:prstGeom prst="rect">
              <a:avLst/>
            </a:prstGeom>
          </p:spPr>
        </p:pic>
      </p:grpSp>
      <p:grpSp>
        <p:nvGrpSpPr>
          <p:cNvPr id="18" name="组合 17"/>
          <p:cNvGrpSpPr/>
          <p:nvPr/>
        </p:nvGrpSpPr>
        <p:grpSpPr>
          <a:xfrm>
            <a:off x="3646714" y="1420909"/>
            <a:ext cx="4898572" cy="3917520"/>
            <a:chOff x="3646714" y="854849"/>
            <a:chExt cx="4898572" cy="3917520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5331" y="854849"/>
              <a:ext cx="4076357" cy="2993573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4757056" y="3516088"/>
              <a:ext cx="269965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600" dirty="0" smtClean="0">
                  <a:solidFill>
                    <a:schemeClr val="accent1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第四章</a:t>
              </a:r>
              <a:endParaRPr lang="zh-CN" altLang="en-US" sz="3200" spc="600" dirty="0">
                <a:solidFill>
                  <a:schemeClr val="accent1">
                    <a:lumMod val="7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646714" y="4126038"/>
              <a:ext cx="48985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spc="600" dirty="0" smtClean="0">
                  <a:solidFill>
                    <a:schemeClr val="accent3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元宵节的禁忌</a:t>
              </a:r>
              <a:endParaRPr lang="zh-CN" altLang="en-US" sz="3600" spc="600" dirty="0">
                <a:solidFill>
                  <a:schemeClr val="accent3">
                    <a:lumMod val="7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2000">
        <p14:warp dir="in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249384" y="0"/>
            <a:ext cx="14700928" cy="6858000"/>
            <a:chOff x="-1249384" y="0"/>
            <a:chExt cx="14700928" cy="68580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4729"/>
            <a:stretch>
              <a:fillRect/>
            </a:stretch>
          </p:blipFill>
          <p:spPr>
            <a:xfrm>
              <a:off x="-1249384" y="3352800"/>
              <a:ext cx="7345384" cy="35052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686" t="10370" b="66074"/>
            <a:stretch>
              <a:fillRect/>
            </a:stretch>
          </p:blipFill>
          <p:spPr>
            <a:xfrm rot="10800000" flipH="1">
              <a:off x="9180095" y="4180296"/>
              <a:ext cx="3011905" cy="2677703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2173"/>
            <a:stretch>
              <a:fillRect/>
            </a:stretch>
          </p:blipFill>
          <p:spPr>
            <a:xfrm flipH="1" flipV="1">
              <a:off x="6106160" y="0"/>
              <a:ext cx="7345384" cy="3840480"/>
            </a:xfrm>
            <a:prstGeom prst="rect">
              <a:avLst/>
            </a:prstGeom>
          </p:spPr>
        </p:pic>
      </p:grpSp>
      <p:grpSp>
        <p:nvGrpSpPr>
          <p:cNvPr id="37" name="组合 36"/>
          <p:cNvGrpSpPr/>
          <p:nvPr/>
        </p:nvGrpSpPr>
        <p:grpSpPr>
          <a:xfrm>
            <a:off x="578339" y="362043"/>
            <a:ext cx="5418964" cy="523220"/>
            <a:chOff x="687196" y="547100"/>
            <a:chExt cx="5418964" cy="523220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196" y="547100"/>
              <a:ext cx="416777" cy="520021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1207588" y="547100"/>
              <a:ext cx="48985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 smtClean="0">
                  <a:solidFill>
                    <a:schemeClr val="accent3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元宵节的禁忌</a:t>
              </a:r>
              <a:endParaRPr lang="zh-CN" altLang="en-US" sz="2800" spc="600" dirty="0">
                <a:solidFill>
                  <a:schemeClr val="accent3">
                    <a:lumMod val="7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-532403" y="622053"/>
            <a:ext cx="13169185" cy="6858000"/>
            <a:chOff x="-532403" y="622053"/>
            <a:chExt cx="13169185" cy="6858000"/>
          </a:xfrm>
        </p:grpSpPr>
        <p:sp>
          <p:nvSpPr>
            <p:cNvPr id="3" name="文本框 2"/>
            <p:cNvSpPr txBox="1"/>
            <p:nvPr/>
          </p:nvSpPr>
          <p:spPr>
            <a:xfrm>
              <a:off x="2680215" y="1704936"/>
              <a:ext cx="6832640" cy="368530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孩子的哭哭啼啼会给家庭带来霉气，纵使发生什么事情，父母也尽量别让孩子哭闹。因传言是天宫大帝的诞辰祭日、以喜庆为主。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工具或者其他设备的破损，则意味着来年财富的消失，因此大多商人都会在此日避免大的机械动工运作、以避免不好的事情发生。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少去阴气、晦气比较重的地方，如上坟、荒凉的地方、医院等地，此地多为阳气不旺，尤其是身子不太好的人士、能少沾惹一些晦气。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727" t="1282" r="2697" b="24424"/>
            <a:stretch>
              <a:fillRect/>
            </a:stretch>
          </p:blipFill>
          <p:spPr>
            <a:xfrm>
              <a:off x="-532403" y="1774372"/>
              <a:ext cx="2471978" cy="3965609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068073" y="622053"/>
              <a:ext cx="3568709" cy="68580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2000">
        <p14:warp dir="in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249384" y="0"/>
            <a:ext cx="14700928" cy="6858000"/>
            <a:chOff x="-1249384" y="0"/>
            <a:chExt cx="14700928" cy="68580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4729"/>
            <a:stretch>
              <a:fillRect/>
            </a:stretch>
          </p:blipFill>
          <p:spPr>
            <a:xfrm>
              <a:off x="-1249384" y="3352800"/>
              <a:ext cx="7345384" cy="35052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686" t="10370" b="66074"/>
            <a:stretch>
              <a:fillRect/>
            </a:stretch>
          </p:blipFill>
          <p:spPr>
            <a:xfrm rot="10800000" flipH="1">
              <a:off x="9180095" y="4180296"/>
              <a:ext cx="3011905" cy="2677703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2173"/>
            <a:stretch>
              <a:fillRect/>
            </a:stretch>
          </p:blipFill>
          <p:spPr>
            <a:xfrm flipH="1" flipV="1">
              <a:off x="6106160" y="0"/>
              <a:ext cx="7345384" cy="3840480"/>
            </a:xfrm>
            <a:prstGeom prst="rect">
              <a:avLst/>
            </a:prstGeom>
          </p:spPr>
        </p:pic>
      </p:grpSp>
      <p:grpSp>
        <p:nvGrpSpPr>
          <p:cNvPr id="37" name="组合 36"/>
          <p:cNvGrpSpPr/>
          <p:nvPr/>
        </p:nvGrpSpPr>
        <p:grpSpPr>
          <a:xfrm>
            <a:off x="578339" y="362043"/>
            <a:ext cx="5418964" cy="523220"/>
            <a:chOff x="687196" y="547100"/>
            <a:chExt cx="5418964" cy="523220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196" y="547100"/>
              <a:ext cx="416777" cy="520021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1207588" y="547100"/>
              <a:ext cx="48985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 smtClean="0">
                  <a:solidFill>
                    <a:schemeClr val="accent3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元宵节的禁忌</a:t>
              </a:r>
              <a:endParaRPr lang="zh-CN" altLang="en-US" sz="2800" spc="600" dirty="0">
                <a:solidFill>
                  <a:schemeClr val="accent3">
                    <a:lumMod val="7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678274" y="-137313"/>
            <a:ext cx="10513726" cy="6240934"/>
            <a:chOff x="1678274" y="-137313"/>
            <a:chExt cx="10513726" cy="6240934"/>
          </a:xfrm>
        </p:grpSpPr>
        <p:sp>
          <p:nvSpPr>
            <p:cNvPr id="3" name="文本框 2"/>
            <p:cNvSpPr txBox="1"/>
            <p:nvPr/>
          </p:nvSpPr>
          <p:spPr>
            <a:xfrm>
              <a:off x="1678274" y="1920240"/>
              <a:ext cx="4616648" cy="350359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少带金钱在身上，因小年之时若丢失财物、那么则意味着自己没有能力照顾好自己的口袋，一年则抓不住机遇。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此日、不要借给别人钱，据说这样做的话、会把你的运气借走。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米缸也不要见底，因为旧有断炊堪虞之说。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581" y="-137313"/>
              <a:ext cx="4655419" cy="3060939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5804" y="1851964"/>
              <a:ext cx="3190737" cy="4251657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2000">
        <p14:warp dir="in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249384" y="0"/>
            <a:ext cx="14700928" cy="6858000"/>
            <a:chOff x="-1249384" y="0"/>
            <a:chExt cx="14700928" cy="68580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4729"/>
            <a:stretch>
              <a:fillRect/>
            </a:stretch>
          </p:blipFill>
          <p:spPr>
            <a:xfrm>
              <a:off x="-1249384" y="3352800"/>
              <a:ext cx="7345384" cy="35052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686" t="10370" b="66074"/>
            <a:stretch>
              <a:fillRect/>
            </a:stretch>
          </p:blipFill>
          <p:spPr>
            <a:xfrm rot="10800000" flipH="1">
              <a:off x="9180095" y="4180296"/>
              <a:ext cx="3011905" cy="2677703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833" t="68548" r="16833" b="2173"/>
            <a:stretch>
              <a:fillRect/>
            </a:stretch>
          </p:blipFill>
          <p:spPr>
            <a:xfrm flipH="1" flipV="1">
              <a:off x="6106160" y="0"/>
              <a:ext cx="7345384" cy="3840480"/>
            </a:xfrm>
            <a:prstGeom prst="rect">
              <a:avLst/>
            </a:prstGeom>
          </p:spPr>
        </p:pic>
      </p:grpSp>
      <p:grpSp>
        <p:nvGrpSpPr>
          <p:cNvPr id="37" name="组合 36"/>
          <p:cNvGrpSpPr/>
          <p:nvPr/>
        </p:nvGrpSpPr>
        <p:grpSpPr>
          <a:xfrm>
            <a:off x="578339" y="362043"/>
            <a:ext cx="5418964" cy="523220"/>
            <a:chOff x="687196" y="547100"/>
            <a:chExt cx="5418964" cy="523220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196" y="547100"/>
              <a:ext cx="416777" cy="520021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1207588" y="547100"/>
              <a:ext cx="48985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 smtClean="0">
                  <a:solidFill>
                    <a:schemeClr val="accent3">
                      <a:lumMod val="7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元宵节的禁忌</a:t>
              </a:r>
              <a:endParaRPr lang="zh-CN" altLang="en-US" sz="2800" spc="600" dirty="0">
                <a:solidFill>
                  <a:schemeClr val="accent3">
                    <a:lumMod val="7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719656" y="2096656"/>
            <a:ext cx="8059196" cy="3195780"/>
            <a:chOff x="1719656" y="2096656"/>
            <a:chExt cx="8059196" cy="3195780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5711" y="2245867"/>
              <a:ext cx="2003141" cy="2499360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1719656" y="2096656"/>
              <a:ext cx="5170646" cy="319578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200000"/>
                </a:lnSpc>
                <a:spcAft>
                  <a:spcPts val="0"/>
                </a:spcAft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此日注意衣服不要弄破、据说传言会一年霉运缠身。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>
                <a:lnSpc>
                  <a:spcPct val="200000"/>
                </a:lnSpc>
                <a:spcAft>
                  <a:spcPts val="0"/>
                </a:spcAft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此日不要杀生，这是一个见血的不详恶兆，所出现的问题则是破财及病灾。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>
                <a:lnSpc>
                  <a:spcPct val="200000"/>
                </a:lnSpc>
                <a:spcAft>
                  <a:spcPts val="0"/>
                </a:spcAft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尽量避免白色和黑色的衣服，这两种颜色与死亡紧紧联系，大庆的日子见到这两种颜色、会让穿戴者事事不能如愿。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2000">
        <p14:warp dir="in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-1249384" y="0"/>
            <a:ext cx="14690768" cy="6858000"/>
            <a:chOff x="-1249384" y="0"/>
            <a:chExt cx="14690768" cy="6858000"/>
          </a:xfrm>
        </p:grpSpPr>
        <p:grpSp>
          <p:nvGrpSpPr>
            <p:cNvPr id="12" name="组合 11"/>
            <p:cNvGrpSpPr/>
            <p:nvPr/>
          </p:nvGrpSpPr>
          <p:grpSpPr>
            <a:xfrm>
              <a:off x="0" y="0"/>
              <a:ext cx="12925790" cy="2326640"/>
              <a:chOff x="0" y="0"/>
              <a:chExt cx="12925790" cy="2326640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6074"/>
              <a:stretch>
                <a:fillRect/>
              </a:stretch>
            </p:blipFill>
            <p:spPr>
              <a:xfrm>
                <a:off x="0" y="0"/>
                <a:ext cx="3840480" cy="2326640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686" b="66074"/>
              <a:stretch>
                <a:fillRect/>
              </a:stretch>
            </p:blipFill>
            <p:spPr>
              <a:xfrm flipH="1">
                <a:off x="3840480" y="0"/>
                <a:ext cx="1817062" cy="2326640"/>
              </a:xfrm>
              <a:prstGeom prst="rect">
                <a:avLst/>
              </a:pr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686" b="66074"/>
              <a:stretch>
                <a:fillRect/>
              </a:stretch>
            </p:blipFill>
            <p:spPr>
              <a:xfrm>
                <a:off x="5657542" y="0"/>
                <a:ext cx="1817062" cy="2326640"/>
              </a:xfrm>
              <a:prstGeom prst="rect">
                <a:avLst/>
              </a:prstGeom>
            </p:spPr>
          </p:pic>
          <p:pic>
            <p:nvPicPr>
              <p:cNvPr id="9" name="图片 8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686" b="66074"/>
              <a:stretch>
                <a:fillRect/>
              </a:stretch>
            </p:blipFill>
            <p:spPr>
              <a:xfrm flipH="1">
                <a:off x="7474604" y="0"/>
                <a:ext cx="1817062" cy="2326640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686" b="66074"/>
              <a:stretch>
                <a:fillRect/>
              </a:stretch>
            </p:blipFill>
            <p:spPr>
              <a:xfrm>
                <a:off x="9291666" y="0"/>
                <a:ext cx="1817062" cy="2326640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686" b="66074"/>
              <a:stretch>
                <a:fillRect/>
              </a:stretch>
            </p:blipFill>
            <p:spPr>
              <a:xfrm flipH="1">
                <a:off x="11108728" y="0"/>
                <a:ext cx="1817062" cy="2326640"/>
              </a:xfrm>
              <a:prstGeom prst="rect">
                <a:avLst/>
              </a:prstGeom>
            </p:spPr>
          </p:pic>
        </p:grpSp>
        <p:grpSp>
          <p:nvGrpSpPr>
            <p:cNvPr id="15" name="组合 14"/>
            <p:cNvGrpSpPr/>
            <p:nvPr/>
          </p:nvGrpSpPr>
          <p:grpSpPr>
            <a:xfrm>
              <a:off x="-1249384" y="2854960"/>
              <a:ext cx="14690768" cy="4003040"/>
              <a:chOff x="-1249384" y="2854960"/>
              <a:chExt cx="14690768" cy="4003040"/>
            </a:xfrm>
          </p:grpSpPr>
          <p:pic>
            <p:nvPicPr>
              <p:cNvPr id="6" name="图片 5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6833" t="68548" r="16833" b="933"/>
              <a:stretch>
                <a:fillRect/>
              </a:stretch>
            </p:blipFill>
            <p:spPr>
              <a:xfrm>
                <a:off x="-1249384" y="2854960"/>
                <a:ext cx="7345384" cy="4003040"/>
              </a:xfrm>
              <a:prstGeom prst="rect">
                <a:avLst/>
              </a:prstGeom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6833" t="68548" r="16833" b="933"/>
              <a:stretch>
                <a:fillRect/>
              </a:stretch>
            </p:blipFill>
            <p:spPr>
              <a:xfrm flipH="1">
                <a:off x="6096000" y="2854960"/>
                <a:ext cx="7345384" cy="4003040"/>
              </a:xfrm>
              <a:prstGeom prst="rect">
                <a:avLst/>
              </a:prstGeom>
            </p:spPr>
          </p:pic>
        </p:grpSp>
      </p:grp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27" t="1282" r="2697" b="24424"/>
          <a:stretch>
            <a:fillRect/>
          </a:stretch>
        </p:blipFill>
        <p:spPr>
          <a:xfrm>
            <a:off x="9869105" y="1663427"/>
            <a:ext cx="2471978" cy="3965609"/>
          </a:xfrm>
          <a:prstGeom prst="rect">
            <a:avLst/>
          </a:prstGeom>
        </p:spPr>
      </p:pic>
      <p:grpSp>
        <p:nvGrpSpPr>
          <p:cNvPr id="38" name="组合 37"/>
          <p:cNvGrpSpPr/>
          <p:nvPr/>
        </p:nvGrpSpPr>
        <p:grpSpPr>
          <a:xfrm>
            <a:off x="2749344" y="1886072"/>
            <a:ext cx="6696364" cy="4074578"/>
            <a:chOff x="2749344" y="1886072"/>
            <a:chExt cx="6696364" cy="4074578"/>
          </a:xfrm>
        </p:grpSpPr>
        <p:grpSp>
          <p:nvGrpSpPr>
            <p:cNvPr id="37" name="组合 36"/>
            <p:cNvGrpSpPr/>
            <p:nvPr/>
          </p:nvGrpSpPr>
          <p:grpSpPr>
            <a:xfrm>
              <a:off x="2749344" y="1886072"/>
              <a:ext cx="6696364" cy="1944826"/>
              <a:chOff x="2749344" y="1977512"/>
              <a:chExt cx="6696364" cy="1944826"/>
            </a:xfrm>
          </p:grpSpPr>
          <p:sp>
            <p:nvSpPr>
              <p:cNvPr id="45" name="文本框 44"/>
              <p:cNvSpPr txBox="1"/>
              <p:nvPr/>
            </p:nvSpPr>
            <p:spPr>
              <a:xfrm>
                <a:off x="3436420" y="3553006"/>
                <a:ext cx="5191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pc="600" dirty="0" smtClean="0">
                    <a:solidFill>
                      <a:srgbClr val="876995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东风夜放花千树，更吹落，星落雨。</a:t>
                </a:r>
                <a:endParaRPr lang="zh-CN" altLang="en-US" spc="600" dirty="0">
                  <a:solidFill>
                    <a:srgbClr val="876995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2749344" y="1977512"/>
                <a:ext cx="6696364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9600" spc="600" dirty="0" smtClean="0">
                    <a:solidFill>
                      <a:schemeClr val="accent1">
                        <a:lumMod val="75000"/>
                      </a:schemeClr>
                    </a:solidFill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rPr>
                  <a:t>感谢聆听</a:t>
                </a:r>
                <a:endParaRPr lang="zh-CN" altLang="en-US" sz="9600" spc="600" dirty="0">
                  <a:solidFill>
                    <a:schemeClr val="accent1">
                      <a:lumMod val="75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endParaRPr>
              </a:p>
            </p:txBody>
          </p:sp>
        </p:grpSp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3181" y="4212712"/>
              <a:ext cx="2736318" cy="174793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2000">
        <p15:prstTrans prst="pageCurlDouble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C7291"/>
      </a:accent1>
      <a:accent2>
        <a:srgbClr val="7E4D6B"/>
      </a:accent2>
      <a:accent3>
        <a:srgbClr val="776EA2"/>
      </a:accent3>
      <a:accent4>
        <a:srgbClr val="6B618D"/>
      </a:accent4>
      <a:accent5>
        <a:srgbClr val="495087"/>
      </a:accent5>
      <a:accent6>
        <a:srgbClr val="79A8C7"/>
      </a:accent6>
      <a:hlink>
        <a:srgbClr val="9C5680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BC7291"/>
    </a:accent1>
    <a:accent2>
      <a:srgbClr val="7E4D6B"/>
    </a:accent2>
    <a:accent3>
      <a:srgbClr val="776EA2"/>
    </a:accent3>
    <a:accent4>
      <a:srgbClr val="6B618D"/>
    </a:accent4>
    <a:accent5>
      <a:srgbClr val="495087"/>
    </a:accent5>
    <a:accent6>
      <a:srgbClr val="79A8C7"/>
    </a:accent6>
    <a:hlink>
      <a:srgbClr val="9C5680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BC7291"/>
    </a:accent1>
    <a:accent2>
      <a:srgbClr val="7E4D6B"/>
    </a:accent2>
    <a:accent3>
      <a:srgbClr val="776EA2"/>
    </a:accent3>
    <a:accent4>
      <a:srgbClr val="6B618D"/>
    </a:accent4>
    <a:accent5>
      <a:srgbClr val="495087"/>
    </a:accent5>
    <a:accent6>
      <a:srgbClr val="79A8C7"/>
    </a:accent6>
    <a:hlink>
      <a:srgbClr val="9C5680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BC7291"/>
    </a:accent1>
    <a:accent2>
      <a:srgbClr val="7E4D6B"/>
    </a:accent2>
    <a:accent3>
      <a:srgbClr val="776EA2"/>
    </a:accent3>
    <a:accent4>
      <a:srgbClr val="6B618D"/>
    </a:accent4>
    <a:accent5>
      <a:srgbClr val="495087"/>
    </a:accent5>
    <a:accent6>
      <a:srgbClr val="79A8C7"/>
    </a:accent6>
    <a:hlink>
      <a:srgbClr val="9C5680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BC7291"/>
    </a:accent1>
    <a:accent2>
      <a:srgbClr val="7E4D6B"/>
    </a:accent2>
    <a:accent3>
      <a:srgbClr val="776EA2"/>
    </a:accent3>
    <a:accent4>
      <a:srgbClr val="6B618D"/>
    </a:accent4>
    <a:accent5>
      <a:srgbClr val="495087"/>
    </a:accent5>
    <a:accent6>
      <a:srgbClr val="79A8C7"/>
    </a:accent6>
    <a:hlink>
      <a:srgbClr val="9C5680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BC7291"/>
    </a:accent1>
    <a:accent2>
      <a:srgbClr val="7E4D6B"/>
    </a:accent2>
    <a:accent3>
      <a:srgbClr val="776EA2"/>
    </a:accent3>
    <a:accent4>
      <a:srgbClr val="6B618D"/>
    </a:accent4>
    <a:accent5>
      <a:srgbClr val="495087"/>
    </a:accent5>
    <a:accent6>
      <a:srgbClr val="79A8C7"/>
    </a:accent6>
    <a:hlink>
      <a:srgbClr val="9C5680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BC7291"/>
    </a:accent1>
    <a:accent2>
      <a:srgbClr val="7E4D6B"/>
    </a:accent2>
    <a:accent3>
      <a:srgbClr val="776EA2"/>
    </a:accent3>
    <a:accent4>
      <a:srgbClr val="6B618D"/>
    </a:accent4>
    <a:accent5>
      <a:srgbClr val="495087"/>
    </a:accent5>
    <a:accent6>
      <a:srgbClr val="79A8C7"/>
    </a:accent6>
    <a:hlink>
      <a:srgbClr val="9C5680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BC7291"/>
    </a:accent1>
    <a:accent2>
      <a:srgbClr val="7E4D6B"/>
    </a:accent2>
    <a:accent3>
      <a:srgbClr val="776EA2"/>
    </a:accent3>
    <a:accent4>
      <a:srgbClr val="6B618D"/>
    </a:accent4>
    <a:accent5>
      <a:srgbClr val="495087"/>
    </a:accent5>
    <a:accent6>
      <a:srgbClr val="79A8C7"/>
    </a:accent6>
    <a:hlink>
      <a:srgbClr val="9C5680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BC7291"/>
    </a:accent1>
    <a:accent2>
      <a:srgbClr val="7E4D6B"/>
    </a:accent2>
    <a:accent3>
      <a:srgbClr val="776EA2"/>
    </a:accent3>
    <a:accent4>
      <a:srgbClr val="6B618D"/>
    </a:accent4>
    <a:accent5>
      <a:srgbClr val="495087"/>
    </a:accent5>
    <a:accent6>
      <a:srgbClr val="79A8C7"/>
    </a:accent6>
    <a:hlink>
      <a:srgbClr val="9C5680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BC7291"/>
    </a:accent1>
    <a:accent2>
      <a:srgbClr val="7E4D6B"/>
    </a:accent2>
    <a:accent3>
      <a:srgbClr val="776EA2"/>
    </a:accent3>
    <a:accent4>
      <a:srgbClr val="6B618D"/>
    </a:accent4>
    <a:accent5>
      <a:srgbClr val="495087"/>
    </a:accent5>
    <a:accent6>
      <a:srgbClr val="79A8C7"/>
    </a:accent6>
    <a:hlink>
      <a:srgbClr val="9C5680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BC7291"/>
    </a:accent1>
    <a:accent2>
      <a:srgbClr val="7E4D6B"/>
    </a:accent2>
    <a:accent3>
      <a:srgbClr val="776EA2"/>
    </a:accent3>
    <a:accent4>
      <a:srgbClr val="6B618D"/>
    </a:accent4>
    <a:accent5>
      <a:srgbClr val="495087"/>
    </a:accent5>
    <a:accent6>
      <a:srgbClr val="79A8C7"/>
    </a:accent6>
    <a:hlink>
      <a:srgbClr val="9C5680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BC7291"/>
    </a:accent1>
    <a:accent2>
      <a:srgbClr val="7E4D6B"/>
    </a:accent2>
    <a:accent3>
      <a:srgbClr val="776EA2"/>
    </a:accent3>
    <a:accent4>
      <a:srgbClr val="6B618D"/>
    </a:accent4>
    <a:accent5>
      <a:srgbClr val="495087"/>
    </a:accent5>
    <a:accent6>
      <a:srgbClr val="79A8C7"/>
    </a:accent6>
    <a:hlink>
      <a:srgbClr val="9C5680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BC7291"/>
    </a:accent1>
    <a:accent2>
      <a:srgbClr val="7E4D6B"/>
    </a:accent2>
    <a:accent3>
      <a:srgbClr val="776EA2"/>
    </a:accent3>
    <a:accent4>
      <a:srgbClr val="6B618D"/>
    </a:accent4>
    <a:accent5>
      <a:srgbClr val="495087"/>
    </a:accent5>
    <a:accent6>
      <a:srgbClr val="79A8C7"/>
    </a:accent6>
    <a:hlink>
      <a:srgbClr val="9C5680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BC7291"/>
    </a:accent1>
    <a:accent2>
      <a:srgbClr val="7E4D6B"/>
    </a:accent2>
    <a:accent3>
      <a:srgbClr val="776EA2"/>
    </a:accent3>
    <a:accent4>
      <a:srgbClr val="6B618D"/>
    </a:accent4>
    <a:accent5>
      <a:srgbClr val="495087"/>
    </a:accent5>
    <a:accent6>
      <a:srgbClr val="79A8C7"/>
    </a:accent6>
    <a:hlink>
      <a:srgbClr val="9C5680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BC7291"/>
    </a:accent1>
    <a:accent2>
      <a:srgbClr val="7E4D6B"/>
    </a:accent2>
    <a:accent3>
      <a:srgbClr val="776EA2"/>
    </a:accent3>
    <a:accent4>
      <a:srgbClr val="6B618D"/>
    </a:accent4>
    <a:accent5>
      <a:srgbClr val="495087"/>
    </a:accent5>
    <a:accent6>
      <a:srgbClr val="79A8C7"/>
    </a:accent6>
    <a:hlink>
      <a:srgbClr val="9C5680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BC7291"/>
    </a:accent1>
    <a:accent2>
      <a:srgbClr val="7E4D6B"/>
    </a:accent2>
    <a:accent3>
      <a:srgbClr val="776EA2"/>
    </a:accent3>
    <a:accent4>
      <a:srgbClr val="6B618D"/>
    </a:accent4>
    <a:accent5>
      <a:srgbClr val="495087"/>
    </a:accent5>
    <a:accent6>
      <a:srgbClr val="79A8C7"/>
    </a:accent6>
    <a:hlink>
      <a:srgbClr val="9C5680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BC7291"/>
    </a:accent1>
    <a:accent2>
      <a:srgbClr val="7E4D6B"/>
    </a:accent2>
    <a:accent3>
      <a:srgbClr val="776EA2"/>
    </a:accent3>
    <a:accent4>
      <a:srgbClr val="6B618D"/>
    </a:accent4>
    <a:accent5>
      <a:srgbClr val="495087"/>
    </a:accent5>
    <a:accent6>
      <a:srgbClr val="79A8C7"/>
    </a:accent6>
    <a:hlink>
      <a:srgbClr val="9C5680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BC7291"/>
    </a:accent1>
    <a:accent2>
      <a:srgbClr val="7E4D6B"/>
    </a:accent2>
    <a:accent3>
      <a:srgbClr val="776EA2"/>
    </a:accent3>
    <a:accent4>
      <a:srgbClr val="6B618D"/>
    </a:accent4>
    <a:accent5>
      <a:srgbClr val="495087"/>
    </a:accent5>
    <a:accent6>
      <a:srgbClr val="79A8C7"/>
    </a:accent6>
    <a:hlink>
      <a:srgbClr val="9C5680"/>
    </a:hlink>
    <a:folHlink>
      <a:srgbClr val="954F72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BC7291"/>
    </a:accent1>
    <a:accent2>
      <a:srgbClr val="7E4D6B"/>
    </a:accent2>
    <a:accent3>
      <a:srgbClr val="776EA2"/>
    </a:accent3>
    <a:accent4>
      <a:srgbClr val="6B618D"/>
    </a:accent4>
    <a:accent5>
      <a:srgbClr val="495087"/>
    </a:accent5>
    <a:accent6>
      <a:srgbClr val="79A8C7"/>
    </a:accent6>
    <a:hlink>
      <a:srgbClr val="9C5680"/>
    </a:hlink>
    <a:folHlink>
      <a:srgbClr val="954F72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BC7291"/>
    </a:accent1>
    <a:accent2>
      <a:srgbClr val="7E4D6B"/>
    </a:accent2>
    <a:accent3>
      <a:srgbClr val="776EA2"/>
    </a:accent3>
    <a:accent4>
      <a:srgbClr val="6B618D"/>
    </a:accent4>
    <a:accent5>
      <a:srgbClr val="495087"/>
    </a:accent5>
    <a:accent6>
      <a:srgbClr val="79A8C7"/>
    </a:accent6>
    <a:hlink>
      <a:srgbClr val="9C5680"/>
    </a:hlink>
    <a:folHlink>
      <a:srgbClr val="954F72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BC7291"/>
    </a:accent1>
    <a:accent2>
      <a:srgbClr val="7E4D6B"/>
    </a:accent2>
    <a:accent3>
      <a:srgbClr val="776EA2"/>
    </a:accent3>
    <a:accent4>
      <a:srgbClr val="6B618D"/>
    </a:accent4>
    <a:accent5>
      <a:srgbClr val="495087"/>
    </a:accent5>
    <a:accent6>
      <a:srgbClr val="79A8C7"/>
    </a:accent6>
    <a:hlink>
      <a:srgbClr val="9C5680"/>
    </a:hlink>
    <a:folHlink>
      <a:srgbClr val="954F72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BC7291"/>
    </a:accent1>
    <a:accent2>
      <a:srgbClr val="7E4D6B"/>
    </a:accent2>
    <a:accent3>
      <a:srgbClr val="776EA2"/>
    </a:accent3>
    <a:accent4>
      <a:srgbClr val="6B618D"/>
    </a:accent4>
    <a:accent5>
      <a:srgbClr val="495087"/>
    </a:accent5>
    <a:accent6>
      <a:srgbClr val="79A8C7"/>
    </a:accent6>
    <a:hlink>
      <a:srgbClr val="9C5680"/>
    </a:hlink>
    <a:folHlink>
      <a:srgbClr val="954F72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BC7291"/>
    </a:accent1>
    <a:accent2>
      <a:srgbClr val="7E4D6B"/>
    </a:accent2>
    <a:accent3>
      <a:srgbClr val="776EA2"/>
    </a:accent3>
    <a:accent4>
      <a:srgbClr val="6B618D"/>
    </a:accent4>
    <a:accent5>
      <a:srgbClr val="495087"/>
    </a:accent5>
    <a:accent6>
      <a:srgbClr val="79A8C7"/>
    </a:accent6>
    <a:hlink>
      <a:srgbClr val="9C5680"/>
    </a:hlink>
    <a:folHlink>
      <a:srgbClr val="954F72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BC7291"/>
    </a:accent1>
    <a:accent2>
      <a:srgbClr val="7E4D6B"/>
    </a:accent2>
    <a:accent3>
      <a:srgbClr val="776EA2"/>
    </a:accent3>
    <a:accent4>
      <a:srgbClr val="6B618D"/>
    </a:accent4>
    <a:accent5>
      <a:srgbClr val="495087"/>
    </a:accent5>
    <a:accent6>
      <a:srgbClr val="79A8C7"/>
    </a:accent6>
    <a:hlink>
      <a:srgbClr val="9C5680"/>
    </a:hlink>
    <a:folHlink>
      <a:srgbClr val="954F72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BC7291"/>
    </a:accent1>
    <a:accent2>
      <a:srgbClr val="7E4D6B"/>
    </a:accent2>
    <a:accent3>
      <a:srgbClr val="776EA2"/>
    </a:accent3>
    <a:accent4>
      <a:srgbClr val="6B618D"/>
    </a:accent4>
    <a:accent5>
      <a:srgbClr val="495087"/>
    </a:accent5>
    <a:accent6>
      <a:srgbClr val="79A8C7"/>
    </a:accent6>
    <a:hlink>
      <a:srgbClr val="9C5680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2242</Words>
  <Application>WPS 演示</Application>
  <PresentationFormat>宽屏</PresentationFormat>
  <Paragraphs>150</Paragraphs>
  <Slides>24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Arial</vt:lpstr>
      <vt:lpstr>宋体</vt:lpstr>
      <vt:lpstr>Wingdings</vt:lpstr>
      <vt:lpstr>逐浪细阁体</vt:lpstr>
      <vt:lpstr>Auraka方黑檀</vt:lpstr>
      <vt:lpstr>Times New Roman</vt:lpstr>
      <vt:lpstr>黑体</vt:lpstr>
      <vt:lpstr>微软雅黑</vt:lpstr>
      <vt:lpstr>Arial Unicode MS</vt:lpstr>
      <vt:lpstr>等线</vt:lpstr>
      <vt:lpstr>Segoe Print</vt:lpstr>
      <vt:lpstr>Calibri</vt:lpstr>
      <vt:lpstr>MingLiU_HKSCS-ExtB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刘思蜀</dc:creator>
  <cp:lastModifiedBy>守护灬星之痕</cp:lastModifiedBy>
  <cp:revision>46</cp:revision>
  <dcterms:created xsi:type="dcterms:W3CDTF">2018-02-24T01:26:00Z</dcterms:created>
  <dcterms:modified xsi:type="dcterms:W3CDTF">2018-02-28T09:12:28Z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