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295" r:id="rId3"/>
    <p:sldId id="257" r:id="rId5"/>
    <p:sldId id="258" r:id="rId6"/>
    <p:sldId id="259" r:id="rId7"/>
    <p:sldId id="299" r:id="rId8"/>
    <p:sldId id="301" r:id="rId9"/>
    <p:sldId id="302" r:id="rId10"/>
    <p:sldId id="303" r:id="rId11"/>
    <p:sldId id="296" r:id="rId12"/>
    <p:sldId id="304" r:id="rId13"/>
    <p:sldId id="305" r:id="rId14"/>
    <p:sldId id="297" r:id="rId15"/>
    <p:sldId id="310" r:id="rId16"/>
    <p:sldId id="315" r:id="rId17"/>
    <p:sldId id="319" r:id="rId18"/>
    <p:sldId id="316" r:id="rId19"/>
    <p:sldId id="317" r:id="rId20"/>
    <p:sldId id="322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BB63"/>
    <a:srgbClr val="871611"/>
    <a:srgbClr val="B98B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6" d="100"/>
          <a:sy n="66" d="100"/>
        </p:scale>
        <p:origin x="-840" y="-96"/>
      </p:cViewPr>
      <p:guideLst>
        <p:guide orient="horz" pos="2160"/>
        <p:guide pos="38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2496" y="3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1C3DCC-D35E-4905-B45E-CA9D5D7022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2BC50-2D84-4DE1-8476-2A9683D36E0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72748-6E5D-49F4-8C6A-D94A944B67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7E3AB-E94B-4410-B999-B8EF4655A2C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3258BE-AA8F-443D-9A71-A9B718DC6B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" t="43692" r="3098" b="45457"/>
          <a:stretch>
            <a:fillRect/>
          </a:stretch>
        </p:blipFill>
        <p:spPr>
          <a:xfrm>
            <a:off x="0" y="5441043"/>
            <a:ext cx="12192000" cy="14169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304799" y="608330"/>
            <a:ext cx="2888344" cy="676184"/>
          </a:xfrm>
          <a:prstGeom prst="rect">
            <a:avLst/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lvl="0" algn="r"/>
            <a:endParaRPr lang="zh-CN" altLang="en-US" sz="3200" b="1" dirty="0">
              <a:solidFill>
                <a:srgbClr val="F2C7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5" name="图片 4" descr="图片包含 就坐&#10;&#10;已生成高可信度的说明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55" t="24260" b="11768"/>
          <a:stretch>
            <a:fillRect/>
          </a:stretch>
        </p:blipFill>
        <p:spPr>
          <a:xfrm>
            <a:off x="0" y="350718"/>
            <a:ext cx="1244599" cy="168525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" t="43692" r="3098" b="45457"/>
          <a:stretch>
            <a:fillRect/>
          </a:stretch>
        </p:blipFill>
        <p:spPr>
          <a:xfrm>
            <a:off x="0" y="5441043"/>
            <a:ext cx="12192000" cy="1416957"/>
          </a:xfrm>
          <a:prstGeom prst="rect">
            <a:avLst/>
          </a:prstGeom>
        </p:spPr>
      </p:pic>
      <p:sp>
        <p:nvSpPr>
          <p:cNvPr id="7" name="圆角矩形 3"/>
          <p:cNvSpPr/>
          <p:nvPr userDrawn="1"/>
        </p:nvSpPr>
        <p:spPr>
          <a:xfrm>
            <a:off x="859767" y="1685259"/>
            <a:ext cx="11056461" cy="3808398"/>
          </a:xfrm>
          <a:prstGeom prst="roundRect">
            <a:avLst/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/>
              <a:buChar char=""/>
              <a:defRPr/>
            </a:pPr>
            <a:endParaRPr kumimoji="0" lang="en-US" altLang="zh-CN" sz="2400" b="0" i="0" u="none" strike="noStrike" kern="1800" cap="none" spc="100" normalizeH="0" baseline="0" noProof="0" dirty="0">
              <a:ln>
                <a:noFill/>
              </a:ln>
              <a:solidFill>
                <a:srgbClr val="F2C76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8" name="图片 7" descr="图片包含 物体&#10;&#10;已生成极高可信度的说明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3" t="4858" r="29318"/>
          <a:stretch>
            <a:fillRect/>
          </a:stretch>
        </p:blipFill>
        <p:spPr>
          <a:xfrm>
            <a:off x="10312605" y="0"/>
            <a:ext cx="1879396" cy="41220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8" name="图片 7" descr="图片包含 户外, 建筑物&#10;&#10;已生成极高可信度的说明"/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06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5" Type="http://schemas.openxmlformats.org/officeDocument/2006/relationships/notesSlide" Target="../notesSlides/notesSlide1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hyperlink" Target="https://baike.baidu.com/item/%E6%89%AD%E7%A7%A7%E6%AD%8C" TargetMode="External"/><Relationship Id="rId4" Type="http://schemas.openxmlformats.org/officeDocument/2006/relationships/hyperlink" Target="https://baike.baidu.com/item/%E8%B8%A9%E9%AB%98%E8%B7%B7" TargetMode="External"/><Relationship Id="rId3" Type="http://schemas.openxmlformats.org/officeDocument/2006/relationships/hyperlink" Target="https://baike.baidu.com/item/%E8%B7%91%E6%97%B1%E8%88%B9" TargetMode="External"/><Relationship Id="rId2" Type="http://schemas.openxmlformats.org/officeDocument/2006/relationships/hyperlink" Target="https://baike.baidu.com/item/%E8%88%9E%E7%8B%AE" TargetMode="External"/><Relationship Id="rId1" Type="http://schemas.openxmlformats.org/officeDocument/2006/relationships/hyperlink" Target="https://baike.baidu.com/item/%E8%88%9E%E9%BE%99" TargetMode="Externa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8.png"/><Relationship Id="rId1" Type="http://schemas.openxmlformats.org/officeDocument/2006/relationships/hyperlink" Target="https://baike.baidu.com/item/%E5%AE%8B%E6%9C%9D" TargetMode="Externa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1" Type="http://schemas.openxmlformats.org/officeDocument/2006/relationships/hyperlink" Target="https://baike.baidu.com/item/%E5%A7%9C%E5%A4%AA%E5%85%AC" TargetMode="Externa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4.jpeg"/><Relationship Id="rId2" Type="http://schemas.openxmlformats.org/officeDocument/2006/relationships/hyperlink" Target="https://baike.baidu.com/item/%E6%B1%9F%E7%B1%B3" TargetMode="External"/><Relationship Id="rId1" Type="http://schemas.openxmlformats.org/officeDocument/2006/relationships/hyperlink" Target="https://baike.baidu.com/item/%E9%A9%AC%E6%80%9D%E8%BF%9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6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7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5" Type="http://schemas.openxmlformats.org/officeDocument/2006/relationships/notesSlide" Target="../notesSlides/notesSlide18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5.png"/><Relationship Id="rId12" Type="http://schemas.openxmlformats.org/officeDocument/2006/relationships/image" Target="../media/image16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薇薇,庄群施 - 恭喜发大财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478972" y="0"/>
            <a:ext cx="508000" cy="50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75789" cy="685800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34" y="3064496"/>
            <a:ext cx="3702205" cy="242190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265" y="138759"/>
            <a:ext cx="2615148" cy="48926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"/>
            <a:ext cx="12175789" cy="685800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89" b="61771"/>
          <a:stretch>
            <a:fillRect/>
          </a:stretch>
        </p:blipFill>
        <p:spPr>
          <a:xfrm>
            <a:off x="-2" y="0"/>
            <a:ext cx="4562542" cy="256390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10"/>
          <a:stretch>
            <a:fillRect/>
          </a:stretch>
        </p:blipFill>
        <p:spPr>
          <a:xfrm>
            <a:off x="-2" y="5535987"/>
            <a:ext cx="12175790" cy="13220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944" y="277066"/>
            <a:ext cx="1933194" cy="200977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866" y="277066"/>
            <a:ext cx="1933194" cy="200977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2" t="7845" r="21034" b="26549"/>
          <a:stretch>
            <a:fillRect/>
          </a:stretch>
        </p:blipFill>
        <p:spPr>
          <a:xfrm>
            <a:off x="1660682" y="1098387"/>
            <a:ext cx="8334469" cy="466122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917" y="4812994"/>
            <a:ext cx="1992406" cy="99620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866772" y="5624531"/>
            <a:ext cx="41706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汇报时间：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2018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年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月      汇报人：XXX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ripple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617" y="-924086"/>
            <a:ext cx="7118653" cy="25471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801" y="2297843"/>
            <a:ext cx="4544604" cy="64284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8205">
            <a:off x="-1955779" y="-861332"/>
            <a:ext cx="7118653" cy="2547143"/>
          </a:xfrm>
          <a:prstGeom prst="rect">
            <a:avLst/>
          </a:prstGeom>
        </p:spPr>
      </p:pic>
      <p:sp>
        <p:nvSpPr>
          <p:cNvPr id="10" name="文本框 7"/>
          <p:cNvSpPr txBox="1"/>
          <p:nvPr/>
        </p:nvSpPr>
        <p:spPr>
          <a:xfrm>
            <a:off x="4455459" y="2297843"/>
            <a:ext cx="72899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元宵节，又称上元节、小正月、元夕或灯节，是春节之后的第一个重要节日，是中国亦是汉字文化圈的地区和海外华人的传统节日之一。正月是农历的元月，古人称夜为</a:t>
            </a:r>
            <a:r>
              <a:rPr lang="en-US" altLang="zh-CN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"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宵</a:t>
            </a:r>
            <a:r>
              <a:rPr lang="en-US" altLang="zh-CN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"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，所以把一年中第一个月圆之夜正月十五称为元宵节。中国古俗中，上元节</a:t>
            </a:r>
            <a:r>
              <a:rPr lang="en-US" altLang="zh-CN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(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元宵节</a:t>
            </a:r>
            <a:r>
              <a:rPr lang="en-US" altLang="zh-CN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)﹑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中元节</a:t>
            </a:r>
            <a:r>
              <a:rPr lang="en-US" altLang="zh-CN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(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盂兰盆节</a:t>
            </a:r>
            <a:r>
              <a:rPr lang="en-US" altLang="zh-CN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)﹑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下元节</a:t>
            </a:r>
            <a:r>
              <a:rPr lang="en-US" altLang="zh-CN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(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水官节</a:t>
            </a:r>
            <a:r>
              <a:rPr lang="en-US" altLang="zh-CN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)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合称三元。元宵节始于</a:t>
            </a:r>
            <a:r>
              <a:rPr lang="en-US" altLang="zh-CN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2000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多年前的秦朝。汉文帝时下令将正月十五定为元宵节。</a:t>
            </a:r>
            <a:endParaRPr lang="zh-CN" altLang="en-US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47" y="879003"/>
            <a:ext cx="3756212" cy="37562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/>
          <p:cNvSpPr/>
          <p:nvPr/>
        </p:nvSpPr>
        <p:spPr>
          <a:xfrm>
            <a:off x="4310081" y="1068509"/>
            <a:ext cx="4019730" cy="635854"/>
          </a:xfrm>
          <a:prstGeom prst="flowChartTerminator">
            <a:avLst/>
          </a:prstGeom>
          <a:solidFill>
            <a:srgbClr val="CF201B"/>
          </a:solidFill>
          <a:ln w="76200">
            <a:solidFill>
              <a:srgbClr val="F2C768">
                <a:alpha val="9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2C768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历史发展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2C768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22" name="流程图: 终止 21"/>
          <p:cNvSpPr/>
          <p:nvPr/>
        </p:nvSpPr>
        <p:spPr>
          <a:xfrm>
            <a:off x="4310081" y="2318753"/>
            <a:ext cx="4019730" cy="635854"/>
          </a:xfrm>
          <a:prstGeom prst="flowChartTerminator">
            <a:avLst/>
          </a:prstGeom>
          <a:solidFill>
            <a:srgbClr val="CF201B"/>
          </a:solidFill>
          <a:ln w="76200">
            <a:solidFill>
              <a:srgbClr val="F2C768">
                <a:alpha val="9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2C768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风俗习惯</a:t>
            </a: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F2C768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23" name="流程图: 终止 22"/>
          <p:cNvSpPr/>
          <p:nvPr/>
        </p:nvSpPr>
        <p:spPr>
          <a:xfrm>
            <a:off x="4310081" y="3568997"/>
            <a:ext cx="4019730" cy="635854"/>
          </a:xfrm>
          <a:prstGeom prst="flowChartTerminator">
            <a:avLst/>
          </a:prstGeom>
          <a:solidFill>
            <a:srgbClr val="CF201B"/>
          </a:solidFill>
          <a:ln w="76200">
            <a:solidFill>
              <a:srgbClr val="F2C768">
                <a:alpha val="9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2C768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节</a:t>
            </a: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2C768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日食俗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2C768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27" name="流程图: 终止 26"/>
          <p:cNvSpPr/>
          <p:nvPr/>
        </p:nvSpPr>
        <p:spPr>
          <a:xfrm>
            <a:off x="4310081" y="4819242"/>
            <a:ext cx="4019730" cy="635854"/>
          </a:xfrm>
          <a:prstGeom prst="flowChartTerminator">
            <a:avLst/>
          </a:prstGeom>
          <a:solidFill>
            <a:srgbClr val="CF201B"/>
          </a:solidFill>
          <a:ln w="76200">
            <a:solidFill>
              <a:srgbClr val="F2C768">
                <a:alpha val="9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2C768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各地习俗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2C768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32" name="图片 31" descr="11"/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5347" t="24503" r="37285" b="11824"/>
          <a:stretch>
            <a:fillRect/>
          </a:stretch>
        </p:blipFill>
        <p:spPr>
          <a:xfrm>
            <a:off x="8728182" y="0"/>
            <a:ext cx="3183255" cy="523567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9283965" y="2266172"/>
            <a:ext cx="2071687" cy="1089025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7200" b="1" dirty="0">
                <a:solidFill>
                  <a:srgbClr val="F2C7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目录</a:t>
            </a:r>
            <a:endParaRPr lang="zh-CN" altLang="en-US" sz="7200" b="1" dirty="0">
              <a:solidFill>
                <a:srgbClr val="F2C7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768" y="-73803"/>
            <a:ext cx="434566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368" y="245055"/>
            <a:ext cx="1830312" cy="22519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368" y="1574641"/>
            <a:ext cx="1839359" cy="226303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368" y="2889746"/>
            <a:ext cx="1839359" cy="226303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368" y="4230463"/>
            <a:ext cx="1839359" cy="22630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 animBg="1"/>
      <p:bldP spid="23" grpId="0" animBg="1"/>
      <p:bldP spid="27" grpId="0" animBg="1"/>
      <p:bldP spid="2" grpId="0" animBg="1"/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 219"/>
          <p:cNvSpPr/>
          <p:nvPr/>
        </p:nvSpPr>
        <p:spPr>
          <a:xfrm>
            <a:off x="2068195" y="2203178"/>
            <a:ext cx="8817519" cy="2027736"/>
          </a:xfrm>
          <a:prstGeom prst="roundRect">
            <a:avLst>
              <a:gd name="adj" fmla="val 50000"/>
            </a:avLst>
          </a:prstGeom>
          <a:solidFill>
            <a:srgbClr val="FFFFFF">
              <a:lumMod val="95000"/>
            </a:srgbClr>
          </a:solidFill>
          <a:ln w="76200" cap="flat" cmpd="sng" algn="ctr">
            <a:solidFill>
              <a:srgbClr val="FFCC00"/>
            </a:solidFill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78538" y="2432821"/>
            <a:ext cx="579628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9600" b="1" dirty="0" smtClean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历史发展</a:t>
            </a:r>
            <a:endParaRPr lang="zh-CN" altLang="en-US" sz="9600" b="1" dirty="0">
              <a:solidFill>
                <a:srgbClr val="C00000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36" y="556274"/>
            <a:ext cx="4312023" cy="43120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80964" y="2327921"/>
            <a:ext cx="653697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lnSpc>
                <a:spcPct val="130000"/>
              </a:lnSpc>
              <a:buFont typeface="Wingdings" panose="05000000000000000000"/>
              <a:buChar char=""/>
              <a:defRPr/>
            </a:pPr>
            <a:r>
              <a:rPr lang="zh-CN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东汉明帝时期，明帝提倡佛教，听说佛教有正月十五日僧人观佛舍利，点灯敬佛的做法，就命令这一天夜晚在皇宫和寺庙里点灯敬佛，令士族庶民都挂灯，也就形成了元宵赏灯。以后这种佛教礼仪节日逐渐形成民间盛大的节日。该节经历了由宫廷到民间，由中原到全国的发展过程。</a:t>
            </a:r>
            <a:endParaRPr lang="zh-CN" altLang="en-US" sz="2000" kern="1800" spc="100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00514" y="646777"/>
            <a:ext cx="2091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zh-CN" altLang="en-US" sz="3200" b="1" dirty="0">
                <a:solidFill>
                  <a:srgbClr val="F0BB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节日起源</a:t>
            </a:r>
            <a:endParaRPr lang="zh-CN" altLang="en-US" sz="3200" b="1" dirty="0">
              <a:solidFill>
                <a:srgbClr val="F0BB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64" y="1110363"/>
            <a:ext cx="4922530" cy="5157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81199" y="2295271"/>
            <a:ext cx="6937829" cy="2613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lnSpc>
                <a:spcPct val="130000"/>
              </a:lnSpc>
              <a:buFont typeface="Wingdings" panose="05000000000000000000"/>
              <a:buChar char=""/>
              <a:defRPr/>
            </a:pP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元宵节的节期与节俗活动，是随历史的发展而延长、扩展的。就节期长短而言，汉代才一天，到唐代已为三天，宋代则长达五天，明代更是自初八点灯，一直到正月十七的夜里才落灯，是中国历史上最长的灯节，与春节相接，白昼为市，热闹非凡</a:t>
            </a:r>
            <a:r>
              <a:rPr lang="zh-CN" alt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，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夜间燃灯，蔚为壮观。特别是那精巧、多彩的灯火，更使其成为春节期间娱乐活动的高潮。</a:t>
            </a:r>
            <a:r>
              <a:rPr lang="en-US" altLang="zh-CN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[7]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  至清代，又增加了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  <a:hlinkClick r:id="rId1"/>
              </a:rPr>
              <a:t>舞龙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、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  <a:hlinkClick r:id="rId2"/>
              </a:rPr>
              <a:t>舞狮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、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  <a:hlinkClick r:id="rId3"/>
              </a:rPr>
              <a:t>跑旱船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、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  <a:hlinkClick r:id="rId4"/>
              </a:rPr>
              <a:t>踩高跷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、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  <a:hlinkClick r:id="rId5"/>
              </a:rPr>
              <a:t>扭秧歌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等“百戏”内容，只是节期缩短为四到五天。</a:t>
            </a:r>
            <a:endParaRPr lang="zh-CN" altLang="en-US" kern="1800" spc="100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81199" y="655742"/>
            <a:ext cx="2091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0BB63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节期节俗</a:t>
            </a:r>
            <a:endParaRPr lang="zh-CN" altLang="en-US" sz="3200" b="1" dirty="0">
              <a:solidFill>
                <a:srgbClr val="F0BB63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742" y="1667436"/>
            <a:ext cx="4195482" cy="41954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136572" y="1841485"/>
            <a:ext cx="69305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lnSpc>
                <a:spcPct val="130000"/>
              </a:lnSpc>
              <a:buFont typeface="Wingdings" panose="05000000000000000000"/>
              <a:buChar char=""/>
              <a:defRPr/>
            </a:pP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  <a:hlinkClick r:id="rId1"/>
              </a:rPr>
              <a:t>宋朝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，宋代元宵除了“妇女出游街巷，自夜达旦，男女混淆”的狂欢外，还有官员派发利是、君王与百姓同赏元宵；甚至有恐怖色彩，刑狱机构会利用灯饰、图像演绎狱户故事或陈列狱具等。元宵节在宋代发展成最热闹的世俗狂欢节，</a:t>
            </a:r>
            <a:r>
              <a:rPr lang="en-US" altLang="zh-CN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[13]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  灯节更加丰富多彩，元宵赏灯持续五天，灯的样式繁复多样，逛灯市更是一件十分赏心悦目的事情。诗人辛弃疾写道：“东风夜放花千树，更吹落，星如雨”，说的就是宋朝灯节花灯无数，烟花如星雨。那时还兴起了猜灯谜，即将各种灯谜写在纸条上，贴在花灯上，猜中的人还能得到小小的奖励。这种娱乐益智的活动受到人们喜爱，广为流传</a:t>
            </a:r>
            <a:endParaRPr lang="zh-CN" altLang="en-US" kern="1800" spc="100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00514" y="646777"/>
            <a:ext cx="2091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0BB63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演变发展</a:t>
            </a:r>
            <a:endParaRPr lang="zh-CN" altLang="en-US" sz="3200" b="1" dirty="0">
              <a:solidFill>
                <a:srgbClr val="F0BB63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5020"/>
            <a:ext cx="3625237" cy="5437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439050" y="2159519"/>
            <a:ext cx="5609771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lnSpc>
                <a:spcPct val="130000"/>
              </a:lnSpc>
              <a:buFont typeface="Wingdings" panose="05000000000000000000"/>
              <a:buChar char=""/>
              <a:defRPr/>
            </a:pPr>
            <a:r>
              <a:rPr lang="zh-CN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民间在除夕供奉老天爷时要设立“天地堂”。人们在院子里扎一小棚，棚里面小桌上立着“天地三界十方万灵真宰”的神位；神位前摆着香炉、供品，还挂着一盏灯笼，灯笼代表</a:t>
            </a:r>
            <a:r>
              <a:rPr lang="zh-CN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  <a:hlinkClick r:id="rId1"/>
              </a:rPr>
              <a:t>姜太公</a:t>
            </a:r>
            <a:r>
              <a:rPr lang="zh-CN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的席位。据说姜太公当年封神时，别人都封了，就是忘记了封自己，自己没有席位只好和老天爷坐在一起。</a:t>
            </a:r>
            <a:endParaRPr lang="zh-CN" altLang="en-US" sz="2000" kern="1800" spc="100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00514" y="646777"/>
            <a:ext cx="2091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0BB63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花灯寄寓</a:t>
            </a:r>
            <a:endParaRPr lang="zh-CN" altLang="en-US" sz="3200" b="1" dirty="0">
              <a:solidFill>
                <a:srgbClr val="F0BB63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219" y="1776124"/>
            <a:ext cx="5907838" cy="33535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219"/>
          <p:cNvSpPr/>
          <p:nvPr/>
        </p:nvSpPr>
        <p:spPr>
          <a:xfrm>
            <a:off x="2068195" y="2203178"/>
            <a:ext cx="8817519" cy="2027736"/>
          </a:xfrm>
          <a:prstGeom prst="roundRect">
            <a:avLst>
              <a:gd name="adj" fmla="val 50000"/>
            </a:avLst>
          </a:prstGeom>
          <a:solidFill>
            <a:srgbClr val="FFFFFF">
              <a:lumMod val="95000"/>
            </a:srgbClr>
          </a:solidFill>
          <a:ln w="76200" cap="flat" cmpd="sng" algn="ctr">
            <a:solidFill>
              <a:srgbClr val="FFCC00"/>
            </a:solidFill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78538" y="2432821"/>
            <a:ext cx="579628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9600" b="1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风俗习惯</a:t>
            </a:r>
            <a:endParaRPr lang="zh-CN" altLang="en-US" sz="9600" b="1" dirty="0">
              <a:solidFill>
                <a:srgbClr val="C00000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36" y="556274"/>
            <a:ext cx="4312023" cy="43120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3"/>
          <p:cNvSpPr/>
          <p:nvPr/>
        </p:nvSpPr>
        <p:spPr>
          <a:xfrm>
            <a:off x="731156" y="840708"/>
            <a:ext cx="4943930" cy="512360"/>
          </a:xfrm>
          <a:prstGeom prst="roundRect">
            <a:avLst>
              <a:gd name="adj" fmla="val 4814"/>
            </a:avLst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/>
              <a:buChar char=""/>
              <a:defRPr/>
            </a:pPr>
            <a:endParaRPr kumimoji="0" lang="en-US" altLang="zh-CN" sz="2400" b="0" i="0" u="none" strike="noStrike" kern="1800" cap="none" spc="100" normalizeH="0" baseline="0" noProof="0" dirty="0">
              <a:ln>
                <a:noFill/>
              </a:ln>
              <a:solidFill>
                <a:srgbClr val="F2C768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6570" y="1077646"/>
            <a:ext cx="2888344" cy="564193"/>
          </a:xfrm>
          <a:prstGeom prst="rect">
            <a:avLst/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lvl="0" algn="r"/>
            <a:endParaRPr lang="zh-CN" altLang="en-US" sz="3200" b="1" dirty="0">
              <a:solidFill>
                <a:srgbClr val="F2C7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7" name="图片 6" descr="图片包含 就坐&#10;&#10;已生成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55" t="24260" b="11768"/>
          <a:stretch>
            <a:fillRect/>
          </a:stretch>
        </p:blipFill>
        <p:spPr>
          <a:xfrm>
            <a:off x="0" y="735496"/>
            <a:ext cx="1244599" cy="168525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328056" y="1123351"/>
            <a:ext cx="17634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zh-CN" altLang="en-US" sz="3200" b="1" dirty="0">
                <a:solidFill>
                  <a:srgbClr val="F0BB63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吃元宵</a:t>
            </a:r>
            <a:endParaRPr lang="zh-CN" altLang="en-US" sz="3200" b="1" dirty="0">
              <a:solidFill>
                <a:srgbClr val="F0BB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1" name="圆角矩形 3"/>
          <p:cNvSpPr/>
          <p:nvPr/>
        </p:nvSpPr>
        <p:spPr>
          <a:xfrm>
            <a:off x="6827156" y="789908"/>
            <a:ext cx="4943930" cy="512360"/>
          </a:xfrm>
          <a:prstGeom prst="roundRect">
            <a:avLst>
              <a:gd name="adj" fmla="val 4814"/>
            </a:avLst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/>
              <a:buChar char=""/>
              <a:defRPr/>
            </a:pPr>
            <a:endParaRPr kumimoji="0" lang="en-US" altLang="zh-CN" sz="2400" b="0" i="0" u="none" strike="noStrike" kern="1800" cap="none" spc="100" normalizeH="0" baseline="0" noProof="0" dirty="0">
              <a:ln>
                <a:noFill/>
              </a:ln>
              <a:solidFill>
                <a:srgbClr val="F2C768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36743" y="1044950"/>
            <a:ext cx="2888344" cy="564193"/>
          </a:xfrm>
          <a:prstGeom prst="rect">
            <a:avLst/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lvl="0" algn="r"/>
            <a:endParaRPr lang="zh-CN" altLang="en-US" sz="3200" b="1" dirty="0">
              <a:solidFill>
                <a:srgbClr val="F2C7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14" name="图片 13" descr="图片包含 就坐&#10;&#10;已生成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55" t="24260" b="11768"/>
          <a:stretch>
            <a:fillRect/>
          </a:stretch>
        </p:blipFill>
        <p:spPr>
          <a:xfrm flipH="1">
            <a:off x="10946429" y="735496"/>
            <a:ext cx="1244599" cy="1685258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9217414" y="1073978"/>
            <a:ext cx="16138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zh-CN" altLang="en-US" sz="3200" b="1" dirty="0">
                <a:solidFill>
                  <a:srgbClr val="F0BB63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闹花灯</a:t>
            </a:r>
            <a:endParaRPr lang="zh-CN" altLang="en-US" sz="3200" b="1" dirty="0">
              <a:solidFill>
                <a:srgbClr val="F0BB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424" y="1578125"/>
            <a:ext cx="3928455" cy="39284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372" y="1775546"/>
            <a:ext cx="2501587" cy="3238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3"/>
          <p:cNvSpPr/>
          <p:nvPr/>
        </p:nvSpPr>
        <p:spPr>
          <a:xfrm>
            <a:off x="731156" y="840708"/>
            <a:ext cx="4943930" cy="512360"/>
          </a:xfrm>
          <a:prstGeom prst="roundRect">
            <a:avLst>
              <a:gd name="adj" fmla="val 4814"/>
            </a:avLst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/>
              <a:buChar char=""/>
              <a:defRPr/>
            </a:pPr>
            <a:endParaRPr kumimoji="0" lang="en-US" altLang="zh-CN" sz="2400" b="0" i="0" u="none" strike="noStrike" kern="1800" cap="none" spc="100" normalizeH="0" baseline="0" noProof="0" dirty="0">
              <a:ln>
                <a:noFill/>
              </a:ln>
              <a:solidFill>
                <a:srgbClr val="F2C768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6570" y="1077646"/>
            <a:ext cx="2888344" cy="564193"/>
          </a:xfrm>
          <a:prstGeom prst="rect">
            <a:avLst/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lvl="0" algn="r"/>
            <a:endParaRPr lang="zh-CN" altLang="en-US" sz="3200" b="1" dirty="0">
              <a:solidFill>
                <a:srgbClr val="F2C7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7" name="图片 6" descr="图片包含 就坐&#10;&#10;已生成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55" t="24260" b="11768"/>
          <a:stretch>
            <a:fillRect/>
          </a:stretch>
        </p:blipFill>
        <p:spPr>
          <a:xfrm>
            <a:off x="0" y="735496"/>
            <a:ext cx="1244599" cy="168525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328056" y="1123351"/>
            <a:ext cx="17634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zh-CN" altLang="en-US" sz="3200" b="1" dirty="0">
                <a:solidFill>
                  <a:srgbClr val="F0BB63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猜灯谜</a:t>
            </a:r>
            <a:endParaRPr lang="zh-CN" altLang="en-US" sz="3200" b="1" dirty="0">
              <a:solidFill>
                <a:srgbClr val="F0BB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1" name="圆角矩形 3"/>
          <p:cNvSpPr/>
          <p:nvPr/>
        </p:nvSpPr>
        <p:spPr>
          <a:xfrm>
            <a:off x="6827156" y="789908"/>
            <a:ext cx="4943930" cy="512360"/>
          </a:xfrm>
          <a:prstGeom prst="roundRect">
            <a:avLst>
              <a:gd name="adj" fmla="val 4814"/>
            </a:avLst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/>
              <a:buChar char=""/>
              <a:defRPr/>
            </a:pPr>
            <a:endParaRPr kumimoji="0" lang="en-US" altLang="zh-CN" sz="2400" b="0" i="0" u="none" strike="noStrike" kern="1800" cap="none" spc="100" normalizeH="0" baseline="0" noProof="0" dirty="0">
              <a:ln>
                <a:noFill/>
              </a:ln>
              <a:solidFill>
                <a:srgbClr val="F2C768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36743" y="1044950"/>
            <a:ext cx="2888344" cy="564193"/>
          </a:xfrm>
          <a:prstGeom prst="rect">
            <a:avLst/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lvl="0" algn="r"/>
            <a:endParaRPr lang="zh-CN" altLang="en-US" sz="3200" b="1" dirty="0">
              <a:solidFill>
                <a:srgbClr val="F2C7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14" name="图片 13" descr="图片包含 就坐&#10;&#10;已生成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55" t="24260" b="11768"/>
          <a:stretch>
            <a:fillRect/>
          </a:stretch>
        </p:blipFill>
        <p:spPr>
          <a:xfrm flipH="1">
            <a:off x="10946429" y="735496"/>
            <a:ext cx="1244599" cy="1685258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9217414" y="1073978"/>
            <a:ext cx="16138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zh-CN" altLang="en-US" sz="3200" b="1" dirty="0">
                <a:solidFill>
                  <a:srgbClr val="F0BB63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耍龙灯</a:t>
            </a:r>
            <a:endParaRPr lang="zh-CN" altLang="en-US" sz="3200" b="1" dirty="0">
              <a:solidFill>
                <a:srgbClr val="F0BB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579" y="1957266"/>
            <a:ext cx="2488669" cy="337673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301" y="1896742"/>
            <a:ext cx="2501463" cy="32616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219"/>
          <p:cNvSpPr/>
          <p:nvPr/>
        </p:nvSpPr>
        <p:spPr>
          <a:xfrm>
            <a:off x="2068195" y="2203178"/>
            <a:ext cx="8817519" cy="2027736"/>
          </a:xfrm>
          <a:prstGeom prst="roundRect">
            <a:avLst>
              <a:gd name="adj" fmla="val 50000"/>
            </a:avLst>
          </a:prstGeom>
          <a:solidFill>
            <a:srgbClr val="FFFFFF">
              <a:lumMod val="95000"/>
            </a:srgbClr>
          </a:solidFill>
          <a:ln w="76200" cap="flat" cmpd="sng" algn="ctr">
            <a:solidFill>
              <a:srgbClr val="FFCC00"/>
            </a:solidFill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78538" y="2432821"/>
            <a:ext cx="579628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9600" b="1" dirty="0" smtClean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节日食俗</a:t>
            </a:r>
            <a:endParaRPr lang="zh-CN" altLang="en-US" sz="9600" b="1" dirty="0">
              <a:solidFill>
                <a:srgbClr val="C00000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36" y="556274"/>
            <a:ext cx="4312023" cy="43120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540188" y="2159240"/>
            <a:ext cx="545310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lnSpc>
                <a:spcPct val="150000"/>
              </a:lnSpc>
              <a:buFont typeface="Wingdings" panose="05000000000000000000"/>
              <a:buChar char=""/>
              <a:defRPr/>
            </a:pP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清朝康熙年间，御膳房特制的“八宝元宵</a:t>
            </a:r>
            <a:r>
              <a:rPr lang="zh-CN" alt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”，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 是名闻朝野的美味。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  <a:hlinkClick r:id="rId1"/>
              </a:rPr>
              <a:t>马思远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则是当时北京城内制元宵的高手。他制作的滴粉元宵远近驰名。符曾（生于一六八八）的</a:t>
            </a:r>
            <a:r>
              <a:rPr lang="en-US" altLang="zh-CN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《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上元竹枝词</a:t>
            </a:r>
            <a:r>
              <a:rPr lang="en-US" altLang="zh-CN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》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云：“桂花香馅襄胡桃，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  <a:hlinkClick r:id="rId2"/>
              </a:rPr>
              <a:t>江米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如珠井水淘。见说马家滴粉好，试灯风里卖元宵”。诗中所咏的，就是鼎鼎大名的马家元宵。</a:t>
            </a:r>
            <a:endParaRPr lang="zh-CN" altLang="en-US" kern="1800" spc="100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00514" y="646777"/>
            <a:ext cx="2091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b="1" dirty="0" smtClean="0">
                <a:solidFill>
                  <a:srgbClr val="F2C7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元宵节</a:t>
            </a:r>
            <a:endParaRPr lang="zh-CN" altLang="en-US" sz="3200" b="1" dirty="0">
              <a:solidFill>
                <a:srgbClr val="F2C7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12"/>
          <a:stretch>
            <a:fillRect/>
          </a:stretch>
        </p:blipFill>
        <p:spPr>
          <a:xfrm>
            <a:off x="1466679" y="2474259"/>
            <a:ext cx="3695215" cy="2321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648324" y="1926930"/>
            <a:ext cx="515756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lnSpc>
                <a:spcPct val="150000"/>
              </a:lnSpc>
              <a:buFont typeface="Wingdings" panose="05000000000000000000"/>
              <a:buChar char=""/>
              <a:defRPr/>
            </a:pPr>
            <a:r>
              <a:rPr lang="zh-CN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制作的方法也南北各异。北方的元宵多用箩滚手摇的方法，南方的汤圆则多用手心揉团。元宵可以大似核桃、也有小似黄豆，煮食的方法有带汤、炒吃、油氽、蒸食等。不论有无馅料，都同样的美味可口。元宵已成了一种四时皆备的点心小吃，随时都可以来一碗解解馋。</a:t>
            </a:r>
            <a:endParaRPr lang="zh-CN" altLang="en-US" sz="2000" kern="1800" spc="100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00514" y="646777"/>
            <a:ext cx="2091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b="1" dirty="0" smtClean="0">
                <a:solidFill>
                  <a:srgbClr val="F2C7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元宵节</a:t>
            </a:r>
            <a:endParaRPr lang="zh-CN" altLang="en-US" sz="3200" b="1" dirty="0">
              <a:solidFill>
                <a:srgbClr val="F2C7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06"/>
          <a:stretch>
            <a:fillRect/>
          </a:stretch>
        </p:blipFill>
        <p:spPr>
          <a:xfrm>
            <a:off x="1413097" y="2351244"/>
            <a:ext cx="4071617" cy="24204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219"/>
          <p:cNvSpPr/>
          <p:nvPr/>
        </p:nvSpPr>
        <p:spPr>
          <a:xfrm>
            <a:off x="2068195" y="2203178"/>
            <a:ext cx="8817519" cy="2027736"/>
          </a:xfrm>
          <a:prstGeom prst="roundRect">
            <a:avLst>
              <a:gd name="adj" fmla="val 50000"/>
            </a:avLst>
          </a:prstGeom>
          <a:solidFill>
            <a:srgbClr val="FFFFFF">
              <a:lumMod val="95000"/>
            </a:srgbClr>
          </a:solidFill>
          <a:ln w="76200" cap="flat" cmpd="sng" algn="ctr">
            <a:solidFill>
              <a:srgbClr val="FFCC00"/>
            </a:solidFill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78538" y="2432821"/>
            <a:ext cx="579628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9600" b="1" dirty="0" smtClean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各地习俗</a:t>
            </a:r>
            <a:endParaRPr lang="zh-CN" altLang="en-US" sz="9600" b="1" dirty="0">
              <a:solidFill>
                <a:srgbClr val="C00000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36" y="556274"/>
            <a:ext cx="4312023" cy="43120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3"/>
          <p:cNvSpPr/>
          <p:nvPr/>
        </p:nvSpPr>
        <p:spPr>
          <a:xfrm>
            <a:off x="728432" y="813990"/>
            <a:ext cx="10796817" cy="512360"/>
          </a:xfrm>
          <a:prstGeom prst="roundRect">
            <a:avLst>
              <a:gd name="adj" fmla="val 4814"/>
            </a:avLst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/>
              <a:buChar char=""/>
              <a:defRPr/>
            </a:pPr>
            <a:endParaRPr kumimoji="0" lang="en-US" altLang="zh-CN" sz="2400" b="0" i="0" u="none" strike="noStrike" kern="1800" cap="none" spc="100" normalizeH="0" baseline="0" noProof="0" dirty="0">
              <a:ln>
                <a:noFill/>
              </a:ln>
              <a:solidFill>
                <a:srgbClr val="F2C768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6570" y="1077646"/>
            <a:ext cx="2888344" cy="564193"/>
          </a:xfrm>
          <a:prstGeom prst="rect">
            <a:avLst/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lvl="0" algn="r"/>
            <a:endParaRPr lang="zh-CN" altLang="en-US" sz="3200" b="1" dirty="0">
              <a:solidFill>
                <a:srgbClr val="F2C7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7" name="图片 6" descr="图片包含 就坐&#10;&#10;已生成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55" t="24260" b="11768"/>
          <a:stretch>
            <a:fillRect/>
          </a:stretch>
        </p:blipFill>
        <p:spPr>
          <a:xfrm>
            <a:off x="0" y="735496"/>
            <a:ext cx="1244599" cy="168525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328056" y="1123351"/>
            <a:ext cx="17634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F0BB63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山西省</a:t>
            </a:r>
            <a:endParaRPr lang="zh-CN" altLang="en-US" sz="3200" b="1" dirty="0">
              <a:solidFill>
                <a:srgbClr val="F0BB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28641" y="2466459"/>
            <a:ext cx="4998199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lnSpc>
                <a:spcPct val="130000"/>
              </a:lnSpc>
              <a:buFont typeface="Wingdings" panose="05000000000000000000"/>
              <a:buChar char=""/>
              <a:defRPr/>
            </a:pPr>
            <a:r>
              <a:rPr lang="zh-CN" alt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挂花灯，是山西人民欢庆元宵节必备的一种形式。每逢元农宵节来临之时，家家户户都挂起各式各样的灯，从十四至十六，每晚都开形形色色，异彩纷呈。放焰火，为山西人民元宵节最为喜人的活动。元宵节夜在广场都要进行放烟火活动，到时全家都走到大街上，去看那美丽的烟火</a:t>
            </a:r>
            <a:endParaRPr lang="zh-CN" altLang="en-US" sz="1600" b="1" kern="1800" spc="100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17" name="图片 16" descr="图片包含 物体&#10;&#10;已生成极高可信度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3" t="4858" r="29318"/>
          <a:stretch>
            <a:fillRect/>
          </a:stretch>
        </p:blipFill>
        <p:spPr>
          <a:xfrm>
            <a:off x="10312605" y="0"/>
            <a:ext cx="1879396" cy="412205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00"/>
          <a:stretch>
            <a:fillRect/>
          </a:stretch>
        </p:blipFill>
        <p:spPr>
          <a:xfrm>
            <a:off x="6527049" y="2176495"/>
            <a:ext cx="4273921" cy="24492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3"/>
          <p:cNvSpPr/>
          <p:nvPr/>
        </p:nvSpPr>
        <p:spPr>
          <a:xfrm>
            <a:off x="728432" y="813990"/>
            <a:ext cx="10796817" cy="512360"/>
          </a:xfrm>
          <a:prstGeom prst="roundRect">
            <a:avLst>
              <a:gd name="adj" fmla="val 4814"/>
            </a:avLst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/>
              <a:buChar char=""/>
              <a:defRPr/>
            </a:pPr>
            <a:endParaRPr kumimoji="0" lang="en-US" altLang="zh-CN" sz="2400" b="0" i="0" u="none" strike="noStrike" kern="1800" cap="none" spc="100" normalizeH="0" baseline="0" noProof="0" dirty="0">
              <a:ln>
                <a:noFill/>
              </a:ln>
              <a:solidFill>
                <a:srgbClr val="F2C768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6570" y="1077646"/>
            <a:ext cx="2888344" cy="564193"/>
          </a:xfrm>
          <a:prstGeom prst="rect">
            <a:avLst/>
          </a:prstGeom>
          <a:solidFill>
            <a:srgbClr val="CF201B"/>
          </a:solidFill>
          <a:ln w="76200">
            <a:solidFill>
              <a:srgbClr val="F0BB63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numCol="1" spcCol="0" rtlCol="0" fromWordArt="0" anchor="t" anchorCtr="0" forceAA="0" compatLnSpc="0">
            <a:spAutoFit/>
          </a:bodyPr>
          <a:lstStyle/>
          <a:p>
            <a:pPr lvl="0" algn="r"/>
            <a:endParaRPr lang="zh-CN" altLang="en-US" sz="3200" b="1" dirty="0">
              <a:solidFill>
                <a:srgbClr val="F2C7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7" name="图片 6" descr="图片包含 就坐&#10;&#10;已生成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55" t="24260" b="11768"/>
          <a:stretch>
            <a:fillRect/>
          </a:stretch>
        </p:blipFill>
        <p:spPr>
          <a:xfrm>
            <a:off x="0" y="735496"/>
            <a:ext cx="1244599" cy="168525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328056" y="1123351"/>
            <a:ext cx="17634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b="1" dirty="0" smtClean="0">
                <a:solidFill>
                  <a:srgbClr val="F2C7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山东省</a:t>
            </a:r>
            <a:endParaRPr lang="zh-CN" altLang="en-US" sz="3200" b="1" dirty="0">
              <a:solidFill>
                <a:srgbClr val="F2C7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988530" y="1798990"/>
            <a:ext cx="61277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lnSpc>
                <a:spcPct val="200000"/>
              </a:lnSpc>
              <a:buFont typeface="Wingdings" panose="05000000000000000000"/>
              <a:buChar char=""/>
              <a:defRPr/>
            </a:pPr>
            <a:r>
              <a:rPr lang="zh-CN" alt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开展游艺活动是元宵节的重要内容。杂耍的形式各种各样，狮子舞、龙灯舞、高跷、旱船、花棍、秧歌、赶毛驴等应有尽有，内容以戏曲为主。曲阜城周围村村玩龙灯，每个村的龙灯都要到孔府中表演。孔府耍龙灯的地方在二门里大堂前，平时不得入内的孔府，这时也准许外人入内看耍龙灯。耍龙灯时，孔府的当差和“花炮户”在一旁燃放焰火。</a:t>
            </a:r>
            <a:endParaRPr lang="zh-CN" altLang="en-US" sz="1600" b="1" kern="1800" spc="100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9" name="图片 8" descr="图片包含 物体&#10;&#10;已生成极高可信度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3" t="4858" r="29318"/>
          <a:stretch>
            <a:fillRect/>
          </a:stretch>
        </p:blipFill>
        <p:spPr>
          <a:xfrm>
            <a:off x="10312605" y="0"/>
            <a:ext cx="1879396" cy="412205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71"/>
          <a:stretch>
            <a:fillRect/>
          </a:stretch>
        </p:blipFill>
        <p:spPr>
          <a:xfrm>
            <a:off x="1118817" y="2348753"/>
            <a:ext cx="3763295" cy="21694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薇薇,庄群施 - 恭喜发大财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478972" y="0"/>
            <a:ext cx="508000" cy="50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75789" cy="685800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34" y="3064496"/>
            <a:ext cx="3702205" cy="242190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265" y="138759"/>
            <a:ext cx="2615148" cy="48926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"/>
            <a:ext cx="12175789" cy="685800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89" b="61771"/>
          <a:stretch>
            <a:fillRect/>
          </a:stretch>
        </p:blipFill>
        <p:spPr>
          <a:xfrm>
            <a:off x="-2" y="0"/>
            <a:ext cx="4562542" cy="256390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10"/>
          <a:stretch>
            <a:fillRect/>
          </a:stretch>
        </p:blipFill>
        <p:spPr>
          <a:xfrm>
            <a:off x="-2" y="5535987"/>
            <a:ext cx="12175790" cy="13220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944" y="277066"/>
            <a:ext cx="1933194" cy="200977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866" y="277066"/>
            <a:ext cx="1933194" cy="200977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917" y="4812994"/>
            <a:ext cx="1992406" cy="99620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2" t="7845" r="21034" b="26549"/>
          <a:stretch>
            <a:fillRect/>
          </a:stretch>
        </p:blipFill>
        <p:spPr>
          <a:xfrm>
            <a:off x="1572651" y="800383"/>
            <a:ext cx="8334469" cy="466122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66772" y="5514607"/>
            <a:ext cx="41706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汇报时间：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2018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年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月      汇报人：XXX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ripple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15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C000"/>
      </a:hlink>
      <a:folHlink>
        <a:srgbClr val="FFC000"/>
      </a:folHlink>
    </a:clrScheme>
    <a:fontScheme name="o2bwbufh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1536</Words>
  <Application>WPS 演示</Application>
  <PresentationFormat>自定义</PresentationFormat>
  <Paragraphs>64</Paragraphs>
  <Slides>18</Slides>
  <Notes>18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Arial</vt:lpstr>
      <vt:lpstr>宋体</vt:lpstr>
      <vt:lpstr>Wingdings</vt:lpstr>
      <vt:lpstr>微软雅黑</vt:lpstr>
      <vt:lpstr>Wingdings</vt:lpstr>
      <vt:lpstr>Arial</vt:lpstr>
      <vt:lpstr>Calibri</vt:lpstr>
      <vt:lpstr>Arial Unicode MS</vt:lpstr>
      <vt:lpstr>等线</vt:lpstr>
      <vt:lpstr>Office 主题​​</vt:lpstr>
      <vt:lpstr>PowerPoint 演示文稿</vt:lpstr>
      <vt:lpstr>PowerPoint 演示文稿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新年春节习俗传统文化民俗中国年PPT模板</dc:title>
  <dc:creator>歉然安可</dc:creator>
  <cp:lastModifiedBy>LeE</cp:lastModifiedBy>
  <cp:revision>78</cp:revision>
  <dcterms:created xsi:type="dcterms:W3CDTF">2018-01-06T10:45:00Z</dcterms:created>
  <dcterms:modified xsi:type="dcterms:W3CDTF">2018-03-01T06:26:37Z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