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60" r:id="rId4"/>
    <p:sldId id="261" r:id="rId5"/>
    <p:sldId id="262" r:id="rId6"/>
    <p:sldId id="266" r:id="rId7"/>
    <p:sldId id="267" r:id="rId8"/>
    <p:sldId id="268" r:id="rId9"/>
    <p:sldId id="264" r:id="rId10"/>
    <p:sldId id="269" r:id="rId11"/>
    <p:sldId id="270" r:id="rId12"/>
    <p:sldId id="271" r:id="rId13"/>
    <p:sldId id="263" r:id="rId14"/>
    <p:sldId id="272" r:id="rId15"/>
    <p:sldId id="273" r:id="rId16"/>
    <p:sldId id="274" r:id="rId17"/>
    <p:sldId id="275" r:id="rId18"/>
    <p:sldId id="276" r:id="rId19"/>
    <p:sldId id="277" r:id="rId20"/>
    <p:sldId id="278" r:id="rId21"/>
    <p:sldId id="279" r:id="rId22"/>
    <p:sldId id="280" r:id="rId23"/>
    <p:sldId id="281" r:id="rId24"/>
    <p:sldId id="283" r:id="rId25"/>
    <p:sldId id="265" r:id="rId26"/>
    <p:sldId id="284" r:id="rId27"/>
    <p:sldId id="285" r:id="rId28"/>
    <p:sldId id="28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a:srgbClr val="9E211B"/>
    <a:srgbClr val="E3D2AE"/>
    <a:srgbClr val="DAECF7"/>
    <a:srgbClr val="C7020C"/>
    <a:srgbClr val="C91324"/>
    <a:srgbClr val="162F81"/>
    <a:srgbClr val="8A3E7E"/>
    <a:srgbClr val="42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60"/>
  </p:normalViewPr>
  <p:slideViewPr>
    <p:cSldViewPr snapToGrid="0">
      <p:cViewPr>
        <p:scale>
          <a:sx n="80" d="100"/>
          <a:sy n="80" d="100"/>
        </p:scale>
        <p:origin x="1400"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3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showMasterSp="0">
  <p:cSld name="1_标题幻灯片">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1105" b="21097"/>
          <a:stretch>
            <a:fillRect/>
          </a:stretch>
        </p:blipFill>
        <p:spPr>
          <a:xfrm>
            <a:off x="0" y="-1"/>
            <a:ext cx="12192000" cy="6858001"/>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showMasterSp="0">
  <p:cSld name="3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showMasterSp="0">
  <p:cSld name="4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40148" y="0"/>
            <a:ext cx="7117176" cy="6858000"/>
          </a:xfrm>
          <a:prstGeom prst="rect">
            <a:avLst/>
          </a:prstGeom>
        </p:spPr>
      </p:pic>
      <p:pic>
        <p:nvPicPr>
          <p:cNvPr id="2" name="Gaby Amarantos - Todo Mundo (feat. Monobloco)(全世界)">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2019717" y="-4064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r="2458"/>
          <a:stretch>
            <a:fillRect/>
          </a:stretch>
        </p:blipFill>
        <p:spPr>
          <a:xfrm>
            <a:off x="6808182" y="914400"/>
            <a:ext cx="4959096" cy="5084064"/>
          </a:xfrm>
          <a:prstGeom prst="rect">
            <a:avLst/>
          </a:prstGeom>
        </p:spPr>
      </p:pic>
      <p:sp>
        <p:nvSpPr>
          <p:cNvPr id="3" name="文本框 2"/>
          <p:cNvSpPr txBox="1"/>
          <p:nvPr/>
        </p:nvSpPr>
        <p:spPr>
          <a:xfrm>
            <a:off x="4961744" y="405267"/>
            <a:ext cx="2623279" cy="1138773"/>
          </a:xfrm>
          <a:prstGeom prst="rect">
            <a:avLst/>
          </a:prstGeom>
          <a:noFill/>
        </p:spPr>
        <p:txBody>
          <a:bodyPr wrap="square" rtlCol="0">
            <a:spAutoFit/>
          </a:bodyPr>
          <a:lstStyle/>
          <a:p>
            <a:pPr algn="ctr"/>
            <a:r>
              <a:rPr kumimoji="1" lang="zh-CN" altLang="en-US" sz="6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前 言</a:t>
            </a:r>
            <a:endParaRPr kumimoji="1" lang="zh-CN" altLang="en-US" sz="6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69625" y="1611469"/>
            <a:ext cx="6610663" cy="4524315"/>
          </a:xfrm>
          <a:prstGeom prst="rect">
            <a:avLst/>
          </a:prstGeom>
          <a:noFill/>
        </p:spPr>
        <p:txBody>
          <a:bodyPr wrap="square" rtlCol="0">
            <a:spAutoFit/>
          </a:bodyPr>
          <a:lstStyle/>
          <a:p>
            <a:pPr>
              <a:lnSpc>
                <a:spcPct val="200000"/>
              </a:lnSpc>
            </a:pP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年俄罗斯世界杯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英语</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2018 FIFA World Cup,  </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俄语</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sz="16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HemnnoHa</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sz="16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TMMpa</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no</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中</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yT6o </a:t>
            </a:r>
            <a:r>
              <a:rPr kumimoji="1" lang="en-US" altLang="zh-CN" sz="16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ny</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是第</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届世</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界杯足球赛。比赛将于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日至</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15</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日在俄罗斯境内</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1 1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座城市中的</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座球场内举行。  这是世界杯首次在俄罗斯境内举行，也是世界杯首次在东欧国家举行，同时是继</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2006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年德国世界杯后世界杯再一</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次在</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欧洲举行。俄罗斯世界杯共有</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支球队参加比赛</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除去东道主俄罗斯自动获得参赛资格以外，其他</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支球队将通过参加预选赛获得参赛资格。  世界杯期间，将在我罗斯境内举行</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场比赛角逐出冠军。</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13</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日俄罗斯总统普京和巴西总统迪尔玛罗塞夫交接世界杯主办权。</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heckerboard(across)">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 2"/>
          <p:cNvGrpSpPr/>
          <p:nvPr/>
        </p:nvGrpSpPr>
        <p:grpSpPr>
          <a:xfrm>
            <a:off x="741588" y="2420535"/>
            <a:ext cx="3684108" cy="1084235"/>
            <a:chOff x="2696212" y="2080948"/>
            <a:chExt cx="3286382" cy="1084235"/>
          </a:xfrm>
        </p:grpSpPr>
        <p:sp>
          <p:nvSpPr>
            <p:cNvPr id="4" name="文本框 3"/>
            <p:cNvSpPr txBox="1"/>
            <p:nvPr/>
          </p:nvSpPr>
          <p:spPr>
            <a:xfrm>
              <a:off x="2696212" y="2080948"/>
              <a:ext cx="2885607" cy="523220"/>
            </a:xfrm>
            <a:prstGeom prst="rect">
              <a:avLst/>
            </a:prstGeom>
            <a:noFill/>
          </p:spPr>
          <p:txBody>
            <a:bodyPr wrap="square" rtlCol="0">
              <a:spAutoFit/>
            </a:bodyPr>
            <a:lstStyle/>
            <a:p>
              <a:r>
                <a:rPr kumimoji="1" lang="en-US" altLang="zh-CN"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01.</a:t>
              </a:r>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举办竞选</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2696212" y="2641963"/>
              <a:ext cx="3286382"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grpSp>
      <p:grpSp>
        <p:nvGrpSpPr>
          <p:cNvPr id="6" name="组 5"/>
          <p:cNvGrpSpPr/>
          <p:nvPr/>
        </p:nvGrpSpPr>
        <p:grpSpPr>
          <a:xfrm>
            <a:off x="4606452" y="2420535"/>
            <a:ext cx="3684108" cy="1084235"/>
            <a:chOff x="2696212" y="2080948"/>
            <a:chExt cx="3286382" cy="1084235"/>
          </a:xfrm>
        </p:grpSpPr>
        <p:sp>
          <p:nvSpPr>
            <p:cNvPr id="7" name="文本框 6"/>
            <p:cNvSpPr txBox="1"/>
            <p:nvPr/>
          </p:nvSpPr>
          <p:spPr>
            <a:xfrm>
              <a:off x="2696212" y="2080948"/>
              <a:ext cx="2885607" cy="523220"/>
            </a:xfrm>
            <a:prstGeom prst="rect">
              <a:avLst/>
            </a:prstGeom>
            <a:noFill/>
          </p:spPr>
          <p:txBody>
            <a:bodyPr wrap="square" rtlCol="0">
              <a:spAutoFit/>
            </a:bodyPr>
            <a:lstStyle/>
            <a:p>
              <a:r>
                <a:rPr kumimoji="1" lang="en-US" altLang="zh-CN"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02</a:t>
              </a:r>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、赛事文化</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2696212" y="2641963"/>
              <a:ext cx="3286382"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grpSp>
      <p:grpSp>
        <p:nvGrpSpPr>
          <p:cNvPr id="9" name="组 8"/>
          <p:cNvGrpSpPr/>
          <p:nvPr/>
        </p:nvGrpSpPr>
        <p:grpSpPr>
          <a:xfrm>
            <a:off x="741588" y="4517738"/>
            <a:ext cx="3684108" cy="1084235"/>
            <a:chOff x="2696212" y="2080948"/>
            <a:chExt cx="3286382" cy="1084235"/>
          </a:xfrm>
        </p:grpSpPr>
        <p:sp>
          <p:nvSpPr>
            <p:cNvPr id="10" name="文本框 9"/>
            <p:cNvSpPr txBox="1"/>
            <p:nvPr/>
          </p:nvSpPr>
          <p:spPr>
            <a:xfrm>
              <a:off x="2696212" y="2080948"/>
              <a:ext cx="2885607" cy="523220"/>
            </a:xfrm>
            <a:prstGeom prst="rect">
              <a:avLst/>
            </a:prstGeom>
            <a:noFill/>
          </p:spPr>
          <p:txBody>
            <a:bodyPr wrap="square" rtlCol="0">
              <a:spAutoFit/>
            </a:bodyPr>
            <a:lstStyle/>
            <a:p>
              <a:r>
                <a:rPr kumimoji="1" lang="en-US" altLang="zh-CN"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03</a:t>
              </a:r>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文本框 10"/>
            <p:cNvSpPr txBox="1"/>
            <p:nvPr/>
          </p:nvSpPr>
          <p:spPr>
            <a:xfrm>
              <a:off x="2696212" y="2641963"/>
              <a:ext cx="3286382"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grpSp>
      <p:grpSp>
        <p:nvGrpSpPr>
          <p:cNvPr id="12" name="组 11"/>
          <p:cNvGrpSpPr/>
          <p:nvPr/>
        </p:nvGrpSpPr>
        <p:grpSpPr>
          <a:xfrm>
            <a:off x="4606452" y="4517738"/>
            <a:ext cx="3684108" cy="1084235"/>
            <a:chOff x="2696212" y="2080948"/>
            <a:chExt cx="3286382" cy="1084235"/>
          </a:xfrm>
        </p:grpSpPr>
        <p:sp>
          <p:nvSpPr>
            <p:cNvPr id="13" name="文本框 12"/>
            <p:cNvSpPr txBox="1"/>
            <p:nvPr/>
          </p:nvSpPr>
          <p:spPr>
            <a:xfrm>
              <a:off x="2696212" y="2080948"/>
              <a:ext cx="2885607" cy="523220"/>
            </a:xfrm>
            <a:prstGeom prst="rect">
              <a:avLst/>
            </a:prstGeom>
            <a:noFill/>
          </p:spPr>
          <p:txBody>
            <a:bodyPr wrap="square" rtlCol="0">
              <a:spAutoFit/>
            </a:bodyPr>
            <a:lstStyle/>
            <a:p>
              <a:r>
                <a:rPr kumimoji="1" lang="en-US" altLang="zh-CN"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04</a:t>
              </a:r>
              <a:r>
                <a:rPr kumimoji="1" lang="zh-CN" altLang="en-US" sz="28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、赛事准备</a:t>
              </a:r>
              <a:endParaRPr kumimoji="1" lang="zh-CN" altLang="en-US" sz="28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框 13"/>
            <p:cNvSpPr txBox="1"/>
            <p:nvPr/>
          </p:nvSpPr>
          <p:spPr>
            <a:xfrm>
              <a:off x="2696212" y="2641963"/>
              <a:ext cx="3286382"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latin typeface="Century Gothic" panose="020B0502020202020204" pitchFamily="34" charset="0"/>
                </a:rPr>
                <a:t>The user can demonstrate on a projector or </a:t>
              </a:r>
              <a:r>
                <a:rPr lang="en-US" altLang="zh-CN" sz="1400" dirty="0" smtClean="0">
                  <a:solidFill>
                    <a:schemeClr val="bg1"/>
                  </a:solidFill>
                  <a:latin typeface="Century Gothic" panose="020B0502020202020204" pitchFamily="34" charset="0"/>
                </a:rPr>
                <a:t>computer</a:t>
              </a:r>
              <a:endParaRPr lang="en-US" altLang="zh-CN" sz="1400" dirty="0">
                <a:solidFill>
                  <a:schemeClr val="bg1"/>
                </a:solidFill>
                <a:latin typeface="Century Gothic" panose="020B0502020202020204" pitchFamily="34" charset="0"/>
              </a:endParaRPr>
            </a:p>
          </p:txBody>
        </p:sp>
      </p:grpSp>
      <p:sp>
        <p:nvSpPr>
          <p:cNvPr id="15" name="文本框 14"/>
          <p:cNvSpPr txBox="1"/>
          <p:nvPr/>
        </p:nvSpPr>
        <p:spPr>
          <a:xfrm>
            <a:off x="4961744" y="405267"/>
            <a:ext cx="2623279" cy="1138773"/>
          </a:xfrm>
          <a:prstGeom prst="rect">
            <a:avLst/>
          </a:prstGeom>
          <a:noFill/>
        </p:spPr>
        <p:txBody>
          <a:bodyPr wrap="square" rtlCol="0">
            <a:spAutoFit/>
          </a:bodyPr>
          <a:lstStyle/>
          <a:p>
            <a:pPr algn="ctr"/>
            <a:r>
              <a:rPr kumimoji="1" lang="zh-CN" altLang="en-US" sz="6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目 录</a:t>
            </a:r>
            <a:endParaRPr kumimoji="1" lang="zh-CN" altLang="en-US" sz="6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48506" y="3243160"/>
            <a:ext cx="7029823" cy="415198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84920" y="1525855"/>
            <a:ext cx="3262432" cy="1323439"/>
          </a:xfrm>
          <a:prstGeom prst="rect">
            <a:avLst/>
          </a:prstGeom>
          <a:noFill/>
        </p:spPr>
        <p:txBody>
          <a:bodyPr wrap="none" rtlCol="0">
            <a:spAutoFit/>
          </a:bodyPr>
          <a:lstStyle>
            <a:defPPr>
              <a:defRPr lang="zh-CN"/>
            </a:defPPr>
            <a:lvl1pPr algn="ctr">
              <a:defRPr sz="6600" b="1">
                <a:ln w="12700">
                  <a:noFill/>
                </a:ln>
                <a:gradFill>
                  <a:gsLst>
                    <a:gs pos="50000">
                      <a:srgbClr val="005674"/>
                    </a:gs>
                    <a:gs pos="70000">
                      <a:srgbClr val="00B0F0"/>
                    </a:gs>
                    <a:gs pos="49000">
                      <a:srgbClr val="0070C0"/>
                    </a:gs>
                    <a:gs pos="30000">
                      <a:srgbClr val="00B0F0"/>
                    </a:gs>
                  </a:gsLst>
                  <a:lin ang="5400000" scaled="1"/>
                </a:gradFill>
                <a:effectLst>
                  <a:outerShdw blurRad="254000" dist="152400" dir="2700000" algn="tl" rotWithShape="0">
                    <a:prstClr val="black"/>
                  </a:outerShdw>
                </a:effectLst>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lang="zh-CN" altLang="en-US" sz="8000" i="1" kern="0" dirty="0" smtClean="0">
                <a:solidFill>
                  <a:schemeClr val="bg1"/>
                </a:solidFill>
                <a:effectLst/>
              </a:rPr>
              <a:t>第一章</a:t>
            </a:r>
            <a:endParaRPr kumimoji="0" lang="zh-CN" altLang="en-US" sz="8000" b="1" i="1" u="none" strike="noStrike" kern="0" cap="none" spc="0" normalizeH="0" baseline="0" noProof="0" dirty="0">
              <a:ln w="12700">
                <a:noFill/>
              </a:ln>
              <a:solidFill>
                <a:schemeClr val="bg1"/>
              </a:solidFill>
              <a:effectLst/>
              <a:uLnTx/>
              <a:uFillTx/>
            </a:endParaRPr>
          </a:p>
        </p:txBody>
      </p:sp>
      <p:sp>
        <p:nvSpPr>
          <p:cNvPr id="3" name="文本框 2"/>
          <p:cNvSpPr txBox="1"/>
          <p:nvPr/>
        </p:nvSpPr>
        <p:spPr>
          <a:xfrm>
            <a:off x="5606196" y="1004579"/>
            <a:ext cx="1709122" cy="523220"/>
          </a:xfrm>
          <a:prstGeom prst="rect">
            <a:avLst/>
          </a:prstGeom>
          <a:noFill/>
        </p:spPr>
        <p:txBody>
          <a:bodyPr wrap="none" rtlCol="0">
            <a:spAutoFit/>
          </a:bodyPr>
          <a:lstStyle>
            <a:defPPr>
              <a:defRPr lang="zh-CN"/>
            </a:defPPr>
            <a:lvl1pPr algn="ctr">
              <a:defRPr sz="6600" b="1">
                <a:ln w="12700">
                  <a:noFill/>
                </a:ln>
                <a:gradFill>
                  <a:gsLst>
                    <a:gs pos="50000">
                      <a:srgbClr val="005674"/>
                    </a:gs>
                    <a:gs pos="70000">
                      <a:srgbClr val="00B0F0"/>
                    </a:gs>
                    <a:gs pos="49000">
                      <a:srgbClr val="0070C0"/>
                    </a:gs>
                    <a:gs pos="30000">
                      <a:srgbClr val="00B0F0"/>
                    </a:gs>
                  </a:gsLst>
                  <a:lin ang="5400000" scaled="1"/>
                </a:gradFill>
                <a:effectLst>
                  <a:outerShdw blurRad="254000" dist="152400" dir="2700000" algn="tl" rotWithShape="0">
                    <a:prstClr val="black"/>
                  </a:outerShdw>
                </a:effectLst>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lang="en-US" altLang="zh-CN" sz="2800" i="1" kern="0" dirty="0" smtClean="0">
                <a:solidFill>
                  <a:schemeClr val="bg1"/>
                </a:solidFill>
                <a:effectLst/>
              </a:rPr>
              <a:t>PART.01</a:t>
            </a:r>
            <a:endParaRPr kumimoji="0" lang="zh-CN" altLang="en-US" sz="2800" b="1" i="1" u="none" strike="noStrike" kern="0" cap="none" spc="0" normalizeH="0" baseline="0" noProof="0" dirty="0">
              <a:ln w="12700">
                <a:noFill/>
              </a:ln>
              <a:solidFill>
                <a:schemeClr val="bg1"/>
              </a:solidFill>
              <a:effectLst/>
              <a:uLnTx/>
              <a:uFillTx/>
            </a:endParaRPr>
          </a:p>
        </p:txBody>
      </p:sp>
      <p:grpSp>
        <p:nvGrpSpPr>
          <p:cNvPr id="4" name="组 3"/>
          <p:cNvGrpSpPr/>
          <p:nvPr/>
        </p:nvGrpSpPr>
        <p:grpSpPr>
          <a:xfrm>
            <a:off x="5184920" y="3894902"/>
            <a:ext cx="5092936" cy="1754327"/>
            <a:chOff x="2696212" y="1626300"/>
            <a:chExt cx="3286382" cy="1754327"/>
          </a:xfrm>
        </p:grpSpPr>
        <p:sp>
          <p:nvSpPr>
            <p:cNvPr id="5" name="文本框 4"/>
            <p:cNvSpPr txBox="1"/>
            <p:nvPr/>
          </p:nvSpPr>
          <p:spPr>
            <a:xfrm>
              <a:off x="2696212" y="1626300"/>
              <a:ext cx="2885607" cy="1015663"/>
            </a:xfrm>
            <a:prstGeom prst="rect">
              <a:avLst/>
            </a:prstGeom>
            <a:noFill/>
          </p:spPr>
          <p:txBody>
            <a:bodyPr wrap="square" rtlCol="0">
              <a:spAutoFit/>
            </a:bodyPr>
            <a:lstStyle/>
            <a:p>
              <a:r>
                <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举办竞选</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2696212" y="2641963"/>
              <a:ext cx="3286382" cy="738664"/>
            </a:xfrm>
            <a:prstGeom prst="rect">
              <a:avLst/>
            </a:prstGeom>
            <a:noFill/>
          </p:spPr>
          <p:txBody>
            <a:bodyPr wrap="square" rtlCol="0">
              <a:spAutoFit/>
              <a:scene3d>
                <a:camera prst="orthographicFront"/>
                <a:lightRig rig="threePt" dir="t"/>
              </a:scene3d>
              <a:sp3d contourW="12700"/>
            </a:bodyPr>
            <a:lstStyle/>
            <a:p>
              <a:pPr lvl="0" defTabSz="914400">
                <a:lnSpc>
                  <a:spcPct val="150000"/>
                </a:lnSpc>
                <a:defRPr/>
              </a:pPr>
              <a:r>
                <a:rPr lang="en-US" altLang="zh-CN" sz="1400" kern="0" dirty="0">
                  <a:solidFill>
                    <a:schemeClr val="bg1"/>
                  </a:solidFill>
                </a:rPr>
                <a:t>2017 YEAR-END SUMMARY OF THE WORK OF PPT, THE COPYRIGHT BELONGS TO THE AUTHOR, ANY UNIT </a:t>
              </a:r>
              <a:r>
                <a:rPr lang="en-US" altLang="zh-CN" sz="1400" kern="0" dirty="0" smtClean="0">
                  <a:solidFill>
                    <a:schemeClr val="bg1"/>
                  </a:solidFill>
                </a:rPr>
                <a:t>OR</a:t>
              </a:r>
              <a:endParaRPr lang="zh-CN" altLang="en-US" sz="1400" kern="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63" presetClass="path" presetSubtype="0" accel="50000" decel="50000" fill="hold" grpId="1" nodeType="withEffect">
                                  <p:stCondLst>
                                    <p:cond delay="500"/>
                                  </p:stCondLst>
                                  <p:childTnLst>
                                    <p:animMotion origin="layout" path="M -3.95833E-6 -1.48148E-6 L 0.25 -1.48148E-6 " pathEditMode="relative" rAng="0" ptsTypes="AA">
                                      <p:cBhvr>
                                        <p:cTn id="11" dur="1000" spd="-100000" fill="hold"/>
                                        <p:tgtEl>
                                          <p:spTgt spid="2"/>
                                        </p:tgtEl>
                                        <p:attrNameLst>
                                          <p:attrName>ppt_x</p:attrName>
                                          <p:attrName>ppt_y</p:attrName>
                                        </p:attrNameLst>
                                      </p:cBhvr>
                                      <p:rCtr x="12500" y="0"/>
                                    </p:animMotion>
                                  </p:childTnLst>
                                </p:cTn>
                              </p:par>
                              <p:par>
                                <p:cTn id="12" presetID="53" presetClass="entr" presetSubtype="16" fill="hold" grpId="0" nodeType="with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63" presetClass="path" presetSubtype="0" accel="50000" decel="50000" fill="hold" grpId="1" nodeType="withEffect">
                                  <p:stCondLst>
                                    <p:cond delay="500"/>
                                  </p:stCondLst>
                                  <p:childTnLst>
                                    <p:animMotion origin="layout" path="M 2.5E-6 -7.40741E-7 L 0.25 -7.40741E-7 " pathEditMode="relative" rAng="0" ptsTypes="AA">
                                      <p:cBhvr>
                                        <p:cTn id="18" dur="1000" spd="-100000" fill="hold"/>
                                        <p:tgtEl>
                                          <p:spTgt spid="3"/>
                                        </p:tgtEl>
                                        <p:attrNameLst>
                                          <p:attrName>ppt_x</p:attrName>
                                          <p:attrName>ppt_y</p:attrName>
                                        </p:attrNameLst>
                                      </p:cBhvr>
                                      <p:rCtr x="12500" y="0"/>
                                    </p:animMotion>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47824" y="3456432"/>
            <a:ext cx="6173306" cy="3646109"/>
          </a:xfrm>
          <a:prstGeom prst="rect">
            <a:avLst/>
          </a:prstGeom>
        </p:spPr>
      </p:pic>
      <p:sp>
        <p:nvSpPr>
          <p:cNvPr id="4" name="文本框 3"/>
          <p:cNvSpPr txBox="1"/>
          <p:nvPr/>
        </p:nvSpPr>
        <p:spPr>
          <a:xfrm>
            <a:off x="569625" y="1026253"/>
            <a:ext cx="7970871" cy="2062103"/>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年世界杯足球赛的申办程序于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2009</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月正式开启，当年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月各申办国完成申请和注册手续。当时申办</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201 8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年世界杯的国家和地区包括荷兰</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比利时</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联合申办</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、西班牙</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葡萄牙</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联合申办、俄罗斯、英格兰，以及墨西哥，但墨西哥中途因故退出，而印度尼西亚因为达不到要求被请退。投票于瑞士当地时间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日进行。</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2246" t="5087" r="2246" b="6047"/>
          <a:stretch>
            <a:fillRect/>
          </a:stretch>
        </p:blipFill>
        <p:spPr>
          <a:xfrm>
            <a:off x="569625" y="3456432"/>
            <a:ext cx="5961888" cy="27249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47824" y="3456432"/>
            <a:ext cx="6173306" cy="3646109"/>
          </a:xfrm>
          <a:prstGeom prst="rect">
            <a:avLst/>
          </a:prstGeom>
        </p:spPr>
      </p:pic>
      <p:sp>
        <p:nvSpPr>
          <p:cNvPr id="3" name="文本框 2"/>
          <p:cNvSpPr txBox="1"/>
          <p:nvPr/>
        </p:nvSpPr>
        <p:spPr>
          <a:xfrm>
            <a:off x="569625" y="1026253"/>
            <a:ext cx="9616791" cy="2062103"/>
          </a:xfrm>
          <a:prstGeom prst="rect">
            <a:avLst/>
          </a:prstGeom>
          <a:noFill/>
        </p:spPr>
        <p:txBody>
          <a:bodyPr wrap="square" rtlCol="0">
            <a:spAutoFit/>
          </a:bodyPr>
          <a:lstStyle/>
          <a:p>
            <a:pPr>
              <a:lnSpc>
                <a:spcPct val="200000"/>
              </a:lnSpc>
            </a:pP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21:23:45</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瑞士当地时间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13</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时左右，申办方的陈述全部结束。此后进入国际足联执委会的会议流程，经过讨论后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位执委又进行最后的秘密投票。  最先获得</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票以上的一方获得主办权，如该轮没有哪一</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方达到这一票数，得票最少的一方将出局，余下各方进入下轮，直至决出胜者。如最后仅剩两方且均为</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票，将由国际足联主席布拉特进行最终的裁决。</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232" y="3456432"/>
            <a:ext cx="4844288" cy="272491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64569" y="5141053"/>
            <a:ext cx="9616791" cy="1077218"/>
          </a:xfrm>
          <a:prstGeom prst="rect">
            <a:avLst/>
          </a:prstGeom>
          <a:noFill/>
        </p:spPr>
        <p:txBody>
          <a:bodyPr wrap="square" rtlCol="0">
            <a:spAutoFit/>
          </a:bodyPr>
          <a:lstStyle/>
          <a:p>
            <a:pPr>
              <a:lnSpc>
                <a:spcPct val="200000"/>
              </a:lnSpc>
            </a:pP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最后，布拉特在苏黎世会展中心正式宣布了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2022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年世界杯主办归属权。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年世界杯主办权归俄罗斯所有，原本大热</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门英格兰在第一轮即惨遭淘汰。而</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2022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年世界杯主办权属于卡塔尔。</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17459" b="17459"/>
          <a:stretch>
            <a:fillRect/>
          </a:stretch>
        </p:blipFill>
        <p:spPr>
          <a:xfrm>
            <a:off x="1264568" y="768096"/>
            <a:ext cx="9324183" cy="403781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84920" y="1525855"/>
            <a:ext cx="3268844" cy="1323439"/>
          </a:xfrm>
          <a:prstGeom prst="rect">
            <a:avLst/>
          </a:prstGeom>
          <a:noFill/>
        </p:spPr>
        <p:txBody>
          <a:bodyPr wrap="none" rtlCol="0">
            <a:spAutoFit/>
          </a:bodyPr>
          <a:lstStyle>
            <a:defPPr>
              <a:defRPr lang="zh-CN"/>
            </a:defPPr>
            <a:lvl1pPr algn="ctr">
              <a:defRPr sz="6600" b="1">
                <a:ln w="12700">
                  <a:noFill/>
                </a:ln>
                <a:gradFill>
                  <a:gsLst>
                    <a:gs pos="50000">
                      <a:srgbClr val="005674"/>
                    </a:gs>
                    <a:gs pos="70000">
                      <a:srgbClr val="00B0F0"/>
                    </a:gs>
                    <a:gs pos="49000">
                      <a:srgbClr val="0070C0"/>
                    </a:gs>
                    <a:gs pos="30000">
                      <a:srgbClr val="00B0F0"/>
                    </a:gs>
                  </a:gsLst>
                  <a:lin ang="5400000" scaled="1"/>
                </a:gradFill>
                <a:effectLst>
                  <a:outerShdw blurRad="254000" dist="152400" dir="2700000" algn="tl" rotWithShape="0">
                    <a:prstClr val="black"/>
                  </a:outerShdw>
                </a:effectLst>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lang="zh-CN" altLang="en-US" sz="8000" i="1" kern="0" dirty="0" smtClean="0">
                <a:solidFill>
                  <a:schemeClr val="bg1"/>
                </a:solidFill>
                <a:effectLst/>
              </a:rPr>
              <a:t>第二章</a:t>
            </a:r>
            <a:endParaRPr kumimoji="0" lang="zh-CN" altLang="en-US" sz="8000" b="1" i="1" u="none" strike="noStrike" kern="0" cap="none" spc="0" normalizeH="0" baseline="0" noProof="0" dirty="0">
              <a:ln w="12700">
                <a:noFill/>
              </a:ln>
              <a:solidFill>
                <a:schemeClr val="bg1"/>
              </a:solidFill>
              <a:effectLst/>
              <a:uLnTx/>
              <a:uFillTx/>
            </a:endParaRPr>
          </a:p>
        </p:txBody>
      </p:sp>
      <p:sp>
        <p:nvSpPr>
          <p:cNvPr id="3" name="文本框 2"/>
          <p:cNvSpPr txBox="1"/>
          <p:nvPr/>
        </p:nvSpPr>
        <p:spPr>
          <a:xfrm>
            <a:off x="5606196" y="1004579"/>
            <a:ext cx="1930337" cy="523220"/>
          </a:xfrm>
          <a:prstGeom prst="rect">
            <a:avLst/>
          </a:prstGeom>
          <a:noFill/>
        </p:spPr>
        <p:txBody>
          <a:bodyPr wrap="none" rtlCol="0">
            <a:spAutoFit/>
          </a:bodyPr>
          <a:lstStyle>
            <a:defPPr>
              <a:defRPr lang="zh-CN"/>
            </a:defPPr>
            <a:lvl1pPr algn="ctr">
              <a:defRPr sz="6600" b="1">
                <a:ln w="12700">
                  <a:noFill/>
                </a:ln>
                <a:gradFill>
                  <a:gsLst>
                    <a:gs pos="50000">
                      <a:srgbClr val="005674"/>
                    </a:gs>
                    <a:gs pos="70000">
                      <a:srgbClr val="00B0F0"/>
                    </a:gs>
                    <a:gs pos="49000">
                      <a:srgbClr val="0070C0"/>
                    </a:gs>
                    <a:gs pos="30000">
                      <a:srgbClr val="00B0F0"/>
                    </a:gs>
                  </a:gsLst>
                  <a:lin ang="5400000" scaled="1"/>
                </a:gradFill>
                <a:effectLst>
                  <a:outerShdw blurRad="254000" dist="152400" dir="2700000" algn="tl" rotWithShape="0">
                    <a:prstClr val="black"/>
                  </a:outerShdw>
                </a:effectLst>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lang="en-US" altLang="zh-CN" sz="2800" i="1" kern="0" dirty="0" smtClean="0">
                <a:solidFill>
                  <a:schemeClr val="bg1"/>
                </a:solidFill>
                <a:effectLst/>
              </a:rPr>
              <a:t>PART.01</a:t>
            </a:r>
            <a:r>
              <a:rPr lang="en-US" altLang="zh-CN" sz="2800" i="1" kern="0" dirty="0">
                <a:solidFill>
                  <a:schemeClr val="bg1"/>
                </a:solidFill>
                <a:effectLst/>
              </a:rPr>
              <a:t>2</a:t>
            </a:r>
            <a:endParaRPr kumimoji="0" lang="zh-CN" altLang="en-US" sz="2800" b="1" i="1" u="none" strike="noStrike" kern="0" cap="none" spc="0" normalizeH="0" baseline="0" noProof="0" dirty="0">
              <a:ln w="12700">
                <a:noFill/>
              </a:ln>
              <a:solidFill>
                <a:schemeClr val="bg1"/>
              </a:solidFill>
              <a:effectLst/>
              <a:uLnTx/>
              <a:uFillTx/>
            </a:endParaRPr>
          </a:p>
        </p:txBody>
      </p:sp>
      <p:grpSp>
        <p:nvGrpSpPr>
          <p:cNvPr id="4" name="组 3"/>
          <p:cNvGrpSpPr/>
          <p:nvPr/>
        </p:nvGrpSpPr>
        <p:grpSpPr>
          <a:xfrm>
            <a:off x="5184920" y="3894902"/>
            <a:ext cx="5092936" cy="1754327"/>
            <a:chOff x="2696212" y="1626300"/>
            <a:chExt cx="3286382" cy="1754327"/>
          </a:xfrm>
        </p:grpSpPr>
        <p:sp>
          <p:nvSpPr>
            <p:cNvPr id="5" name="文本框 4"/>
            <p:cNvSpPr txBox="1"/>
            <p:nvPr/>
          </p:nvSpPr>
          <p:spPr>
            <a:xfrm>
              <a:off x="2696212" y="1626300"/>
              <a:ext cx="2885607" cy="1015663"/>
            </a:xfrm>
            <a:prstGeom prst="rect">
              <a:avLst/>
            </a:prstGeom>
            <a:noFill/>
          </p:spPr>
          <p:txBody>
            <a:bodyPr wrap="square" rtlCol="0">
              <a:spAutoFit/>
            </a:bodyPr>
            <a:lstStyle/>
            <a:p>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赛事文化</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2696212" y="2641963"/>
              <a:ext cx="3286382" cy="738664"/>
            </a:xfrm>
            <a:prstGeom prst="rect">
              <a:avLst/>
            </a:prstGeom>
            <a:noFill/>
          </p:spPr>
          <p:txBody>
            <a:bodyPr wrap="square" rtlCol="0">
              <a:spAutoFit/>
              <a:scene3d>
                <a:camera prst="orthographicFront"/>
                <a:lightRig rig="threePt" dir="t"/>
              </a:scene3d>
              <a:sp3d contourW="12700"/>
            </a:bodyPr>
            <a:lstStyle/>
            <a:p>
              <a:pPr lvl="0" defTabSz="914400">
                <a:lnSpc>
                  <a:spcPct val="150000"/>
                </a:lnSpc>
                <a:defRPr/>
              </a:pPr>
              <a:r>
                <a:rPr lang="en-US" altLang="zh-CN" sz="1400" kern="0" dirty="0">
                  <a:solidFill>
                    <a:schemeClr val="bg1"/>
                  </a:solidFill>
                </a:rPr>
                <a:t>2017 YEAR-END SUMMARY OF THE WORK OF PPT, THE COPYRIGHT BELONGS TO THE AUTHOR, ANY UNIT </a:t>
              </a:r>
              <a:r>
                <a:rPr lang="en-US" altLang="zh-CN" sz="1400" kern="0" dirty="0" smtClean="0">
                  <a:solidFill>
                    <a:schemeClr val="bg1"/>
                  </a:solidFill>
                </a:rPr>
                <a:t>OR</a:t>
              </a:r>
              <a:endParaRPr lang="zh-CN" altLang="en-US" sz="1400" kern="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63" presetClass="path" presetSubtype="0" accel="50000" decel="50000" fill="hold" grpId="1" nodeType="withEffect">
                                  <p:stCondLst>
                                    <p:cond delay="500"/>
                                  </p:stCondLst>
                                  <p:childTnLst>
                                    <p:animMotion origin="layout" path="M -3.95833E-6 -1.48148E-6 L 0.25 -1.48148E-6 " pathEditMode="relative" rAng="0" ptsTypes="AA">
                                      <p:cBhvr>
                                        <p:cTn id="11" dur="1000" spd="-100000" fill="hold"/>
                                        <p:tgtEl>
                                          <p:spTgt spid="2"/>
                                        </p:tgtEl>
                                        <p:attrNameLst>
                                          <p:attrName>ppt_x</p:attrName>
                                          <p:attrName>ppt_y</p:attrName>
                                        </p:attrNameLst>
                                      </p:cBhvr>
                                      <p:rCtr x="12500" y="0"/>
                                    </p:animMotion>
                                  </p:childTnLst>
                                </p:cTn>
                              </p:par>
                              <p:par>
                                <p:cTn id="12" presetID="53" presetClass="entr" presetSubtype="16" fill="hold" grpId="0" nodeType="with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63" presetClass="path" presetSubtype="0" accel="50000" decel="50000" fill="hold" grpId="1" nodeType="withEffect">
                                  <p:stCondLst>
                                    <p:cond delay="500"/>
                                  </p:stCondLst>
                                  <p:childTnLst>
                                    <p:animMotion origin="layout" path="M 2.5E-6 -7.40741E-7 L 0.25 -7.40741E-7 " pathEditMode="relative" rAng="0" ptsTypes="AA">
                                      <p:cBhvr>
                                        <p:cTn id="18" dur="1000" spd="-100000" fill="hold"/>
                                        <p:tgtEl>
                                          <p:spTgt spid="3"/>
                                        </p:tgtEl>
                                        <p:attrNameLst>
                                          <p:attrName>ppt_x</p:attrName>
                                          <p:attrName>ppt_y</p:attrName>
                                        </p:attrNameLst>
                                      </p:cBhvr>
                                      <p:rCtr x="12500" y="0"/>
                                    </p:animMotion>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r="2458"/>
          <a:stretch>
            <a:fillRect/>
          </a:stretch>
        </p:blipFill>
        <p:spPr>
          <a:xfrm>
            <a:off x="334230" y="914400"/>
            <a:ext cx="4959096" cy="5084064"/>
          </a:xfrm>
          <a:prstGeom prst="rect">
            <a:avLst/>
          </a:prstGeom>
        </p:spPr>
      </p:pic>
      <p:sp>
        <p:nvSpPr>
          <p:cNvPr id="3" name="文本框 2"/>
          <p:cNvSpPr txBox="1"/>
          <p:nvPr/>
        </p:nvSpPr>
        <p:spPr>
          <a:xfrm>
            <a:off x="5891433" y="1851529"/>
            <a:ext cx="5812887" cy="3539430"/>
          </a:xfrm>
          <a:prstGeom prst="rect">
            <a:avLst/>
          </a:prstGeom>
          <a:noFill/>
        </p:spPr>
        <p:txBody>
          <a:bodyPr wrap="square" rtlCol="0">
            <a:spAutoFit/>
          </a:bodyPr>
          <a:lstStyle/>
          <a:p>
            <a:pPr>
              <a:lnSpc>
                <a:spcPct val="200000"/>
              </a:lnSpc>
            </a:pP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29</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日，当地时间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年俄罗斯世界杯会徽揭晓。</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日至</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15</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 世界杯足球赛将在俄罗斯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座城市进行。  北京时间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29</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日晚，国际足联将正式公布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201 8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俄罗斯世界杯的</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LOGO</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。布拉特在个人推特上发布了照片，三名俄罗斯宇航员在国际空间站上展示了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世界杯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LOGO,</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这款</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LOGO</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用俄罗斯国旗的蓝色与红色填充起世界杯的形状，另外以金色线条镶嵌。</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915817" y="835866"/>
            <a:ext cx="4471851" cy="1015663"/>
          </a:xfrm>
          <a:prstGeom prst="rect">
            <a:avLst/>
          </a:prstGeom>
          <a:noFill/>
        </p:spPr>
        <p:txBody>
          <a:bodyPr wrap="square" rtlCol="0">
            <a:spAutoFit/>
          </a:bodyPr>
          <a:lstStyle/>
          <a:p>
            <a:r>
              <a:rPr kumimoji="1" lang="zh-CN" altLang="en-US" sz="6000" b="1" i="1"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世界杯标志</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63168" y="1481328"/>
            <a:ext cx="4535424" cy="3401568"/>
          </a:xfrm>
          <a:prstGeom prst="rect">
            <a:avLst/>
          </a:prstGeom>
        </p:spPr>
      </p:pic>
      <p:sp>
        <p:nvSpPr>
          <p:cNvPr id="3" name="文本框 2"/>
          <p:cNvSpPr txBox="1"/>
          <p:nvPr/>
        </p:nvSpPr>
        <p:spPr>
          <a:xfrm>
            <a:off x="963169" y="5157216"/>
            <a:ext cx="4535424" cy="646331"/>
          </a:xfrm>
          <a:prstGeom prst="rect">
            <a:avLst/>
          </a:prstGeom>
          <a:noFill/>
        </p:spPr>
        <p:txBody>
          <a:bodyPr wrap="square" rtlCol="0">
            <a:spAutoFit/>
          </a:bodyPr>
          <a:lstStyle/>
          <a:p>
            <a:pPr algn="ctr"/>
            <a:r>
              <a:rPr kumimoji="1" lang="zh-CN" altLang="en-US" sz="36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吉祥物 扎比卡尔 </a:t>
            </a:r>
            <a:endParaRPr kumimoji="1"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915817" y="1381446"/>
            <a:ext cx="5812887" cy="4031873"/>
          </a:xfrm>
          <a:prstGeom prst="rect">
            <a:avLst/>
          </a:prstGeom>
          <a:noFill/>
        </p:spPr>
        <p:txBody>
          <a:bodyPr wrap="square" rtlCol="0">
            <a:spAutoFit/>
          </a:bodyPr>
          <a:lstStyle/>
          <a:p>
            <a:pPr>
              <a:lnSpc>
                <a:spcPct val="200000"/>
              </a:lnSpc>
            </a:pP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日，国际足联和俄罗斯世界杯组委会在俄罗斯第一频道电视台晚间一档节目中正式揭晓了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俄罗斯世界杯的吉祥物。罗纳尔多在节目中向观众介绍了将成为俄罗斯世界杯象征的狼。这匹狼眼睛上戴着潜水镜，身穿带有“俄罗斯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字样的蓝白色</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恤以及一条红色短裤，让人联想到俄罗斯国旗的颜色搭配。国际足联和世界杯组委会在</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份候选方案中敲定它作为吉祥物，旨在强调忠诚勇敢的重要性，同时也考虑到这一形象将容易被全球少年儿童接受。</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5915817" y="365783"/>
            <a:ext cx="4471851" cy="1015663"/>
          </a:xfrm>
          <a:prstGeom prst="rect">
            <a:avLst/>
          </a:prstGeom>
          <a:noFill/>
        </p:spPr>
        <p:txBody>
          <a:bodyPr wrap="square" rtlCol="0">
            <a:spAutoFit/>
          </a:bodyPr>
          <a:lstStyle/>
          <a:p>
            <a:r>
              <a:rPr kumimoji="1" lang="zh-CN" altLang="en-US" sz="6000" b="1" i="1"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吉祥物</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2025" y="1820358"/>
            <a:ext cx="5812887" cy="3046988"/>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日凌晨，国际足联在俄罗斯发布了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年世界杯比赛用球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电视之星</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(Telstar) 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新球保持了传统外观，黑色色块占据主要地位，外形，上类似于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1970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年墨西哥世界杯的比赛用球一</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"Telstar" ,</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同时采用了一些现代化的工艺和科技，其中包括</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NFC</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芯片的植入。这是世界杯用球首次植入</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NFC</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芯片，目的是让球迷可以通过智能手  机连接比赛用球。</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00016" y="2135592"/>
            <a:ext cx="8595434" cy="5076678"/>
          </a:xfrm>
          <a:prstGeom prst="rect">
            <a:avLst/>
          </a:prstGeom>
        </p:spPr>
      </p:pic>
      <p:sp>
        <p:nvSpPr>
          <p:cNvPr id="5" name="文本框 4"/>
          <p:cNvSpPr txBox="1"/>
          <p:nvPr/>
        </p:nvSpPr>
        <p:spPr>
          <a:xfrm>
            <a:off x="722025" y="647078"/>
            <a:ext cx="4471851" cy="1015663"/>
          </a:xfrm>
          <a:prstGeom prst="rect">
            <a:avLst/>
          </a:prstGeom>
          <a:noFill/>
        </p:spPr>
        <p:txBody>
          <a:bodyPr wrap="square" rtlCol="0">
            <a:spAutoFit/>
          </a:bodyPr>
          <a:lstStyle/>
          <a:p>
            <a:r>
              <a:rPr kumimoji="1" lang="zh-CN" altLang="en-US" sz="6000" b="1" i="1"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比赛用球</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84920" y="1525855"/>
            <a:ext cx="3262432" cy="1323439"/>
          </a:xfrm>
          <a:prstGeom prst="rect">
            <a:avLst/>
          </a:prstGeom>
          <a:noFill/>
        </p:spPr>
        <p:txBody>
          <a:bodyPr wrap="none" rtlCol="0">
            <a:spAutoFit/>
          </a:bodyPr>
          <a:lstStyle>
            <a:defPPr>
              <a:defRPr lang="zh-CN"/>
            </a:defPPr>
            <a:lvl1pPr algn="ctr">
              <a:defRPr sz="6600" b="1">
                <a:ln w="12700">
                  <a:noFill/>
                </a:ln>
                <a:gradFill>
                  <a:gsLst>
                    <a:gs pos="50000">
                      <a:srgbClr val="005674"/>
                    </a:gs>
                    <a:gs pos="70000">
                      <a:srgbClr val="00B0F0"/>
                    </a:gs>
                    <a:gs pos="49000">
                      <a:srgbClr val="0070C0"/>
                    </a:gs>
                    <a:gs pos="30000">
                      <a:srgbClr val="00B0F0"/>
                    </a:gs>
                  </a:gsLst>
                  <a:lin ang="5400000" scaled="1"/>
                </a:gradFill>
                <a:effectLst>
                  <a:outerShdw blurRad="254000" dist="152400" dir="2700000" algn="tl" rotWithShape="0">
                    <a:prstClr val="black"/>
                  </a:outerShdw>
                </a:effectLst>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lang="zh-CN" altLang="en-US" sz="8000" i="1" kern="0" dirty="0" smtClean="0">
                <a:solidFill>
                  <a:schemeClr val="bg1"/>
                </a:solidFill>
                <a:effectLst/>
              </a:rPr>
              <a:t>第三章</a:t>
            </a:r>
            <a:endParaRPr kumimoji="0" lang="zh-CN" altLang="en-US" sz="8000" b="1" i="1" u="none" strike="noStrike" kern="0" cap="none" spc="0" normalizeH="0" baseline="0" noProof="0" dirty="0">
              <a:ln w="12700">
                <a:noFill/>
              </a:ln>
              <a:solidFill>
                <a:schemeClr val="bg1"/>
              </a:solidFill>
              <a:effectLst/>
              <a:uLnTx/>
              <a:uFillTx/>
            </a:endParaRPr>
          </a:p>
        </p:txBody>
      </p:sp>
      <p:sp>
        <p:nvSpPr>
          <p:cNvPr id="3" name="文本框 2"/>
          <p:cNvSpPr txBox="1"/>
          <p:nvPr/>
        </p:nvSpPr>
        <p:spPr>
          <a:xfrm>
            <a:off x="5606196" y="1004579"/>
            <a:ext cx="1709122" cy="523220"/>
          </a:xfrm>
          <a:prstGeom prst="rect">
            <a:avLst/>
          </a:prstGeom>
          <a:noFill/>
        </p:spPr>
        <p:txBody>
          <a:bodyPr wrap="none" rtlCol="0">
            <a:spAutoFit/>
          </a:bodyPr>
          <a:lstStyle>
            <a:defPPr>
              <a:defRPr lang="zh-CN"/>
            </a:defPPr>
            <a:lvl1pPr algn="ctr">
              <a:defRPr sz="6600" b="1">
                <a:ln w="12700">
                  <a:noFill/>
                </a:ln>
                <a:gradFill>
                  <a:gsLst>
                    <a:gs pos="50000">
                      <a:srgbClr val="005674"/>
                    </a:gs>
                    <a:gs pos="70000">
                      <a:srgbClr val="00B0F0"/>
                    </a:gs>
                    <a:gs pos="49000">
                      <a:srgbClr val="0070C0"/>
                    </a:gs>
                    <a:gs pos="30000">
                      <a:srgbClr val="00B0F0"/>
                    </a:gs>
                  </a:gsLst>
                  <a:lin ang="5400000" scaled="1"/>
                </a:gradFill>
                <a:effectLst>
                  <a:outerShdw blurRad="254000" dist="152400" dir="2700000" algn="tl" rotWithShape="0">
                    <a:prstClr val="black"/>
                  </a:outerShdw>
                </a:effectLst>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lang="en-US" altLang="zh-CN" sz="2800" i="1" kern="0" dirty="0" smtClean="0">
                <a:solidFill>
                  <a:schemeClr val="bg1"/>
                </a:solidFill>
                <a:effectLst/>
              </a:rPr>
              <a:t>PART.03</a:t>
            </a:r>
            <a:endParaRPr kumimoji="0" lang="zh-CN" altLang="en-US" sz="2800" b="1" i="1" u="none" strike="noStrike" kern="0" cap="none" spc="0" normalizeH="0" baseline="0" noProof="0" dirty="0">
              <a:ln w="12700">
                <a:noFill/>
              </a:ln>
              <a:solidFill>
                <a:schemeClr val="bg1"/>
              </a:solidFill>
              <a:effectLst/>
              <a:uLnTx/>
              <a:uFillTx/>
            </a:endParaRPr>
          </a:p>
        </p:txBody>
      </p:sp>
      <p:grpSp>
        <p:nvGrpSpPr>
          <p:cNvPr id="4" name="组 3"/>
          <p:cNvGrpSpPr/>
          <p:nvPr/>
        </p:nvGrpSpPr>
        <p:grpSpPr>
          <a:xfrm>
            <a:off x="5184920" y="3894902"/>
            <a:ext cx="5092936" cy="1754327"/>
            <a:chOff x="2696212" y="1626300"/>
            <a:chExt cx="3286382" cy="1754327"/>
          </a:xfrm>
        </p:grpSpPr>
        <p:sp>
          <p:nvSpPr>
            <p:cNvPr id="5" name="文本框 4"/>
            <p:cNvSpPr txBox="1"/>
            <p:nvPr/>
          </p:nvSpPr>
          <p:spPr>
            <a:xfrm>
              <a:off x="2696212" y="1626300"/>
              <a:ext cx="2885607" cy="1015663"/>
            </a:xfrm>
            <a:prstGeom prst="rect">
              <a:avLst/>
            </a:prstGeom>
            <a:noFill/>
          </p:spPr>
          <p:txBody>
            <a:bodyPr wrap="square" rtlCol="0">
              <a:spAutoFit/>
            </a:bodyPr>
            <a:lstStyle/>
            <a:p>
              <a:r>
                <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比赛进程</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2696212" y="2641963"/>
              <a:ext cx="3286382" cy="738664"/>
            </a:xfrm>
            <a:prstGeom prst="rect">
              <a:avLst/>
            </a:prstGeom>
            <a:noFill/>
          </p:spPr>
          <p:txBody>
            <a:bodyPr wrap="square" rtlCol="0">
              <a:spAutoFit/>
              <a:scene3d>
                <a:camera prst="orthographicFront"/>
                <a:lightRig rig="threePt" dir="t"/>
              </a:scene3d>
              <a:sp3d contourW="12700"/>
            </a:bodyPr>
            <a:lstStyle/>
            <a:p>
              <a:pPr lvl="0" defTabSz="914400">
                <a:lnSpc>
                  <a:spcPct val="150000"/>
                </a:lnSpc>
                <a:defRPr/>
              </a:pPr>
              <a:r>
                <a:rPr lang="en-US" altLang="zh-CN" sz="1400" kern="0" dirty="0">
                  <a:solidFill>
                    <a:schemeClr val="bg1"/>
                  </a:solidFill>
                </a:rPr>
                <a:t>2017 YEAR-END SUMMARY OF THE WORK OF PPT, THE COPYRIGHT BELONGS TO THE AUTHOR, ANY UNIT </a:t>
              </a:r>
              <a:r>
                <a:rPr lang="en-US" altLang="zh-CN" sz="1400" kern="0" dirty="0" smtClean="0">
                  <a:solidFill>
                    <a:schemeClr val="bg1"/>
                  </a:solidFill>
                </a:rPr>
                <a:t>OR</a:t>
              </a:r>
              <a:endParaRPr lang="zh-CN" altLang="en-US" sz="1400" kern="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63" presetClass="path" presetSubtype="0" accel="50000" decel="50000" fill="hold" grpId="1" nodeType="withEffect">
                                  <p:stCondLst>
                                    <p:cond delay="500"/>
                                  </p:stCondLst>
                                  <p:childTnLst>
                                    <p:animMotion origin="layout" path="M -3.95833E-6 -1.48148E-6 L 0.25 -1.48148E-6 " pathEditMode="relative" rAng="0" ptsTypes="AA">
                                      <p:cBhvr>
                                        <p:cTn id="11" dur="1000" spd="-100000" fill="hold"/>
                                        <p:tgtEl>
                                          <p:spTgt spid="2"/>
                                        </p:tgtEl>
                                        <p:attrNameLst>
                                          <p:attrName>ppt_x</p:attrName>
                                          <p:attrName>ppt_y</p:attrName>
                                        </p:attrNameLst>
                                      </p:cBhvr>
                                      <p:rCtr x="12500" y="0"/>
                                    </p:animMotion>
                                  </p:childTnLst>
                                </p:cTn>
                              </p:par>
                              <p:par>
                                <p:cTn id="12" presetID="53" presetClass="entr" presetSubtype="16" fill="hold" grpId="0" nodeType="with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63" presetClass="path" presetSubtype="0" accel="50000" decel="50000" fill="hold" grpId="1" nodeType="withEffect">
                                  <p:stCondLst>
                                    <p:cond delay="500"/>
                                  </p:stCondLst>
                                  <p:childTnLst>
                                    <p:animMotion origin="layout" path="M 2.5E-6 -7.40741E-7 L 0.25 -7.40741E-7 " pathEditMode="relative" rAng="0" ptsTypes="AA">
                                      <p:cBhvr>
                                        <p:cTn id="18" dur="1000" spd="-100000" fill="hold"/>
                                        <p:tgtEl>
                                          <p:spTgt spid="3"/>
                                        </p:tgtEl>
                                        <p:attrNameLst>
                                          <p:attrName>ppt_x</p:attrName>
                                          <p:attrName>ppt_y</p:attrName>
                                        </p:attrNameLst>
                                      </p:cBhvr>
                                      <p:rCtr x="12500" y="0"/>
                                    </p:animMotion>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45920" y="2300184"/>
            <a:ext cx="8595434" cy="5076678"/>
          </a:xfrm>
          <a:prstGeom prst="rect">
            <a:avLst/>
          </a:prstGeom>
        </p:spPr>
      </p:pic>
      <p:sp>
        <p:nvSpPr>
          <p:cNvPr id="3" name="文本框 2"/>
          <p:cNvSpPr txBox="1"/>
          <p:nvPr/>
        </p:nvSpPr>
        <p:spPr>
          <a:xfrm>
            <a:off x="5769513" y="1820358"/>
            <a:ext cx="5812887" cy="3046988"/>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11</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日凌晨，国际足联在俄罗斯发布了</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年世界杯比赛用球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电视之星</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(Telstar) 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新球保持了传统外观，黑色色块占据主要地位，外形，上类似于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1970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年墨西哥世界杯的比赛用球一</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"Telstar" ,</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同时采用了一些现代化的工艺和科技，其中包括</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NFC</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芯片的植入。这是世界杯用球首次植入</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NFC</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芯片，目的是让球迷可以通过智能手  机连接比赛用球。</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769513" y="752569"/>
            <a:ext cx="4471851" cy="1015663"/>
          </a:xfrm>
          <a:prstGeom prst="rect">
            <a:avLst/>
          </a:prstGeom>
          <a:noFill/>
        </p:spPr>
        <p:txBody>
          <a:bodyPr wrap="square" rtlCol="0">
            <a:spAutoFit/>
          </a:bodyPr>
          <a:lstStyle/>
          <a:p>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比赛时间</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1753" y="1820358"/>
            <a:ext cx="11110311" cy="1569660"/>
          </a:xfrm>
          <a:prstGeom prst="rect">
            <a:avLst/>
          </a:prstGeom>
          <a:noFill/>
        </p:spPr>
        <p:txBody>
          <a:bodyPr wrap="square" rtlCol="0">
            <a:spAutoFit/>
          </a:bodyPr>
          <a:lstStyle/>
          <a:p>
            <a:pPr>
              <a:lnSpc>
                <a:spcPct val="200000"/>
              </a:lnSpc>
            </a:pP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根据抽签规则，</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32</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支球队被分成</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档，东道主俄斯与德国、巴西、葡萄牙、阿根廷、比利时、波兰、法国一起成为一档种子队，其余球队将棖居</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日公布的国际足联排名进行分档。这</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档球队将按照</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支种子队相互回避、除欧洲区外</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大洲球队回避等原则依次被分入</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个小组。</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831753" y="752569"/>
            <a:ext cx="4471851" cy="1015663"/>
          </a:xfrm>
          <a:prstGeom prst="rect">
            <a:avLst/>
          </a:prstGeom>
          <a:noFill/>
        </p:spPr>
        <p:txBody>
          <a:bodyPr wrap="square" rtlCol="0">
            <a:spAutoFit/>
          </a:bodyPr>
          <a:lstStyle/>
          <a:p>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球队分档</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5" name="表格 4"/>
          <p:cNvGraphicFramePr>
            <a:graphicFrameLocks noGrp="1"/>
          </p:cNvGraphicFramePr>
          <p:nvPr/>
        </p:nvGraphicFramePr>
        <p:xfrm>
          <a:off x="1239604" y="3714485"/>
          <a:ext cx="9842924" cy="2647357"/>
        </p:xfrm>
        <a:graphic>
          <a:graphicData uri="http://schemas.openxmlformats.org/drawingml/2006/table">
            <a:tbl>
              <a:tblPr firstRow="1" bandRow="1">
                <a:tableStyleId>{5C22544A-7EE6-4342-B048-85BDC9FD1C3A}</a:tableStyleId>
              </a:tblPr>
              <a:tblGrid>
                <a:gridCol w="1448732"/>
                <a:gridCol w="8394192"/>
              </a:tblGrid>
              <a:tr h="523653">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分档</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球队</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530926">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第一档</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俄罗斯、德国、巴西、葡萄牙、阿根廷、比利时、波兰、法国</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530926">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第二档</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西班牙、秘鲁、瑞士、英格兰、哥伦比亚、墨西哥、乌拉圭、克罗地亚</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530926">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第三档</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丹麦、冰岛、哥斯达黎加、瑞典、突尼斯、埃及、塞内加尔、伊朗</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530926">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第四档</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塞尔维亚、尼日利亚、澳大利亚、日本、摩洛哥、巴拿马、韩国、沙特</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42844" y="331945"/>
            <a:ext cx="4471851" cy="1015663"/>
          </a:xfrm>
          <a:prstGeom prst="rect">
            <a:avLst/>
          </a:prstGeom>
          <a:noFill/>
        </p:spPr>
        <p:txBody>
          <a:bodyPr wrap="square" rtlCol="0">
            <a:spAutoFit/>
          </a:bodyPr>
          <a:lstStyle/>
          <a:p>
            <a:pPr algn="ct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抽签仪式</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表格 3"/>
          <p:cNvGraphicFramePr>
            <a:graphicFrameLocks noGrp="1"/>
          </p:cNvGraphicFramePr>
          <p:nvPr/>
        </p:nvGraphicFramePr>
        <p:xfrm>
          <a:off x="444076" y="1596189"/>
          <a:ext cx="7870619" cy="4526280"/>
        </p:xfrm>
        <a:graphic>
          <a:graphicData uri="http://schemas.openxmlformats.org/drawingml/2006/table">
            <a:tbl>
              <a:tblPr firstRow="1" bandRow="1">
                <a:tableStyleId>{5C22544A-7EE6-4342-B048-85BDC9FD1C3A}</a:tableStyleId>
              </a:tblPr>
              <a:tblGrid>
                <a:gridCol w="865969"/>
                <a:gridCol w="1345846"/>
                <a:gridCol w="1886268"/>
                <a:gridCol w="1886268"/>
                <a:gridCol w="1886268"/>
              </a:tblGrid>
              <a:tr h="456630">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组别</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1</a:t>
                      </a:r>
                      <a:r>
                        <a:rPr lang="zh-CN" altLang="en-US" b="0" i="0" dirty="0" smtClean="0">
                          <a:solidFill>
                            <a:schemeClr val="bg1"/>
                          </a:solidFill>
                          <a:latin typeface="Microsoft YaHei Light" charset="-122"/>
                          <a:ea typeface="Microsoft YaHei Light" charset="-122"/>
                          <a:cs typeface="Microsoft YaHei Light" charset="-122"/>
                        </a:rPr>
                        <a:t>档</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2</a:t>
                      </a:r>
                      <a:r>
                        <a:rPr lang="zh-CN" altLang="en-US" b="0" i="0" dirty="0" smtClean="0">
                          <a:solidFill>
                            <a:schemeClr val="bg1"/>
                          </a:solidFill>
                          <a:latin typeface="Microsoft YaHei Light" charset="-122"/>
                          <a:ea typeface="Microsoft YaHei Light" charset="-122"/>
                          <a:cs typeface="Microsoft YaHei Light" charset="-122"/>
                        </a:rPr>
                        <a:t>档</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3</a:t>
                      </a:r>
                      <a:r>
                        <a:rPr lang="zh-CN" altLang="en-US" b="0" i="0" dirty="0" smtClean="0">
                          <a:solidFill>
                            <a:schemeClr val="bg1"/>
                          </a:solidFill>
                          <a:latin typeface="Microsoft YaHei Light" charset="-122"/>
                          <a:ea typeface="Microsoft YaHei Light" charset="-122"/>
                          <a:cs typeface="Microsoft YaHei Light" charset="-122"/>
                        </a:rPr>
                        <a:t>档</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4</a:t>
                      </a:r>
                      <a:r>
                        <a:rPr lang="zh-CN" altLang="en-US" b="0" i="0" dirty="0" smtClean="0">
                          <a:solidFill>
                            <a:schemeClr val="bg1"/>
                          </a:solidFill>
                          <a:latin typeface="Microsoft YaHei Light" charset="-122"/>
                          <a:ea typeface="Microsoft YaHei Light" charset="-122"/>
                          <a:cs typeface="Microsoft YaHei Light" charset="-122"/>
                        </a:rPr>
                        <a:t>档</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456630">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A</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俄罗斯</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沙特阿拉伯</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埃及</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乌拉圭</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456630">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B</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葡萄牙</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西班牙</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摩洛哥</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伊朗</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456630">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C</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法国</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澳大利亚</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秘鲁</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丹麦</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456630">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D</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阿根廷</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冰岛</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克罗地亚</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尼日利亚</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456630">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E</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巴西</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瑞士</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哥斯达黎加</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塞尔维亚</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456630">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F</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德国</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墨西哥</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瑞典</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韩国</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456630">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G</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比利时</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巴拿马</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突尼斯</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英格兰</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456630">
                <a:tc>
                  <a:txBody>
                    <a:bodyPr/>
                    <a:lstStyle/>
                    <a:p>
                      <a:pPr algn="ctr">
                        <a:lnSpc>
                          <a:spcPct val="150000"/>
                        </a:lnSpc>
                      </a:pPr>
                      <a:r>
                        <a:rPr lang="en-US" altLang="zh-CN" b="0" i="0" dirty="0" smtClean="0">
                          <a:solidFill>
                            <a:schemeClr val="bg1"/>
                          </a:solidFill>
                          <a:latin typeface="Microsoft YaHei Light" charset="-122"/>
                          <a:ea typeface="Microsoft YaHei Light" charset="-122"/>
                          <a:cs typeface="Microsoft YaHei Light" charset="-122"/>
                        </a:rPr>
                        <a:t>H</a:t>
                      </a:r>
                      <a:r>
                        <a:rPr lang="zh-CN" altLang="en-US" b="0" i="0" dirty="0" smtClean="0">
                          <a:solidFill>
                            <a:schemeClr val="bg1"/>
                          </a:solidFill>
                          <a:latin typeface="Microsoft YaHei Light" charset="-122"/>
                          <a:ea typeface="Microsoft YaHei Light" charset="-122"/>
                          <a:cs typeface="Microsoft YaHei Light" charset="-122"/>
                        </a:rPr>
                        <a:t>组</a:t>
                      </a:r>
                      <a:endParaRPr lang="zh-CN" altLang="en-US"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波兰</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塞内加尔</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哥伦比亚</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b="0" i="0" dirty="0" smtClean="0">
                          <a:solidFill>
                            <a:schemeClr val="bg1"/>
                          </a:solidFill>
                          <a:latin typeface="Microsoft YaHei Light" charset="-122"/>
                          <a:ea typeface="Microsoft YaHei Light" charset="-122"/>
                          <a:cs typeface="Microsoft YaHei Light" charset="-122"/>
                        </a:rPr>
                        <a:t>日本</a:t>
                      </a:r>
                      <a:endParaRPr lang="en-US" altLang="zh-CN"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
        <p:nvSpPr>
          <p:cNvPr id="6" name="文本框 5"/>
          <p:cNvSpPr txBox="1"/>
          <p:nvPr/>
        </p:nvSpPr>
        <p:spPr>
          <a:xfrm>
            <a:off x="8467344" y="2199693"/>
            <a:ext cx="3474720" cy="2554545"/>
          </a:xfrm>
          <a:prstGeom prst="rect">
            <a:avLst/>
          </a:prstGeom>
          <a:noFill/>
        </p:spPr>
        <p:txBody>
          <a:bodyPr wrap="square" rtlCol="0">
            <a:spAutoFit/>
          </a:bodyPr>
          <a:lstStyle/>
          <a:p>
            <a:pPr>
              <a:lnSpc>
                <a:spcPct val="200000"/>
              </a:lnSpc>
            </a:pP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2017</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日，俄罗斯世界杯分组抽签仪式在莫斯科里姆林宫举行，现场</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2100</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多名记者和</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32</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个国家代表队以及</a:t>
            </a:r>
            <a:r>
              <a:rPr kumimoji="1"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1400</a:t>
            </a:r>
            <a:r>
              <a:rPr kumimoji="1"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多位贵宾共同目睹和亲历了本次抽签仪式。</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表格 3"/>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1</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14</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卢日尼基体育场 莫斯科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叶卡捷琳堡中央体育场 叶卡捷琳堡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20</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19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20</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萨马拉竞技场 萨马拉</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34</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smtClean="0">
                          <a:solidFill>
                            <a:schemeClr val="bg1"/>
                          </a:solidFill>
                          <a:latin typeface="Microsoft YaHei Light" charset="-122"/>
                          <a:ea typeface="Microsoft YaHei Light" charset="-122"/>
                          <a:cs typeface="Microsoft YaHei Light" charset="-122"/>
                        </a:rPr>
                        <a:t>伏尔加格勒竞技场</a:t>
                      </a:r>
                      <a:r>
                        <a:rPr lang="zh-CN" altLang="en-US" sz="1600" b="0" i="0" baseline="0" smtClean="0">
                          <a:solidFill>
                            <a:schemeClr val="bg1"/>
                          </a:solidFill>
                          <a:latin typeface="Microsoft YaHei Light" charset="-122"/>
                          <a:ea typeface="Microsoft YaHei Light" charset="-122"/>
                          <a:cs typeface="Microsoft YaHei Light" charset="-122"/>
                        </a:rPr>
                        <a:t> </a:t>
                      </a:r>
                      <a:r>
                        <a:rPr lang="zh-CN" altLang="en-US" sz="1600" b="0" i="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5" name="表格 4"/>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俄罗斯</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沙特阿拉伯</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6" name="表格 5"/>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埃及</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乌拉我</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7" name="表格 6"/>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俄罗斯</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埃及</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8" name="表格 7"/>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乌拉圭</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沙特阿拉伯</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9" name="表格 8"/>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乌拉圭</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俄罗斯</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10" name="表格 9"/>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沙特阿拉伯</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smtClean="0">
                          <a:solidFill>
                            <a:schemeClr val="tx1">
                              <a:lumMod val="85000"/>
                              <a:lumOff val="15000"/>
                            </a:schemeClr>
                          </a:solidFill>
                          <a:latin typeface="Microsoft YaHei Light" charset="-122"/>
                          <a:ea typeface="Microsoft YaHei Light" charset="-122"/>
                          <a:cs typeface="Microsoft YaHei Light" charset="-122"/>
                        </a:rPr>
                        <a:t>埃及</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B</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表格 3"/>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15</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菲什特奥林匹克体育场 索契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18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20</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卢日尼基体育场 莫斯科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21</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喀山竞技场 喀山</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萨兰斯克体育场萨兰斯克</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5" name="表格 4"/>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摩洛哥</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伊朗</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6" name="表格 5"/>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葡萄牙</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西班牙</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7" name="表格 6"/>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葡萄牙</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摩洛哥</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8" name="表格 7"/>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伊朗</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西班牙</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9" name="表格 8"/>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伊朗</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葡萄牙</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10" name="表格 9"/>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西班牙</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摩洛哥</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C</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18:00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喀山竞技场 喀山</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7</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萨兰斯克体育场 萨兰斯克</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21</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21</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20:00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萨马拉竞技场 萨马拉</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21</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叶卡捷琳堡中央体育场 叶卡捷琳堡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37</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卢日尼基体育场 莫斯科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菲什特奥林匹克体育场 索契</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4" name="表格 3"/>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法国</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澳大利亚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5" name="表格 4"/>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秘鲁</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丹麦</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6" name="表格 5"/>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丹麦</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澳大利亚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7" name="表格 6"/>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法国</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秘鲁</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8" name="表格 7"/>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丹麦</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法国</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9" name="表格 8"/>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澳大利亚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秘鲁</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D</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4" name="表格 3"/>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5" name="表格 4"/>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6" name="表格 5"/>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7" name="表格 6"/>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8" name="表格 7"/>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9" name="表格 8"/>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E</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4" name="表格 3"/>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5" name="表格 4"/>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6" name="表格 5"/>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7" name="表格 6"/>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8" name="表格 7"/>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9" name="表格 8"/>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F</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4" name="表格 3"/>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5" name="表格 4"/>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6" name="表格 5"/>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7" name="表格 6"/>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8" name="表格 7"/>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9" name="表格 8"/>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G</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4" name="表格 3"/>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5" name="表格 4"/>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6" name="表格 5"/>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7" name="表格 6"/>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8" name="表格 7"/>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9" name="表格 8"/>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2844" y="331945"/>
            <a:ext cx="4471851" cy="1015663"/>
          </a:xfrm>
          <a:prstGeom prst="rect">
            <a:avLst/>
          </a:prstGeom>
          <a:noFill/>
        </p:spPr>
        <p:txBody>
          <a:bodyPr wrap="square" rtlCol="0">
            <a:spAutoFit/>
          </a:bodyPr>
          <a:lstStyle/>
          <a:p>
            <a:pPr algn="ctr"/>
            <a:r>
              <a:rPr kumimoji="1" lang="en-US" altLang="zh-CN"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H</a:t>
            </a:r>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组比赛</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444076" y="1596187"/>
          <a:ext cx="11333395" cy="4640020"/>
        </p:xfrm>
        <a:graphic>
          <a:graphicData uri="http://schemas.openxmlformats.org/drawingml/2006/table">
            <a:tbl>
              <a:tblPr firstRow="1" bandRow="1">
                <a:tableStyleId>{5C22544A-7EE6-4342-B048-85BDC9FD1C3A}</a:tableStyleId>
              </a:tblPr>
              <a:tblGrid>
                <a:gridCol w="1640006"/>
                <a:gridCol w="2548815"/>
                <a:gridCol w="3572287"/>
                <a:gridCol w="3572287"/>
              </a:tblGrid>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场次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开球时间</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对阵双方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比赛地点</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16</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21:00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斯巴达克 莫斯科</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8</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17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加里宁格勒体育场 加里宁格勒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23</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下诺夫哥罗德体育场下诺夫哥罗德</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25</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22</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23:00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伏尔加格勒竞技场</a:t>
                      </a:r>
                      <a:r>
                        <a:rPr lang="zh-CN" altLang="en-US" sz="1600" b="0" i="0" baseline="0" dirty="0" smtClean="0">
                          <a:solidFill>
                            <a:schemeClr val="bg1"/>
                          </a:solidFill>
                          <a:latin typeface="Microsoft YaHei Light" charset="-122"/>
                          <a:ea typeface="Microsoft YaHei Light" charset="-122"/>
                          <a:cs typeface="Microsoft YaHei Light" charset="-122"/>
                        </a:rPr>
                        <a:t> </a:t>
                      </a:r>
                      <a:r>
                        <a:rPr lang="zh-CN" altLang="en-US" sz="1600" b="0" i="0" dirty="0" smtClean="0">
                          <a:solidFill>
                            <a:schemeClr val="bg1"/>
                          </a:solidFill>
                          <a:latin typeface="Microsoft YaHei Light" charset="-122"/>
                          <a:ea typeface="Microsoft YaHei Light" charset="-122"/>
                          <a:cs typeface="Microsoft YaHei Light" charset="-122"/>
                        </a:rPr>
                        <a:t>伏尔加格勒</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39</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圣彼得堡体育场 圣彼得堡</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r h="662860">
                <a:tc>
                  <a:txBody>
                    <a:bodyPr/>
                    <a:lstStyle/>
                    <a:p>
                      <a:pPr algn="ctr">
                        <a:lnSpc>
                          <a:spcPct val="150000"/>
                        </a:lnSpc>
                      </a:pPr>
                      <a:r>
                        <a:rPr lang="zh-CN" altLang="en-US" sz="1600" b="0" i="0" dirty="0" smtClean="0">
                          <a:solidFill>
                            <a:schemeClr val="bg1"/>
                          </a:solidFill>
                          <a:latin typeface="Microsoft YaHei Light" charset="-122"/>
                          <a:ea typeface="Microsoft YaHei Light" charset="-122"/>
                          <a:cs typeface="Microsoft YaHei Light" charset="-122"/>
                        </a:rPr>
                        <a:t>第</a:t>
                      </a:r>
                      <a:r>
                        <a:rPr lang="en-US" altLang="zh-CN" sz="1600" b="0" i="0" dirty="0" smtClean="0">
                          <a:solidFill>
                            <a:schemeClr val="bg1"/>
                          </a:solidFill>
                          <a:latin typeface="Microsoft YaHei Light" charset="-122"/>
                          <a:ea typeface="Microsoft YaHei Light" charset="-122"/>
                          <a:cs typeface="Microsoft YaHei Light" charset="-122"/>
                        </a:rPr>
                        <a:t>40</a:t>
                      </a:r>
                      <a:r>
                        <a:rPr lang="zh-CN" altLang="en-US" sz="1600" b="0" i="0" dirty="0" smtClean="0">
                          <a:solidFill>
                            <a:schemeClr val="bg1"/>
                          </a:solidFill>
                          <a:latin typeface="Microsoft YaHei Light" charset="-122"/>
                          <a:ea typeface="Microsoft YaHei Light" charset="-122"/>
                          <a:cs typeface="Microsoft YaHei Light" charset="-122"/>
                        </a:rPr>
                        <a:t>场</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r>
                        <a:rPr lang="en-US" altLang="zh-CN" sz="1600" b="0" i="0" dirty="0" smtClean="0">
                          <a:solidFill>
                            <a:schemeClr val="bg1"/>
                          </a:solidFill>
                          <a:latin typeface="Microsoft YaHei Light" charset="-122"/>
                          <a:ea typeface="Microsoft YaHei Light" charset="-122"/>
                          <a:cs typeface="Microsoft YaHei Light" charset="-122"/>
                        </a:rPr>
                        <a:t>2018</a:t>
                      </a:r>
                      <a:r>
                        <a:rPr lang="zh-CN" altLang="en-US" sz="1600" b="0" i="0" dirty="0" smtClean="0">
                          <a:solidFill>
                            <a:schemeClr val="bg1"/>
                          </a:solidFill>
                          <a:latin typeface="Microsoft YaHei Light" charset="-122"/>
                          <a:ea typeface="Microsoft YaHei Light" charset="-122"/>
                          <a:cs typeface="Microsoft YaHei Light" charset="-122"/>
                        </a:rPr>
                        <a:t>年</a:t>
                      </a:r>
                      <a:r>
                        <a:rPr lang="en-US" altLang="zh-CN" sz="1600" b="0" i="0" dirty="0" smtClean="0">
                          <a:solidFill>
                            <a:schemeClr val="bg1"/>
                          </a:solidFill>
                          <a:latin typeface="Microsoft YaHei Light" charset="-122"/>
                          <a:ea typeface="Microsoft YaHei Light" charset="-122"/>
                          <a:cs typeface="Microsoft YaHei Light" charset="-122"/>
                        </a:rPr>
                        <a:t>6</a:t>
                      </a:r>
                      <a:r>
                        <a:rPr lang="zh-CN" altLang="en-US" sz="1600" b="0" i="0" dirty="0" smtClean="0">
                          <a:solidFill>
                            <a:schemeClr val="bg1"/>
                          </a:solidFill>
                          <a:latin typeface="Microsoft YaHei Light" charset="-122"/>
                          <a:ea typeface="Microsoft YaHei Light" charset="-122"/>
                          <a:cs typeface="Microsoft YaHei Light" charset="-122"/>
                        </a:rPr>
                        <a:t>月</a:t>
                      </a:r>
                      <a:r>
                        <a:rPr lang="en-US" altLang="zh-CN" sz="1600" b="0" i="0" dirty="0" smtClean="0">
                          <a:solidFill>
                            <a:schemeClr val="bg1"/>
                          </a:solidFill>
                          <a:latin typeface="Microsoft YaHei Light" charset="-122"/>
                          <a:ea typeface="Microsoft YaHei Light" charset="-122"/>
                          <a:cs typeface="Microsoft YaHei Light" charset="-122"/>
                        </a:rPr>
                        <a:t>27</a:t>
                      </a:r>
                      <a:r>
                        <a:rPr lang="zh-CN" altLang="en-US" sz="1600" b="0" i="0" dirty="0" smtClean="0">
                          <a:solidFill>
                            <a:schemeClr val="bg1"/>
                          </a:solidFill>
                          <a:latin typeface="Microsoft YaHei Light" charset="-122"/>
                          <a:ea typeface="Microsoft YaHei Light" charset="-122"/>
                          <a:cs typeface="Microsoft YaHei Light" charset="-122"/>
                        </a:rPr>
                        <a:t>日</a:t>
                      </a:r>
                      <a:r>
                        <a:rPr lang="en-US" altLang="zh-CN" sz="1600" b="0" i="0" dirty="0" smtClean="0">
                          <a:solidFill>
                            <a:schemeClr val="bg1"/>
                          </a:solidFill>
                          <a:latin typeface="Microsoft YaHei Light" charset="-122"/>
                          <a:ea typeface="Microsoft YaHei Light" charset="-122"/>
                          <a:cs typeface="Microsoft YaHei Light" charset="-122"/>
                        </a:rPr>
                        <a:t>02</a:t>
                      </a:r>
                      <a:r>
                        <a:rPr lang="en-US" altLang="zh-CN" sz="1600" b="0" i="0" dirty="0" smtClean="0">
                          <a:solidFill>
                            <a:schemeClr val="bg1"/>
                          </a:solidFill>
                          <a:latin typeface="Microsoft YaHei Light" charset="-122"/>
                          <a:ea typeface="Microsoft YaHei Light" charset="-122"/>
                          <a:cs typeface="Microsoft YaHei Light" charset="-122"/>
                          <a:sym typeface="Wingdings" panose="05000000000000000000"/>
                        </a:rPr>
                        <a:t>:00</a:t>
                      </a: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150000"/>
                        </a:lnSpc>
                      </a:pPr>
                      <a:endParaRPr lang="zh-CN" altLang="en-US" sz="1600" b="0" i="0" dirty="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marL="0" marR="0" indent="0" algn="ctr" defTabSz="913765" rtl="0" eaLnBrk="1" fontAlgn="auto" latinLnBrk="0" hangingPunct="1">
                        <a:lnSpc>
                          <a:spcPct val="150000"/>
                        </a:lnSpc>
                        <a:spcBef>
                          <a:spcPts val="0"/>
                        </a:spcBef>
                        <a:spcAft>
                          <a:spcPts val="0"/>
                        </a:spcAft>
                        <a:buClrTx/>
                        <a:buSzTx/>
                        <a:buFontTx/>
                        <a:buNone/>
                        <a:defRPr/>
                      </a:pPr>
                      <a:r>
                        <a:rPr lang="zh-CN" altLang="en-US" sz="1600" b="0" i="0" dirty="0" smtClean="0">
                          <a:solidFill>
                            <a:schemeClr val="bg1"/>
                          </a:solidFill>
                          <a:latin typeface="Microsoft YaHei Light" charset="-122"/>
                          <a:ea typeface="Microsoft YaHei Light" charset="-122"/>
                          <a:cs typeface="Microsoft YaHei Light" charset="-122"/>
                        </a:rPr>
                        <a:t>顿河版罗斯托夫体育场 尼斯托夫</a:t>
                      </a:r>
                      <a:endParaRPr lang="zh-CN" altLang="en-US" sz="1600" b="0" i="0" dirty="0" smtClean="0">
                        <a:solidFill>
                          <a:schemeClr val="bg1"/>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4" name="表格 3"/>
          <p:cNvGraphicFramePr>
            <a:graphicFrameLocks noGrp="1"/>
          </p:cNvGraphicFramePr>
          <p:nvPr/>
        </p:nvGraphicFramePr>
        <p:xfrm>
          <a:off x="4626863" y="2258569"/>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5" name="表格 4"/>
          <p:cNvGraphicFramePr>
            <a:graphicFrameLocks noGrp="1"/>
          </p:cNvGraphicFramePr>
          <p:nvPr/>
        </p:nvGraphicFramePr>
        <p:xfrm>
          <a:off x="4626863" y="2920951"/>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6" name="表格 5"/>
          <p:cNvGraphicFramePr>
            <a:graphicFrameLocks noGrp="1"/>
          </p:cNvGraphicFramePr>
          <p:nvPr/>
        </p:nvGraphicFramePr>
        <p:xfrm>
          <a:off x="4626863" y="3560628"/>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7" name="表格 6"/>
          <p:cNvGraphicFramePr>
            <a:graphicFrameLocks noGrp="1"/>
          </p:cNvGraphicFramePr>
          <p:nvPr/>
        </p:nvGraphicFramePr>
        <p:xfrm>
          <a:off x="4626863" y="422301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8" name="表格 7"/>
          <p:cNvGraphicFramePr>
            <a:graphicFrameLocks noGrp="1"/>
          </p:cNvGraphicFramePr>
          <p:nvPr/>
        </p:nvGraphicFramePr>
        <p:xfrm>
          <a:off x="4618842" y="4904800"/>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尼日利亚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阿根廷</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graphicFrame>
        <p:nvGraphicFramePr>
          <p:cNvPr id="9" name="表格 8"/>
          <p:cNvGraphicFramePr>
            <a:graphicFrameLocks noGrp="1"/>
          </p:cNvGraphicFramePr>
          <p:nvPr/>
        </p:nvGraphicFramePr>
        <p:xfrm>
          <a:off x="4613709" y="5544477"/>
          <a:ext cx="3584448" cy="658368"/>
        </p:xfrm>
        <a:graphic>
          <a:graphicData uri="http://schemas.openxmlformats.org/drawingml/2006/table">
            <a:tbl>
              <a:tblPr firstRow="1" bandRow="1">
                <a:tableStyleId>{5C22544A-7EE6-4342-B048-85BDC9FD1C3A}</a:tableStyleId>
              </a:tblPr>
              <a:tblGrid>
                <a:gridCol w="1194816"/>
                <a:gridCol w="1194816"/>
                <a:gridCol w="1194816"/>
              </a:tblGrid>
              <a:tr h="658368">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冰岛</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c>
                  <a:txBody>
                    <a:bodyPr/>
                    <a:lstStyle/>
                    <a:p>
                      <a:pPr algn="ctr">
                        <a:lnSpc>
                          <a:spcPct val="200000"/>
                        </a:lnSpc>
                      </a:pPr>
                      <a:r>
                        <a:rPr lang="zh-CN" altLang="en-US" sz="1400" b="0" i="0" dirty="0" smtClean="0">
                          <a:solidFill>
                            <a:schemeClr val="tx1">
                              <a:lumMod val="85000"/>
                              <a:lumOff val="15000"/>
                            </a:schemeClr>
                          </a:solidFill>
                          <a:latin typeface="Microsoft YaHei Light" charset="-122"/>
                          <a:ea typeface="Microsoft YaHei Light" charset="-122"/>
                          <a:cs typeface="Microsoft YaHei Light" charset="-122"/>
                        </a:rPr>
                        <a:t>格罗地亚</a:t>
                      </a:r>
                      <a:endParaRPr lang="zh-CN" altLang="en-US" sz="1400" b="0" i="0" dirty="0">
                        <a:solidFill>
                          <a:schemeClr val="tx1">
                            <a:lumMod val="85000"/>
                            <a:lumOff val="15000"/>
                          </a:schemeClr>
                        </a:solidFill>
                        <a:latin typeface="Microsoft YaHei Light" charset="-122"/>
                        <a:ea typeface="Microsoft YaHei Light" charset="-122"/>
                        <a:cs typeface="Microsoft YaHei Light" charset="-122"/>
                      </a:endParaRPr>
                    </a:p>
                  </a:txBody>
                  <a:tcPr>
                    <a:solidFill>
                      <a:schemeClr val="bg1">
                        <a:alpha val="52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84920" y="1525855"/>
            <a:ext cx="3262432" cy="1323439"/>
          </a:xfrm>
          <a:prstGeom prst="rect">
            <a:avLst/>
          </a:prstGeom>
          <a:noFill/>
        </p:spPr>
        <p:txBody>
          <a:bodyPr wrap="none" rtlCol="0">
            <a:spAutoFit/>
          </a:bodyPr>
          <a:lstStyle>
            <a:defPPr>
              <a:defRPr lang="zh-CN"/>
            </a:defPPr>
            <a:lvl1pPr algn="ctr">
              <a:defRPr sz="6600" b="1">
                <a:ln w="12700">
                  <a:noFill/>
                </a:ln>
                <a:gradFill>
                  <a:gsLst>
                    <a:gs pos="50000">
                      <a:srgbClr val="005674"/>
                    </a:gs>
                    <a:gs pos="70000">
                      <a:srgbClr val="00B0F0"/>
                    </a:gs>
                    <a:gs pos="49000">
                      <a:srgbClr val="0070C0"/>
                    </a:gs>
                    <a:gs pos="30000">
                      <a:srgbClr val="00B0F0"/>
                    </a:gs>
                  </a:gsLst>
                  <a:lin ang="5400000" scaled="1"/>
                </a:gradFill>
                <a:effectLst>
                  <a:outerShdw blurRad="254000" dist="152400" dir="2700000" algn="tl" rotWithShape="0">
                    <a:prstClr val="black"/>
                  </a:outerShdw>
                </a:effectLst>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lang="zh-CN" altLang="en-US" sz="8000" i="1" kern="0" dirty="0" smtClean="0">
                <a:solidFill>
                  <a:schemeClr val="bg1"/>
                </a:solidFill>
                <a:effectLst/>
              </a:rPr>
              <a:t>第四章</a:t>
            </a:r>
            <a:endParaRPr kumimoji="0" lang="zh-CN" altLang="en-US" sz="8000" b="1" i="1" u="none" strike="noStrike" kern="0" cap="none" spc="0" normalizeH="0" baseline="0" noProof="0" dirty="0">
              <a:ln w="12700">
                <a:noFill/>
              </a:ln>
              <a:solidFill>
                <a:schemeClr val="bg1"/>
              </a:solidFill>
              <a:effectLst/>
              <a:uLnTx/>
              <a:uFillTx/>
            </a:endParaRPr>
          </a:p>
        </p:txBody>
      </p:sp>
      <p:sp>
        <p:nvSpPr>
          <p:cNvPr id="3" name="文本框 2"/>
          <p:cNvSpPr txBox="1"/>
          <p:nvPr/>
        </p:nvSpPr>
        <p:spPr>
          <a:xfrm>
            <a:off x="5606196" y="1004579"/>
            <a:ext cx="1709122" cy="523220"/>
          </a:xfrm>
          <a:prstGeom prst="rect">
            <a:avLst/>
          </a:prstGeom>
          <a:noFill/>
        </p:spPr>
        <p:txBody>
          <a:bodyPr wrap="none" rtlCol="0">
            <a:spAutoFit/>
          </a:bodyPr>
          <a:lstStyle>
            <a:defPPr>
              <a:defRPr lang="zh-CN"/>
            </a:defPPr>
            <a:lvl1pPr algn="ctr">
              <a:defRPr sz="6600" b="1">
                <a:ln w="12700">
                  <a:noFill/>
                </a:ln>
                <a:gradFill>
                  <a:gsLst>
                    <a:gs pos="50000">
                      <a:srgbClr val="005674"/>
                    </a:gs>
                    <a:gs pos="70000">
                      <a:srgbClr val="00B0F0"/>
                    </a:gs>
                    <a:gs pos="49000">
                      <a:srgbClr val="0070C0"/>
                    </a:gs>
                    <a:gs pos="30000">
                      <a:srgbClr val="00B0F0"/>
                    </a:gs>
                  </a:gsLst>
                  <a:lin ang="5400000" scaled="1"/>
                </a:gradFill>
                <a:effectLst>
                  <a:outerShdw blurRad="254000" dist="152400" dir="2700000" algn="tl" rotWithShape="0">
                    <a:prstClr val="black"/>
                  </a:outerShdw>
                </a:effectLst>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lang="en-US" altLang="zh-CN" sz="2800" i="1" kern="0" dirty="0" smtClean="0">
                <a:solidFill>
                  <a:schemeClr val="bg1"/>
                </a:solidFill>
                <a:effectLst/>
              </a:rPr>
              <a:t>PART.04</a:t>
            </a:r>
            <a:endParaRPr kumimoji="0" lang="zh-CN" altLang="en-US" sz="2800" b="1" i="1" u="none" strike="noStrike" kern="0" cap="none" spc="0" normalizeH="0" baseline="0" noProof="0" dirty="0">
              <a:ln w="12700">
                <a:noFill/>
              </a:ln>
              <a:solidFill>
                <a:schemeClr val="bg1"/>
              </a:solidFill>
              <a:effectLst/>
              <a:uLnTx/>
              <a:uFillTx/>
            </a:endParaRPr>
          </a:p>
        </p:txBody>
      </p:sp>
      <p:grpSp>
        <p:nvGrpSpPr>
          <p:cNvPr id="4" name="组 3"/>
          <p:cNvGrpSpPr/>
          <p:nvPr/>
        </p:nvGrpSpPr>
        <p:grpSpPr>
          <a:xfrm>
            <a:off x="5184920" y="3894902"/>
            <a:ext cx="5092936" cy="1754327"/>
            <a:chOff x="2696212" y="1626300"/>
            <a:chExt cx="3286382" cy="1754327"/>
          </a:xfrm>
        </p:grpSpPr>
        <p:sp>
          <p:nvSpPr>
            <p:cNvPr id="5" name="文本框 4"/>
            <p:cNvSpPr txBox="1"/>
            <p:nvPr/>
          </p:nvSpPr>
          <p:spPr>
            <a:xfrm>
              <a:off x="2696212" y="1626300"/>
              <a:ext cx="2885607" cy="1015663"/>
            </a:xfrm>
            <a:prstGeom prst="rect">
              <a:avLst/>
            </a:prstGeom>
            <a:noFill/>
          </p:spPr>
          <p:txBody>
            <a:bodyPr wrap="square" rtlCol="0">
              <a:spAutoFit/>
            </a:bodyPr>
            <a:lstStyle/>
            <a:p>
              <a:r>
                <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赛事准备</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2696212" y="2641963"/>
              <a:ext cx="3286382" cy="738664"/>
            </a:xfrm>
            <a:prstGeom prst="rect">
              <a:avLst/>
            </a:prstGeom>
            <a:noFill/>
          </p:spPr>
          <p:txBody>
            <a:bodyPr wrap="square" rtlCol="0">
              <a:spAutoFit/>
              <a:scene3d>
                <a:camera prst="orthographicFront"/>
                <a:lightRig rig="threePt" dir="t"/>
              </a:scene3d>
              <a:sp3d contourW="12700"/>
            </a:bodyPr>
            <a:lstStyle/>
            <a:p>
              <a:pPr lvl="0" defTabSz="914400">
                <a:lnSpc>
                  <a:spcPct val="150000"/>
                </a:lnSpc>
                <a:defRPr/>
              </a:pPr>
              <a:r>
                <a:rPr lang="en-US" altLang="zh-CN" sz="1400" kern="0" dirty="0">
                  <a:solidFill>
                    <a:schemeClr val="bg1"/>
                  </a:solidFill>
                </a:rPr>
                <a:t>2017 YEAR-END SUMMARY OF THE WORK OF PPT, THE COPYRIGHT BELONGS TO THE AUTHOR, ANY UNIT </a:t>
              </a:r>
              <a:r>
                <a:rPr lang="en-US" altLang="zh-CN" sz="1400" kern="0" dirty="0" smtClean="0">
                  <a:solidFill>
                    <a:schemeClr val="bg1"/>
                  </a:solidFill>
                </a:rPr>
                <a:t>OR</a:t>
              </a:r>
              <a:endParaRPr lang="zh-CN" altLang="en-US" sz="1400" kern="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63" presetClass="path" presetSubtype="0" accel="50000" decel="50000" fill="hold" grpId="1" nodeType="withEffect">
                                  <p:stCondLst>
                                    <p:cond delay="500"/>
                                  </p:stCondLst>
                                  <p:childTnLst>
                                    <p:animMotion origin="layout" path="M -3.95833E-6 -1.48148E-6 L 0.25 -1.48148E-6 " pathEditMode="relative" rAng="0" ptsTypes="AA">
                                      <p:cBhvr>
                                        <p:cTn id="11" dur="1000" spd="-100000" fill="hold"/>
                                        <p:tgtEl>
                                          <p:spTgt spid="2"/>
                                        </p:tgtEl>
                                        <p:attrNameLst>
                                          <p:attrName>ppt_x</p:attrName>
                                          <p:attrName>ppt_y</p:attrName>
                                        </p:attrNameLst>
                                      </p:cBhvr>
                                      <p:rCtr x="12500" y="0"/>
                                    </p:animMotion>
                                  </p:childTnLst>
                                </p:cTn>
                              </p:par>
                              <p:par>
                                <p:cTn id="12" presetID="53" presetClass="entr" presetSubtype="16" fill="hold" grpId="0" nodeType="with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63" presetClass="path" presetSubtype="0" accel="50000" decel="50000" fill="hold" grpId="1" nodeType="withEffect">
                                  <p:stCondLst>
                                    <p:cond delay="500"/>
                                  </p:stCondLst>
                                  <p:childTnLst>
                                    <p:animMotion origin="layout" path="M 2.5E-6 -7.40741E-7 L 0.25 -7.40741E-7 " pathEditMode="relative" rAng="0" ptsTypes="AA">
                                      <p:cBhvr>
                                        <p:cTn id="18" dur="1000" spd="-100000" fill="hold"/>
                                        <p:tgtEl>
                                          <p:spTgt spid="3"/>
                                        </p:tgtEl>
                                        <p:attrNameLst>
                                          <p:attrName>ppt_x</p:attrName>
                                          <p:attrName>ppt_y</p:attrName>
                                        </p:attrNameLst>
                                      </p:cBhvr>
                                      <p:rCtr x="12500" y="0"/>
                                    </p:animMotion>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1754" y="2237453"/>
            <a:ext cx="5488836" cy="3539430"/>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月，根据俄罗斯联邦政府消息，俄方将于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日至</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25</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日在举办</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年世界杯足球赛期间对外国观众实施免签政策。中国观众可凭记载个人信息的实体或电子观众卡</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球迷护照</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和</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票或者获取</a:t>
            </a:r>
            <a:r>
              <a:rPr kumimoji="1" lang="en-US" altLang="zh-CN" sz="16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i</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票的证明免办签证入出境俄罗斯，入境期限为世界杯首场比赛前</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天，出境期限为最后一场比赛后</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天。乘坐汽车入境者，须从对国际放客开放的俄边境</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D</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岸入境。</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831753" y="752569"/>
            <a:ext cx="4471851" cy="1015663"/>
          </a:xfrm>
          <a:prstGeom prst="rect">
            <a:avLst/>
          </a:prstGeom>
          <a:noFill/>
        </p:spPr>
        <p:txBody>
          <a:bodyPr wrap="square" rtlCol="0">
            <a:spAutoFit/>
          </a:bodyPr>
          <a:lstStyle/>
          <a:p>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免签证制作</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45584" y="2009942"/>
            <a:ext cx="5448300" cy="3479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949186" y="2237453"/>
            <a:ext cx="5488836" cy="3046988"/>
          </a:xfrm>
          <a:prstGeom prst="rect">
            <a:avLst/>
          </a:prstGeom>
          <a:noFill/>
        </p:spPr>
        <p:txBody>
          <a:bodyPr wrap="square" rtlCol="0">
            <a:spAutoFit/>
          </a:bodyPr>
          <a:lstStyle/>
          <a:p>
            <a:pPr>
              <a:lnSpc>
                <a:spcPct val="200000"/>
              </a:lnSpc>
            </a:pP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日，国际足联主席因凡蒂诺表示，尽管争议不断，国际足联依然决定视频助理裁判技术</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(VAR)</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将在</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年夏天首次被应用在俄罗斯世界杯上。</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2016</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年以来，视频助理裁判技术已经在包括德甲和意甲在内的</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个联赛的</a:t>
            </a:r>
            <a:r>
              <a:rPr kumimoji="1"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1000</a:t>
            </a:r>
            <a:r>
              <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多场比赛中试用。不过该技术并没有得到所有人的欢迎，欧足联就一直对其持反对态度。</a:t>
            </a:r>
            <a:endParaRPr kumimoji="1"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5949185" y="752569"/>
            <a:ext cx="4471851" cy="1015663"/>
          </a:xfrm>
          <a:prstGeom prst="rect">
            <a:avLst/>
          </a:prstGeom>
          <a:noFill/>
        </p:spPr>
        <p:txBody>
          <a:bodyPr wrap="square" rtlCol="0">
            <a:spAutoFit/>
          </a:bodyPr>
          <a:lstStyle/>
          <a:p>
            <a:r>
              <a:rPr kumimoji="1" lang="zh-CN" altLang="en-US" sz="6000" b="1" i="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裁判工作</a:t>
            </a:r>
            <a:endParaRPr kumimoji="1" lang="zh-CN" altLang="en-US" sz="6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21378"/>
          <a:stretch>
            <a:fillRect/>
          </a:stretch>
        </p:blipFill>
        <p:spPr>
          <a:xfrm>
            <a:off x="298784" y="1989221"/>
            <a:ext cx="5331995" cy="381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54148" y="0"/>
            <a:ext cx="7117176"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5008</Words>
  <Application>WPS 演示</Application>
  <PresentationFormat>宽屏</PresentationFormat>
  <Paragraphs>860</Paragraphs>
  <Slides>27</Slides>
  <Notes>0</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Arial</vt:lpstr>
      <vt:lpstr>宋体</vt:lpstr>
      <vt:lpstr>Wingdings</vt:lpstr>
      <vt:lpstr>微软雅黑</vt:lpstr>
      <vt:lpstr>Century Gothic</vt:lpstr>
      <vt:lpstr>Arial Unicode MS</vt:lpstr>
      <vt:lpstr>Calibri</vt:lpstr>
      <vt:lpstr>Microsoft YaHei Light</vt:lpstr>
      <vt:lpstr>Wingdings</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cp:lastModifiedBy>
  <cp:revision>93</cp:revision>
  <dcterms:created xsi:type="dcterms:W3CDTF">2017-08-18T03:02:00Z</dcterms:created>
  <dcterms:modified xsi:type="dcterms:W3CDTF">2018-06-06T07:02:44Z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