
<file path=[Content_Types].xml><?xml version="1.0" encoding="utf-8"?>
<Types xmlns="http://schemas.openxmlformats.org/package/2006/content-types">
  <Default Extension="wdp" ContentType="image/vnd.ms-photo"/>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2" r:id="rId6"/>
    <p:sldId id="300" r:id="rId7"/>
    <p:sldId id="301" r:id="rId8"/>
    <p:sldId id="302" r:id="rId9"/>
    <p:sldId id="282" r:id="rId10"/>
    <p:sldId id="304" r:id="rId11"/>
    <p:sldId id="303" r:id="rId12"/>
    <p:sldId id="305" r:id="rId13"/>
    <p:sldId id="306" r:id="rId14"/>
    <p:sldId id="307" r:id="rId15"/>
    <p:sldId id="309" r:id="rId16"/>
    <p:sldId id="308" r:id="rId17"/>
    <p:sldId id="310" r:id="rId18"/>
    <p:sldId id="312" r:id="rId19"/>
    <p:sldId id="311" r:id="rId20"/>
    <p:sldId id="313" r:id="rId21"/>
    <p:sldId id="315" r:id="rId22"/>
    <p:sldId id="316" r:id="rId23"/>
    <p:sldId id="317" r:id="rId24"/>
    <p:sldId id="319" r:id="rId25"/>
    <p:sldId id="320" r:id="rId26"/>
    <p:sldId id="321" r:id="rId27"/>
    <p:sldId id="322" r:id="rId28"/>
    <p:sldId id="318"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557"/>
    <a:srgbClr val="D50200"/>
    <a:srgbClr val="FFAA71"/>
    <a:srgbClr val="E1DEDC"/>
    <a:srgbClr val="000F5F"/>
    <a:srgbClr val="FFFF9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0" d="100"/>
          <a:sy n="50" d="100"/>
        </p:scale>
        <p:origin x="1458" y="5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2D000E-B6C9-477A-AE32-8BA1DF0A53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E9C3B-4AC2-4AAD-91B0-396349590C4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BE9C3B-4AC2-4AAD-91B0-396349590C4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2_标题和内容">
    <p:bg>
      <p:bgPr>
        <a:solidFill>
          <a:schemeClr val="bg1"/>
        </a:solidFill>
        <a:effectLst/>
      </p:bgPr>
    </p:bg>
    <p:spTree>
      <p:nvGrpSpPr>
        <p:cNvPr id="1" name=""/>
        <p:cNvGrpSpPr/>
        <p:nvPr/>
      </p:nvGrpSpPr>
      <p:grpSpPr>
        <a:xfrm>
          <a:off x="0" y="0"/>
          <a:ext cx="0" cy="0"/>
          <a:chOff x="0" y="0"/>
          <a:chExt cx="0" cy="0"/>
        </a:xfrm>
      </p:grpSpPr>
      <p:pic>
        <p:nvPicPr>
          <p:cNvPr id="4" name="图片 3" descr="图片包含 草, 户外, 田野, 天空&#10;&#10;已生成极高可信度的说明"/>
          <p:cNvPicPr>
            <a:picLocks noChangeAspect="1"/>
          </p:cNvPicPr>
          <p:nvPr userDrawn="1"/>
        </p:nvPicPr>
        <p:blipFill rotWithShape="1">
          <a:blip r:embed="rId2" cstate="print">
            <a:extLst>
              <a:ext uri="{28A0092B-C50C-407E-A947-70E740481C1C}">
                <a14:useLocalDpi xmlns:a14="http://schemas.microsoft.com/office/drawing/2010/main" val="0"/>
              </a:ext>
            </a:extLst>
          </a:blip>
          <a:srcRect b="31862"/>
          <a:stretch>
            <a:fillRect/>
          </a:stretch>
        </p:blipFill>
        <p:spPr>
          <a:xfrm>
            <a:off x="0" y="4953016"/>
            <a:ext cx="12205337" cy="1904984"/>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3347" y="6136419"/>
            <a:ext cx="5075128" cy="544599"/>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xml"/><Relationship Id="rId5" Type="http://schemas.openxmlformats.org/officeDocument/2006/relationships/image" Target="../media/image28.jpeg"/><Relationship Id="rId4" Type="http://schemas.microsoft.com/office/2007/relationships/hdphoto" Target="../media/hdphoto1.wdp"/><Relationship Id="rId3" Type="http://schemas.openxmlformats.org/officeDocument/2006/relationships/image" Target="../media/image27.png"/><Relationship Id="rId2" Type="http://schemas.openxmlformats.org/officeDocument/2006/relationships/image" Target="../media/image9.jpe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文字&#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391669"/>
            <a:ext cx="4292380" cy="3466331"/>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652" y="254511"/>
            <a:ext cx="11518696" cy="572411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3406" y="1548372"/>
            <a:ext cx="7794928" cy="3887506"/>
          </a:xfrm>
          <a:prstGeom prst="rect">
            <a:avLst/>
          </a:prstGeom>
          <a:effectLst>
            <a:outerShdw blurRad="190500" dist="38100" dir="5400000" algn="t" rotWithShape="0">
              <a:prstClr val="black">
                <a:alpha val="40000"/>
              </a:prstClr>
            </a:outerShdw>
          </a:effectLst>
        </p:spPr>
      </p:pic>
      <p:pic>
        <p:nvPicPr>
          <p:cNvPr id="12" name="图片 11" descr="图片包含 深色, 室内&#10;&#10;已生成高可信度的说明"/>
          <p:cNvPicPr>
            <a:picLocks noChangeAspect="1"/>
          </p:cNvPicPr>
          <p:nvPr/>
        </p:nvPicPr>
        <p:blipFill rotWithShape="1">
          <a:blip r:embed="rId4" cstate="print">
            <a:extLst>
              <a:ext uri="{28A0092B-C50C-407E-A947-70E740481C1C}">
                <a14:useLocalDpi xmlns:a14="http://schemas.microsoft.com/office/drawing/2010/main" val="0"/>
              </a:ext>
            </a:extLst>
          </a:blip>
          <a:srcRect r="3295"/>
          <a:stretch>
            <a:fillRect/>
          </a:stretch>
        </p:blipFill>
        <p:spPr>
          <a:xfrm>
            <a:off x="9544545" y="2672485"/>
            <a:ext cx="2647455" cy="4075931"/>
          </a:xfrm>
          <a:prstGeom prst="rect">
            <a:avLst/>
          </a:prstGeom>
        </p:spPr>
      </p:pic>
      <p:pic>
        <p:nvPicPr>
          <p:cNvPr id="14" name="图片 13" descr="图片包含 树, 户外艺术系列, 就坐, 室内&#10;&#10;已生成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t="10423" r="10690"/>
          <a:stretch>
            <a:fillRect/>
          </a:stretch>
        </p:blipFill>
        <p:spPr>
          <a:xfrm>
            <a:off x="8041093" y="-1"/>
            <a:ext cx="4150907" cy="3936985"/>
          </a:xfrm>
          <a:prstGeom prst="rect">
            <a:avLst/>
          </a:prstGeom>
        </p:spPr>
      </p:pic>
      <p:pic>
        <p:nvPicPr>
          <p:cNvPr id="15" name="Picture 2" descr="2018年俄罗斯世界杯会徽"/>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3120" y="778577"/>
            <a:ext cx="2095500" cy="1057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Vangelis - Anthem">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609600" y="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childTnLst>
                          </p:cTn>
                        </p:par>
                        <p:par>
                          <p:cTn id="13" fill="hold">
                            <p:stCondLst>
                              <p:cond delay="500"/>
                            </p:stCondLst>
                            <p:childTnLst>
                              <p:par>
                                <p:cTn id="14" presetID="49" presetClass="entr" presetSubtype="0" decel="10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68100" y="0"/>
            <a:ext cx="5627900" cy="5627900"/>
          </a:xfrm>
          <a:prstGeom prst="rect">
            <a:avLst/>
          </a:prstGeom>
        </p:spPr>
      </p:pic>
      <p:sp>
        <p:nvSpPr>
          <p:cNvPr id="12" name="文本框 10"/>
          <p:cNvSpPr txBox="1">
            <a:spLocks noChangeArrowheads="1"/>
          </p:cNvSpPr>
          <p:nvPr/>
        </p:nvSpPr>
        <p:spPr bwMode="auto">
          <a:xfrm>
            <a:off x="7505127" y="283345"/>
            <a:ext cx="22717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7200" b="1" dirty="0">
                <a:solidFill>
                  <a:srgbClr val="00B050"/>
                </a:solidFill>
                <a:latin typeface="微软雅黑" panose="020B0503020204020204" pitchFamily="34" charset="-122"/>
                <a:ea typeface="微软雅黑" panose="020B0503020204020204" pitchFamily="34" charset="-122"/>
              </a:rPr>
              <a:t>目录</a:t>
            </a:r>
            <a:endParaRPr lang="zh-CN" altLang="en-US" sz="7200" b="1" dirty="0">
              <a:solidFill>
                <a:srgbClr val="00B050"/>
              </a:solidFill>
              <a:latin typeface="微软雅黑" panose="020B0503020204020204" pitchFamily="34" charset="-122"/>
              <a:ea typeface="微软雅黑" panose="020B0503020204020204" pitchFamily="34" charset="-122"/>
            </a:endParaRPr>
          </a:p>
        </p:txBody>
      </p:sp>
      <p:sp>
        <p:nvSpPr>
          <p:cNvPr id="13" name="文本框 11"/>
          <p:cNvSpPr txBox="1">
            <a:spLocks noChangeArrowheads="1"/>
          </p:cNvSpPr>
          <p:nvPr/>
        </p:nvSpPr>
        <p:spPr bwMode="auto">
          <a:xfrm>
            <a:off x="7045031" y="1613681"/>
            <a:ext cx="31919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4000" spc="-300" dirty="0">
                <a:solidFill>
                  <a:srgbClr val="00B050"/>
                </a:solidFill>
                <a:latin typeface="微软雅黑" panose="020B0503020204020204" pitchFamily="34" charset="-122"/>
                <a:ea typeface="微软雅黑" panose="020B0503020204020204" pitchFamily="34" charset="-122"/>
              </a:rPr>
              <a:t>CONTENTS</a:t>
            </a:r>
            <a:endParaRPr lang="zh-CN" altLang="en-US" sz="4000" spc="-300" dirty="0">
              <a:solidFill>
                <a:srgbClr val="00B050"/>
              </a:solidFill>
              <a:latin typeface="微软雅黑" panose="020B0503020204020204" pitchFamily="34" charset="-122"/>
              <a:ea typeface="微软雅黑" panose="020B0503020204020204" pitchFamily="34" charset="-122"/>
            </a:endParaRPr>
          </a:p>
        </p:txBody>
      </p:sp>
      <p:sp>
        <p:nvSpPr>
          <p:cNvPr id="14" name="矩形 13"/>
          <p:cNvSpPr/>
          <p:nvPr/>
        </p:nvSpPr>
        <p:spPr>
          <a:xfrm>
            <a:off x="6880298" y="2279168"/>
            <a:ext cx="3521368" cy="3674211"/>
          </a:xfrm>
          <a:prstGeom prst="rect">
            <a:avLst/>
          </a:prstGeom>
        </p:spPr>
        <p:txBody>
          <a:bodyPr wrap="square">
            <a:spAutoFit/>
          </a:bodyPr>
          <a:lstStyle/>
          <a:p>
            <a:pPr algn="just">
              <a:lnSpc>
                <a:spcPct val="200000"/>
              </a:lnSpc>
              <a:spcAft>
                <a:spcPts val="0"/>
              </a:spcAft>
            </a:pPr>
            <a:r>
              <a:rPr lang="en-US" altLang="zh-CN" b="1" kern="100" dirty="0">
                <a:solidFill>
                  <a:srgbClr val="33CC33"/>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01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由来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02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背景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03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起源地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04  </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足协成立</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05  </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发展意义</a:t>
            </a:r>
            <a:endPar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strVal val="#ppt_w+.3"/>
                                          </p:val>
                                        </p:tav>
                                        <p:tav tm="100000">
                                          <p:val>
                                            <p:strVal val="#ppt_w"/>
                                          </p:val>
                                        </p:tav>
                                      </p:tavLst>
                                    </p:anim>
                                    <p:anim calcmode="lin" valueType="num">
                                      <p:cBhvr>
                                        <p:cTn id="23" dur="1000" fill="hold"/>
                                        <p:tgtEl>
                                          <p:spTgt spid="14"/>
                                        </p:tgtEl>
                                        <p:attrNameLst>
                                          <p:attrName>ppt_h</p:attrName>
                                        </p:attrNameLst>
                                      </p:cBhvr>
                                      <p:tavLst>
                                        <p:tav tm="0">
                                          <p:val>
                                            <p:strVal val="#ppt_h"/>
                                          </p:val>
                                        </p:tav>
                                        <p:tav tm="100000">
                                          <p:val>
                                            <p:strVal val="#ppt_h"/>
                                          </p:val>
                                        </p:tav>
                                      </p:tavLst>
                                    </p:anim>
                                    <p:animEffect transition="in" filter="fade">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034967" y="2934063"/>
            <a:ext cx="7414209" cy="1200329"/>
          </a:xfrm>
          <a:prstGeom prst="rect">
            <a:avLst/>
          </a:prstGeom>
        </p:spPr>
        <p:txBody>
          <a:bodyPr wrap="none">
            <a:spAutoFit/>
          </a:bodyPr>
          <a:lstStyle/>
          <a:p>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01  </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由来</a:t>
            </a:r>
            <a:endParaRPr lang="zh-CN" altLang="en-US" sz="7200" dirty="0">
              <a:ln>
                <a:solidFill>
                  <a:schemeClr val="accent6"/>
                </a:solidFill>
              </a:ln>
              <a:blipFill>
                <a:blip r:embed="rId1"/>
                <a:stretch>
                  <a:fillRect/>
                </a:stretch>
              </a:blipFill>
              <a:effectLst>
                <a:outerShdw blurRad="38100" dist="38100" dir="2700000" algn="tl">
                  <a:srgbClr val="000000">
                    <a:alpha val="43137"/>
                  </a:srgbClr>
                </a:outerShdw>
              </a:effectLst>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p:cNvSpPr>
            <a:spLocks noChangeArrowheads="1"/>
          </p:cNvSpPr>
          <p:nvPr/>
        </p:nvSpPr>
        <p:spPr bwMode="auto">
          <a:xfrm>
            <a:off x="2570670" y="1926633"/>
            <a:ext cx="1718773" cy="1605605"/>
          </a:xfrm>
          <a:custGeom>
            <a:avLst/>
            <a:gdLst>
              <a:gd name="T0" fmla="*/ 669925 w 3168"/>
              <a:gd name="T1" fmla="*/ 1190 h 3521"/>
              <a:gd name="T2" fmla="*/ 750491 w 3168"/>
              <a:gd name="T3" fmla="*/ 8927 h 3521"/>
              <a:gd name="T4" fmla="*/ 827088 w 3168"/>
              <a:gd name="T5" fmla="*/ 24401 h 3521"/>
              <a:gd name="T6" fmla="*/ 899716 w 3168"/>
              <a:gd name="T7" fmla="*/ 46719 h 3521"/>
              <a:gd name="T8" fmla="*/ 967978 w 3168"/>
              <a:gd name="T9" fmla="*/ 74988 h 3521"/>
              <a:gd name="T10" fmla="*/ 1030288 w 3168"/>
              <a:gd name="T11" fmla="*/ 109506 h 3521"/>
              <a:gd name="T12" fmla="*/ 1086644 w 3168"/>
              <a:gd name="T13" fmla="*/ 149381 h 3521"/>
              <a:gd name="T14" fmla="*/ 1135856 w 3168"/>
              <a:gd name="T15" fmla="*/ 194314 h 3521"/>
              <a:gd name="T16" fmla="*/ 1177528 w 3168"/>
              <a:gd name="T17" fmla="*/ 243116 h 3521"/>
              <a:gd name="T18" fmla="*/ 1211659 w 3168"/>
              <a:gd name="T19" fmla="*/ 296381 h 3521"/>
              <a:gd name="T20" fmla="*/ 1236266 w 3168"/>
              <a:gd name="T21" fmla="*/ 352622 h 3521"/>
              <a:gd name="T22" fmla="*/ 1251744 w 3168"/>
              <a:gd name="T23" fmla="*/ 412137 h 3521"/>
              <a:gd name="T24" fmla="*/ 1257300 w 3168"/>
              <a:gd name="T25" fmla="*/ 473734 h 3521"/>
              <a:gd name="T26" fmla="*/ 1252141 w 3168"/>
              <a:gd name="T27" fmla="*/ 534141 h 3521"/>
              <a:gd name="T28" fmla="*/ 1236663 w 3168"/>
              <a:gd name="T29" fmla="*/ 592763 h 3521"/>
              <a:gd name="T30" fmla="*/ 1212850 w 3168"/>
              <a:gd name="T31" fmla="*/ 648111 h 3521"/>
              <a:gd name="T32" fmla="*/ 1180306 w 3168"/>
              <a:gd name="T33" fmla="*/ 700781 h 3521"/>
              <a:gd name="T34" fmla="*/ 1139825 w 3168"/>
              <a:gd name="T35" fmla="*/ 749286 h 3521"/>
              <a:gd name="T36" fmla="*/ 1092200 w 3168"/>
              <a:gd name="T37" fmla="*/ 793624 h 3521"/>
              <a:gd name="T38" fmla="*/ 1037431 w 3168"/>
              <a:gd name="T39" fmla="*/ 833201 h 3521"/>
              <a:gd name="T40" fmla="*/ 976709 w 3168"/>
              <a:gd name="T41" fmla="*/ 867719 h 3521"/>
              <a:gd name="T42" fmla="*/ 910828 w 3168"/>
              <a:gd name="T43" fmla="*/ 896584 h 3521"/>
              <a:gd name="T44" fmla="*/ 840184 w 3168"/>
              <a:gd name="T45" fmla="*/ 919497 h 3521"/>
              <a:gd name="T46" fmla="*/ 765175 w 3168"/>
              <a:gd name="T47" fmla="*/ 935863 h 3521"/>
              <a:gd name="T48" fmla="*/ 491331 w 3168"/>
              <a:gd name="T49" fmla="*/ 935863 h 3521"/>
              <a:gd name="T50" fmla="*/ 416719 w 3168"/>
              <a:gd name="T51" fmla="*/ 919497 h 3521"/>
              <a:gd name="T52" fmla="*/ 346075 w 3168"/>
              <a:gd name="T53" fmla="*/ 896584 h 3521"/>
              <a:gd name="T54" fmla="*/ 280194 w 3168"/>
              <a:gd name="T55" fmla="*/ 867719 h 3521"/>
              <a:gd name="T56" fmla="*/ 219472 w 3168"/>
              <a:gd name="T57" fmla="*/ 833201 h 3521"/>
              <a:gd name="T58" fmla="*/ 165100 w 3168"/>
              <a:gd name="T59" fmla="*/ 793624 h 3521"/>
              <a:gd name="T60" fmla="*/ 117475 w 3168"/>
              <a:gd name="T61" fmla="*/ 749286 h 3521"/>
              <a:gd name="T62" fmla="*/ 76994 w 3168"/>
              <a:gd name="T63" fmla="*/ 700781 h 3521"/>
              <a:gd name="T64" fmla="*/ 44053 w 3168"/>
              <a:gd name="T65" fmla="*/ 648111 h 3521"/>
              <a:gd name="T66" fmla="*/ 19844 w 3168"/>
              <a:gd name="T67" fmla="*/ 592763 h 3521"/>
              <a:gd name="T68" fmla="*/ 5159 w 3168"/>
              <a:gd name="T69" fmla="*/ 534141 h 3521"/>
              <a:gd name="T70" fmla="*/ 0 w 3168"/>
              <a:gd name="T71" fmla="*/ 473734 h 3521"/>
              <a:gd name="T72" fmla="*/ 5556 w 3168"/>
              <a:gd name="T73" fmla="*/ 412137 h 3521"/>
              <a:gd name="T74" fmla="*/ 20638 w 3168"/>
              <a:gd name="T75" fmla="*/ 352622 h 3521"/>
              <a:gd name="T76" fmla="*/ 45641 w 3168"/>
              <a:gd name="T77" fmla="*/ 296381 h 3521"/>
              <a:gd name="T78" fmla="*/ 79375 w 3168"/>
              <a:gd name="T79" fmla="*/ 243116 h 3521"/>
              <a:gd name="T80" fmla="*/ 121047 w 3168"/>
              <a:gd name="T81" fmla="*/ 194314 h 3521"/>
              <a:gd name="T82" fmla="*/ 170656 w 3168"/>
              <a:gd name="T83" fmla="*/ 149381 h 3521"/>
              <a:gd name="T84" fmla="*/ 226616 w 3168"/>
              <a:gd name="T85" fmla="*/ 109506 h 3521"/>
              <a:gd name="T86" fmla="*/ 289322 w 3168"/>
              <a:gd name="T87" fmla="*/ 74988 h 3521"/>
              <a:gd name="T88" fmla="*/ 357188 w 3168"/>
              <a:gd name="T89" fmla="*/ 46719 h 3521"/>
              <a:gd name="T90" fmla="*/ 429816 w 3168"/>
              <a:gd name="T91" fmla="*/ 24401 h 3521"/>
              <a:gd name="T92" fmla="*/ 506809 w 3168"/>
              <a:gd name="T93" fmla="*/ 8927 h 3521"/>
              <a:gd name="T94" fmla="*/ 587375 w 3168"/>
              <a:gd name="T95" fmla="*/ 1190 h 35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8" h="3521">
                <a:moveTo>
                  <a:pt x="1583" y="0"/>
                </a:moveTo>
                <a:lnTo>
                  <a:pt x="1688" y="4"/>
                </a:lnTo>
                <a:lnTo>
                  <a:pt x="1791" y="14"/>
                </a:lnTo>
                <a:lnTo>
                  <a:pt x="1891" y="30"/>
                </a:lnTo>
                <a:lnTo>
                  <a:pt x="1989" y="53"/>
                </a:lnTo>
                <a:lnTo>
                  <a:pt x="2084" y="82"/>
                </a:lnTo>
                <a:lnTo>
                  <a:pt x="2177" y="116"/>
                </a:lnTo>
                <a:lnTo>
                  <a:pt x="2267" y="157"/>
                </a:lnTo>
                <a:lnTo>
                  <a:pt x="2355" y="201"/>
                </a:lnTo>
                <a:lnTo>
                  <a:pt x="2439" y="252"/>
                </a:lnTo>
                <a:lnTo>
                  <a:pt x="2520" y="307"/>
                </a:lnTo>
                <a:lnTo>
                  <a:pt x="2596" y="368"/>
                </a:lnTo>
                <a:lnTo>
                  <a:pt x="2669" y="432"/>
                </a:lnTo>
                <a:lnTo>
                  <a:pt x="2738" y="502"/>
                </a:lnTo>
                <a:lnTo>
                  <a:pt x="2802" y="575"/>
                </a:lnTo>
                <a:lnTo>
                  <a:pt x="2862" y="653"/>
                </a:lnTo>
                <a:lnTo>
                  <a:pt x="2917" y="733"/>
                </a:lnTo>
                <a:lnTo>
                  <a:pt x="2967" y="817"/>
                </a:lnTo>
                <a:lnTo>
                  <a:pt x="3012" y="905"/>
                </a:lnTo>
                <a:lnTo>
                  <a:pt x="3053" y="996"/>
                </a:lnTo>
                <a:lnTo>
                  <a:pt x="3087" y="1089"/>
                </a:lnTo>
                <a:lnTo>
                  <a:pt x="3115" y="1185"/>
                </a:lnTo>
                <a:lnTo>
                  <a:pt x="3138" y="1283"/>
                </a:lnTo>
                <a:lnTo>
                  <a:pt x="3154" y="1385"/>
                </a:lnTo>
                <a:lnTo>
                  <a:pt x="3164" y="1488"/>
                </a:lnTo>
                <a:lnTo>
                  <a:pt x="3168" y="1592"/>
                </a:lnTo>
                <a:lnTo>
                  <a:pt x="3164" y="1695"/>
                </a:lnTo>
                <a:lnTo>
                  <a:pt x="3155" y="1795"/>
                </a:lnTo>
                <a:lnTo>
                  <a:pt x="3139" y="1895"/>
                </a:lnTo>
                <a:lnTo>
                  <a:pt x="3116" y="1992"/>
                </a:lnTo>
                <a:lnTo>
                  <a:pt x="3090" y="2086"/>
                </a:lnTo>
                <a:lnTo>
                  <a:pt x="3056" y="2178"/>
                </a:lnTo>
                <a:lnTo>
                  <a:pt x="3018" y="2268"/>
                </a:lnTo>
                <a:lnTo>
                  <a:pt x="2974" y="2355"/>
                </a:lnTo>
                <a:lnTo>
                  <a:pt x="2925" y="2438"/>
                </a:lnTo>
                <a:lnTo>
                  <a:pt x="2872" y="2518"/>
                </a:lnTo>
                <a:lnTo>
                  <a:pt x="2814" y="2594"/>
                </a:lnTo>
                <a:lnTo>
                  <a:pt x="2752" y="2667"/>
                </a:lnTo>
                <a:lnTo>
                  <a:pt x="2684" y="2735"/>
                </a:lnTo>
                <a:lnTo>
                  <a:pt x="2614" y="2800"/>
                </a:lnTo>
                <a:lnTo>
                  <a:pt x="2540" y="2860"/>
                </a:lnTo>
                <a:lnTo>
                  <a:pt x="2461" y="2916"/>
                </a:lnTo>
                <a:lnTo>
                  <a:pt x="2380" y="2967"/>
                </a:lnTo>
                <a:lnTo>
                  <a:pt x="2295" y="3013"/>
                </a:lnTo>
                <a:lnTo>
                  <a:pt x="2208" y="3055"/>
                </a:lnTo>
                <a:lnTo>
                  <a:pt x="2117" y="3090"/>
                </a:lnTo>
                <a:lnTo>
                  <a:pt x="2024" y="3120"/>
                </a:lnTo>
                <a:lnTo>
                  <a:pt x="1928" y="3145"/>
                </a:lnTo>
                <a:lnTo>
                  <a:pt x="1583" y="3521"/>
                </a:lnTo>
                <a:lnTo>
                  <a:pt x="1238" y="3145"/>
                </a:lnTo>
                <a:lnTo>
                  <a:pt x="1144" y="3120"/>
                </a:lnTo>
                <a:lnTo>
                  <a:pt x="1050" y="3090"/>
                </a:lnTo>
                <a:lnTo>
                  <a:pt x="960" y="3055"/>
                </a:lnTo>
                <a:lnTo>
                  <a:pt x="872" y="3013"/>
                </a:lnTo>
                <a:lnTo>
                  <a:pt x="787" y="2967"/>
                </a:lnTo>
                <a:lnTo>
                  <a:pt x="706" y="2916"/>
                </a:lnTo>
                <a:lnTo>
                  <a:pt x="628" y="2860"/>
                </a:lnTo>
                <a:lnTo>
                  <a:pt x="553" y="2800"/>
                </a:lnTo>
                <a:lnTo>
                  <a:pt x="483" y="2735"/>
                </a:lnTo>
                <a:lnTo>
                  <a:pt x="416" y="2667"/>
                </a:lnTo>
                <a:lnTo>
                  <a:pt x="353" y="2594"/>
                </a:lnTo>
                <a:lnTo>
                  <a:pt x="296" y="2518"/>
                </a:lnTo>
                <a:lnTo>
                  <a:pt x="243" y="2438"/>
                </a:lnTo>
                <a:lnTo>
                  <a:pt x="194" y="2355"/>
                </a:lnTo>
                <a:lnTo>
                  <a:pt x="150" y="2268"/>
                </a:lnTo>
                <a:lnTo>
                  <a:pt x="111" y="2178"/>
                </a:lnTo>
                <a:lnTo>
                  <a:pt x="78" y="2086"/>
                </a:lnTo>
                <a:lnTo>
                  <a:pt x="50" y="1992"/>
                </a:lnTo>
                <a:lnTo>
                  <a:pt x="29" y="1895"/>
                </a:lnTo>
                <a:lnTo>
                  <a:pt x="13" y="1795"/>
                </a:lnTo>
                <a:lnTo>
                  <a:pt x="3" y="1695"/>
                </a:lnTo>
                <a:lnTo>
                  <a:pt x="0" y="1592"/>
                </a:lnTo>
                <a:lnTo>
                  <a:pt x="3" y="1488"/>
                </a:lnTo>
                <a:lnTo>
                  <a:pt x="14" y="1385"/>
                </a:lnTo>
                <a:lnTo>
                  <a:pt x="30" y="1283"/>
                </a:lnTo>
                <a:lnTo>
                  <a:pt x="52" y="1185"/>
                </a:lnTo>
                <a:lnTo>
                  <a:pt x="81" y="1089"/>
                </a:lnTo>
                <a:lnTo>
                  <a:pt x="115" y="996"/>
                </a:lnTo>
                <a:lnTo>
                  <a:pt x="155" y="905"/>
                </a:lnTo>
                <a:lnTo>
                  <a:pt x="200" y="817"/>
                </a:lnTo>
                <a:lnTo>
                  <a:pt x="250" y="733"/>
                </a:lnTo>
                <a:lnTo>
                  <a:pt x="305" y="653"/>
                </a:lnTo>
                <a:lnTo>
                  <a:pt x="366" y="575"/>
                </a:lnTo>
                <a:lnTo>
                  <a:pt x="430" y="502"/>
                </a:lnTo>
                <a:lnTo>
                  <a:pt x="499" y="432"/>
                </a:lnTo>
                <a:lnTo>
                  <a:pt x="571" y="368"/>
                </a:lnTo>
                <a:lnTo>
                  <a:pt x="648" y="307"/>
                </a:lnTo>
                <a:lnTo>
                  <a:pt x="729" y="252"/>
                </a:lnTo>
                <a:lnTo>
                  <a:pt x="813" y="201"/>
                </a:lnTo>
                <a:lnTo>
                  <a:pt x="900" y="157"/>
                </a:lnTo>
                <a:lnTo>
                  <a:pt x="991" y="116"/>
                </a:lnTo>
                <a:lnTo>
                  <a:pt x="1083" y="82"/>
                </a:lnTo>
                <a:lnTo>
                  <a:pt x="1179" y="53"/>
                </a:lnTo>
                <a:lnTo>
                  <a:pt x="1277" y="30"/>
                </a:lnTo>
                <a:lnTo>
                  <a:pt x="1377" y="14"/>
                </a:lnTo>
                <a:lnTo>
                  <a:pt x="1480" y="4"/>
                </a:lnTo>
                <a:lnTo>
                  <a:pt x="1583" y="0"/>
                </a:lnTo>
                <a:close/>
              </a:path>
            </a:pathLst>
          </a:custGeom>
          <a:solidFill>
            <a:srgbClr val="00B050"/>
          </a:solidFill>
          <a:ln>
            <a:noFill/>
          </a:ln>
        </p:spPr>
        <p:txBody>
          <a:bodyPr/>
          <a:lstStyle/>
          <a:p>
            <a:endParaRPr lang="zh-CN" altLang="en-US" sz="2400"/>
          </a:p>
        </p:txBody>
      </p:sp>
      <p:cxnSp>
        <p:nvCxnSpPr>
          <p:cNvPr id="9" name="1"/>
          <p:cNvCxnSpPr>
            <a:cxnSpLocks noChangeShapeType="1"/>
          </p:cNvCxnSpPr>
          <p:nvPr/>
        </p:nvCxnSpPr>
        <p:spPr bwMode="auto">
          <a:xfrm>
            <a:off x="1876443" y="3707921"/>
            <a:ext cx="8534400" cy="0"/>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10" name="43534543"/>
          <p:cNvSpPr>
            <a:spLocks noChangeArrowheads="1"/>
          </p:cNvSpPr>
          <p:nvPr/>
        </p:nvSpPr>
        <p:spPr bwMode="auto">
          <a:xfrm>
            <a:off x="3387744" y="3659239"/>
            <a:ext cx="129116" cy="97367"/>
          </a:xfrm>
          <a:prstGeom prst="ellipse">
            <a:avLst/>
          </a:pr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11" name="1"/>
          <p:cNvSpPr>
            <a:spLocks noChangeArrowheads="1"/>
          </p:cNvSpPr>
          <p:nvPr/>
        </p:nvSpPr>
        <p:spPr bwMode="auto">
          <a:xfrm>
            <a:off x="8656126" y="3659239"/>
            <a:ext cx="129117" cy="97367"/>
          </a:xfrm>
          <a:prstGeom prst="ellipse">
            <a:avLst/>
          </a:pr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12" name="42"/>
          <p:cNvSpPr>
            <a:spLocks noChangeArrowheads="1"/>
          </p:cNvSpPr>
          <p:nvPr/>
        </p:nvSpPr>
        <p:spPr bwMode="auto">
          <a:xfrm>
            <a:off x="7609258" y="1535512"/>
            <a:ext cx="2185757" cy="1998844"/>
          </a:xfrm>
          <a:custGeom>
            <a:avLst/>
            <a:gdLst>
              <a:gd name="T0" fmla="*/ 762970 w 3168"/>
              <a:gd name="T1" fmla="*/ 1358 h 3521"/>
              <a:gd name="T2" fmla="*/ 854725 w 3168"/>
              <a:gd name="T3" fmla="*/ 10185 h 3521"/>
              <a:gd name="T4" fmla="*/ 941961 w 3168"/>
              <a:gd name="T5" fmla="*/ 27839 h 3521"/>
              <a:gd name="T6" fmla="*/ 1024676 w 3168"/>
              <a:gd name="T7" fmla="*/ 53302 h 3521"/>
              <a:gd name="T8" fmla="*/ 1102420 w 3168"/>
              <a:gd name="T9" fmla="*/ 85555 h 3521"/>
              <a:gd name="T10" fmla="*/ 1173383 w 3168"/>
              <a:gd name="T11" fmla="*/ 124937 h 3521"/>
              <a:gd name="T12" fmla="*/ 1237566 w 3168"/>
              <a:gd name="T13" fmla="*/ 170430 h 3521"/>
              <a:gd name="T14" fmla="*/ 1293614 w 3168"/>
              <a:gd name="T15" fmla="*/ 221695 h 3521"/>
              <a:gd name="T16" fmla="*/ 1341074 w 3168"/>
              <a:gd name="T17" fmla="*/ 277373 h 3521"/>
              <a:gd name="T18" fmla="*/ 1379945 w 3168"/>
              <a:gd name="T19" fmla="*/ 338144 h 3521"/>
              <a:gd name="T20" fmla="*/ 1407969 w 3168"/>
              <a:gd name="T21" fmla="*/ 402310 h 3521"/>
              <a:gd name="T22" fmla="*/ 1425597 w 3168"/>
              <a:gd name="T23" fmla="*/ 470210 h 3521"/>
              <a:gd name="T24" fmla="*/ 1431925 w 3168"/>
              <a:gd name="T25" fmla="*/ 540487 h 3521"/>
              <a:gd name="T26" fmla="*/ 1426049 w 3168"/>
              <a:gd name="T27" fmla="*/ 609406 h 3521"/>
              <a:gd name="T28" fmla="*/ 1408421 w 3168"/>
              <a:gd name="T29" fmla="*/ 676288 h 3521"/>
              <a:gd name="T30" fmla="*/ 1381301 w 3168"/>
              <a:gd name="T31" fmla="*/ 739436 h 3521"/>
              <a:gd name="T32" fmla="*/ 1344238 w 3168"/>
              <a:gd name="T33" fmla="*/ 799528 h 3521"/>
              <a:gd name="T34" fmla="*/ 1298134 w 3168"/>
              <a:gd name="T35" fmla="*/ 854866 h 3521"/>
              <a:gd name="T36" fmla="*/ 1243894 w 3168"/>
              <a:gd name="T37" fmla="*/ 905452 h 3521"/>
              <a:gd name="T38" fmla="*/ 1181519 w 3168"/>
              <a:gd name="T39" fmla="*/ 950606 h 3521"/>
              <a:gd name="T40" fmla="*/ 1112363 w 3168"/>
              <a:gd name="T41" fmla="*/ 989988 h 3521"/>
              <a:gd name="T42" fmla="*/ 1037332 w 3168"/>
              <a:gd name="T43" fmla="*/ 1022920 h 3521"/>
              <a:gd name="T44" fmla="*/ 956877 w 3168"/>
              <a:gd name="T45" fmla="*/ 1049062 h 3521"/>
              <a:gd name="T46" fmla="*/ 871449 w 3168"/>
              <a:gd name="T47" fmla="*/ 1067734 h 3521"/>
              <a:gd name="T48" fmla="*/ 559572 w 3168"/>
              <a:gd name="T49" fmla="*/ 1067734 h 3521"/>
              <a:gd name="T50" fmla="*/ 474596 w 3168"/>
              <a:gd name="T51" fmla="*/ 1049062 h 3521"/>
              <a:gd name="T52" fmla="*/ 394141 w 3168"/>
              <a:gd name="T53" fmla="*/ 1022920 h 3521"/>
              <a:gd name="T54" fmla="*/ 319110 w 3168"/>
              <a:gd name="T55" fmla="*/ 989988 h 3521"/>
              <a:gd name="T56" fmla="*/ 249954 w 3168"/>
              <a:gd name="T57" fmla="*/ 950606 h 3521"/>
              <a:gd name="T58" fmla="*/ 188031 w 3168"/>
              <a:gd name="T59" fmla="*/ 905452 h 3521"/>
              <a:gd name="T60" fmla="*/ 133791 w 3168"/>
              <a:gd name="T61" fmla="*/ 854866 h 3521"/>
              <a:gd name="T62" fmla="*/ 87687 w 3168"/>
              <a:gd name="T63" fmla="*/ 799528 h 3521"/>
              <a:gd name="T64" fmla="*/ 50172 w 3168"/>
              <a:gd name="T65" fmla="*/ 739436 h 3521"/>
              <a:gd name="T66" fmla="*/ 22600 w 3168"/>
              <a:gd name="T67" fmla="*/ 676288 h 3521"/>
              <a:gd name="T68" fmla="*/ 5876 w 3168"/>
              <a:gd name="T69" fmla="*/ 609406 h 3521"/>
              <a:gd name="T70" fmla="*/ 0 w 3168"/>
              <a:gd name="T71" fmla="*/ 540487 h 3521"/>
              <a:gd name="T72" fmla="*/ 6328 w 3168"/>
              <a:gd name="T73" fmla="*/ 470210 h 3521"/>
              <a:gd name="T74" fmla="*/ 23504 w 3168"/>
              <a:gd name="T75" fmla="*/ 402310 h 3521"/>
              <a:gd name="T76" fmla="*/ 51980 w 3168"/>
              <a:gd name="T77" fmla="*/ 338144 h 3521"/>
              <a:gd name="T78" fmla="*/ 90399 w 3168"/>
              <a:gd name="T79" fmla="*/ 277373 h 3521"/>
              <a:gd name="T80" fmla="*/ 137859 w 3168"/>
              <a:gd name="T81" fmla="*/ 221695 h 3521"/>
              <a:gd name="T82" fmla="*/ 194359 w 3168"/>
              <a:gd name="T83" fmla="*/ 170430 h 3521"/>
              <a:gd name="T84" fmla="*/ 258090 w 3168"/>
              <a:gd name="T85" fmla="*/ 124937 h 3521"/>
              <a:gd name="T86" fmla="*/ 329505 w 3168"/>
              <a:gd name="T87" fmla="*/ 85555 h 3521"/>
              <a:gd name="T88" fmla="*/ 406797 w 3168"/>
              <a:gd name="T89" fmla="*/ 53302 h 3521"/>
              <a:gd name="T90" fmla="*/ 489512 w 3168"/>
              <a:gd name="T91" fmla="*/ 27839 h 3521"/>
              <a:gd name="T92" fmla="*/ 577200 w 3168"/>
              <a:gd name="T93" fmla="*/ 10185 h 3521"/>
              <a:gd name="T94" fmla="*/ 668955 w 3168"/>
              <a:gd name="T95" fmla="*/ 1358 h 35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8" h="3521">
                <a:moveTo>
                  <a:pt x="1583" y="0"/>
                </a:moveTo>
                <a:lnTo>
                  <a:pt x="1688" y="4"/>
                </a:lnTo>
                <a:lnTo>
                  <a:pt x="1791" y="14"/>
                </a:lnTo>
                <a:lnTo>
                  <a:pt x="1891" y="30"/>
                </a:lnTo>
                <a:lnTo>
                  <a:pt x="1989" y="53"/>
                </a:lnTo>
                <a:lnTo>
                  <a:pt x="2084" y="82"/>
                </a:lnTo>
                <a:lnTo>
                  <a:pt x="2177" y="116"/>
                </a:lnTo>
                <a:lnTo>
                  <a:pt x="2267" y="157"/>
                </a:lnTo>
                <a:lnTo>
                  <a:pt x="2355" y="201"/>
                </a:lnTo>
                <a:lnTo>
                  <a:pt x="2439" y="252"/>
                </a:lnTo>
                <a:lnTo>
                  <a:pt x="2520" y="307"/>
                </a:lnTo>
                <a:lnTo>
                  <a:pt x="2596" y="368"/>
                </a:lnTo>
                <a:lnTo>
                  <a:pt x="2669" y="432"/>
                </a:lnTo>
                <a:lnTo>
                  <a:pt x="2738" y="502"/>
                </a:lnTo>
                <a:lnTo>
                  <a:pt x="2802" y="575"/>
                </a:lnTo>
                <a:lnTo>
                  <a:pt x="2862" y="653"/>
                </a:lnTo>
                <a:lnTo>
                  <a:pt x="2917" y="733"/>
                </a:lnTo>
                <a:lnTo>
                  <a:pt x="2967" y="817"/>
                </a:lnTo>
                <a:lnTo>
                  <a:pt x="3012" y="905"/>
                </a:lnTo>
                <a:lnTo>
                  <a:pt x="3053" y="996"/>
                </a:lnTo>
                <a:lnTo>
                  <a:pt x="3087" y="1089"/>
                </a:lnTo>
                <a:lnTo>
                  <a:pt x="3115" y="1185"/>
                </a:lnTo>
                <a:lnTo>
                  <a:pt x="3138" y="1283"/>
                </a:lnTo>
                <a:lnTo>
                  <a:pt x="3154" y="1385"/>
                </a:lnTo>
                <a:lnTo>
                  <a:pt x="3164" y="1488"/>
                </a:lnTo>
                <a:lnTo>
                  <a:pt x="3168" y="1592"/>
                </a:lnTo>
                <a:lnTo>
                  <a:pt x="3164" y="1695"/>
                </a:lnTo>
                <a:lnTo>
                  <a:pt x="3155" y="1795"/>
                </a:lnTo>
                <a:lnTo>
                  <a:pt x="3139" y="1895"/>
                </a:lnTo>
                <a:lnTo>
                  <a:pt x="3116" y="1992"/>
                </a:lnTo>
                <a:lnTo>
                  <a:pt x="3090" y="2086"/>
                </a:lnTo>
                <a:lnTo>
                  <a:pt x="3056" y="2178"/>
                </a:lnTo>
                <a:lnTo>
                  <a:pt x="3018" y="2268"/>
                </a:lnTo>
                <a:lnTo>
                  <a:pt x="2974" y="2355"/>
                </a:lnTo>
                <a:lnTo>
                  <a:pt x="2925" y="2438"/>
                </a:lnTo>
                <a:lnTo>
                  <a:pt x="2872" y="2518"/>
                </a:lnTo>
                <a:lnTo>
                  <a:pt x="2814" y="2594"/>
                </a:lnTo>
                <a:lnTo>
                  <a:pt x="2752" y="2667"/>
                </a:lnTo>
                <a:lnTo>
                  <a:pt x="2684" y="2735"/>
                </a:lnTo>
                <a:lnTo>
                  <a:pt x="2614" y="2800"/>
                </a:lnTo>
                <a:lnTo>
                  <a:pt x="2540" y="2860"/>
                </a:lnTo>
                <a:lnTo>
                  <a:pt x="2461" y="2916"/>
                </a:lnTo>
                <a:lnTo>
                  <a:pt x="2380" y="2967"/>
                </a:lnTo>
                <a:lnTo>
                  <a:pt x="2295" y="3013"/>
                </a:lnTo>
                <a:lnTo>
                  <a:pt x="2208" y="3055"/>
                </a:lnTo>
                <a:lnTo>
                  <a:pt x="2117" y="3090"/>
                </a:lnTo>
                <a:lnTo>
                  <a:pt x="2024" y="3120"/>
                </a:lnTo>
                <a:lnTo>
                  <a:pt x="1928" y="3145"/>
                </a:lnTo>
                <a:lnTo>
                  <a:pt x="1583" y="3521"/>
                </a:lnTo>
                <a:lnTo>
                  <a:pt x="1238" y="3145"/>
                </a:lnTo>
                <a:lnTo>
                  <a:pt x="1144" y="3120"/>
                </a:lnTo>
                <a:lnTo>
                  <a:pt x="1050" y="3090"/>
                </a:lnTo>
                <a:lnTo>
                  <a:pt x="960" y="3055"/>
                </a:lnTo>
                <a:lnTo>
                  <a:pt x="872" y="3013"/>
                </a:lnTo>
                <a:lnTo>
                  <a:pt x="787" y="2967"/>
                </a:lnTo>
                <a:lnTo>
                  <a:pt x="706" y="2916"/>
                </a:lnTo>
                <a:lnTo>
                  <a:pt x="628" y="2860"/>
                </a:lnTo>
                <a:lnTo>
                  <a:pt x="553" y="2800"/>
                </a:lnTo>
                <a:lnTo>
                  <a:pt x="483" y="2735"/>
                </a:lnTo>
                <a:lnTo>
                  <a:pt x="416" y="2667"/>
                </a:lnTo>
                <a:lnTo>
                  <a:pt x="353" y="2594"/>
                </a:lnTo>
                <a:lnTo>
                  <a:pt x="296" y="2518"/>
                </a:lnTo>
                <a:lnTo>
                  <a:pt x="243" y="2438"/>
                </a:lnTo>
                <a:lnTo>
                  <a:pt x="194" y="2355"/>
                </a:lnTo>
                <a:lnTo>
                  <a:pt x="150" y="2268"/>
                </a:lnTo>
                <a:lnTo>
                  <a:pt x="111" y="2178"/>
                </a:lnTo>
                <a:lnTo>
                  <a:pt x="78" y="2086"/>
                </a:lnTo>
                <a:lnTo>
                  <a:pt x="50" y="1992"/>
                </a:lnTo>
                <a:lnTo>
                  <a:pt x="29" y="1895"/>
                </a:lnTo>
                <a:lnTo>
                  <a:pt x="13" y="1795"/>
                </a:lnTo>
                <a:lnTo>
                  <a:pt x="3" y="1695"/>
                </a:lnTo>
                <a:lnTo>
                  <a:pt x="0" y="1592"/>
                </a:lnTo>
                <a:lnTo>
                  <a:pt x="3" y="1488"/>
                </a:lnTo>
                <a:lnTo>
                  <a:pt x="14" y="1385"/>
                </a:lnTo>
                <a:lnTo>
                  <a:pt x="30" y="1283"/>
                </a:lnTo>
                <a:lnTo>
                  <a:pt x="52" y="1185"/>
                </a:lnTo>
                <a:lnTo>
                  <a:pt x="81" y="1089"/>
                </a:lnTo>
                <a:lnTo>
                  <a:pt x="115" y="996"/>
                </a:lnTo>
                <a:lnTo>
                  <a:pt x="155" y="905"/>
                </a:lnTo>
                <a:lnTo>
                  <a:pt x="200" y="817"/>
                </a:lnTo>
                <a:lnTo>
                  <a:pt x="250" y="733"/>
                </a:lnTo>
                <a:lnTo>
                  <a:pt x="305" y="653"/>
                </a:lnTo>
                <a:lnTo>
                  <a:pt x="366" y="575"/>
                </a:lnTo>
                <a:lnTo>
                  <a:pt x="430" y="502"/>
                </a:lnTo>
                <a:lnTo>
                  <a:pt x="499" y="432"/>
                </a:lnTo>
                <a:lnTo>
                  <a:pt x="571" y="368"/>
                </a:lnTo>
                <a:lnTo>
                  <a:pt x="648" y="307"/>
                </a:lnTo>
                <a:lnTo>
                  <a:pt x="729" y="252"/>
                </a:lnTo>
                <a:lnTo>
                  <a:pt x="813" y="201"/>
                </a:lnTo>
                <a:lnTo>
                  <a:pt x="900" y="157"/>
                </a:lnTo>
                <a:lnTo>
                  <a:pt x="991" y="116"/>
                </a:lnTo>
                <a:lnTo>
                  <a:pt x="1083" y="82"/>
                </a:lnTo>
                <a:lnTo>
                  <a:pt x="1179" y="53"/>
                </a:lnTo>
                <a:lnTo>
                  <a:pt x="1277" y="30"/>
                </a:lnTo>
                <a:lnTo>
                  <a:pt x="1377" y="14"/>
                </a:lnTo>
                <a:lnTo>
                  <a:pt x="1480" y="4"/>
                </a:lnTo>
                <a:lnTo>
                  <a:pt x="1583" y="0"/>
                </a:lnTo>
                <a:close/>
              </a:path>
            </a:pathLst>
          </a:custGeom>
          <a:solidFill>
            <a:srgbClr val="00B050"/>
          </a:solidFill>
          <a:ln>
            <a:noFill/>
          </a:ln>
        </p:spPr>
        <p:txBody>
          <a:bodyPr/>
          <a:lstStyle/>
          <a:p>
            <a:endParaRPr lang="zh-CN" altLang="en-US" sz="2400"/>
          </a:p>
        </p:txBody>
      </p:sp>
      <p:sp>
        <p:nvSpPr>
          <p:cNvPr id="13" name="31231"/>
          <p:cNvSpPr txBox="1">
            <a:spLocks noChangeArrowheads="1"/>
          </p:cNvSpPr>
          <p:nvPr/>
        </p:nvSpPr>
        <p:spPr bwMode="auto">
          <a:xfrm>
            <a:off x="6953347" y="3995950"/>
            <a:ext cx="353467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zh-CN" sz="2000" dirty="0">
                <a:latin typeface="微软雅黑" panose="020B0503020204020204" pitchFamily="34" charset="-122"/>
                <a:ea typeface="微软雅黑" panose="020B0503020204020204" pitchFamily="34" charset="-122"/>
              </a:rPr>
              <a:t>在</a:t>
            </a:r>
            <a:r>
              <a:rPr lang="zh-CN" altLang="en-US" sz="2000" dirty="0">
                <a:latin typeface="微软雅黑" panose="020B0503020204020204" pitchFamily="34" charset="-122"/>
                <a:ea typeface="微软雅黑" panose="020B0503020204020204" pitchFamily="34" charset="-122"/>
              </a:rPr>
              <a:t>英国</a:t>
            </a:r>
            <a:r>
              <a:rPr lang="zh-CN" altLang="zh-CN" sz="2000" dirty="0">
                <a:latin typeface="微软雅黑" panose="020B0503020204020204" pitchFamily="34" charset="-122"/>
                <a:ea typeface="微软雅黑" panose="020B0503020204020204" pitchFamily="34" charset="-122"/>
              </a:rPr>
              <a:t>成立了世界第一个足球协会——英格兰足球协会。制定和通过了英国的第一部全国性的足球比赛规则</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ctr">
              <a:lnSpc>
                <a:spcPct val="100000"/>
              </a:lnSpc>
              <a:spcBef>
                <a:spcPct val="0"/>
              </a:spcBef>
              <a:buNone/>
            </a:pPr>
            <a:endParaRPr lang="en-US" altLang="zh-CN" sz="2000" dirty="0">
              <a:latin typeface="微软雅黑" panose="020B0503020204020204" pitchFamily="34" charset="-122"/>
              <a:ea typeface="微软雅黑" panose="020B0503020204020204" pitchFamily="34" charset="-122"/>
            </a:endParaRPr>
          </a:p>
        </p:txBody>
      </p:sp>
      <p:sp>
        <p:nvSpPr>
          <p:cNvPr id="14" name="324234"/>
          <p:cNvSpPr txBox="1">
            <a:spLocks noChangeArrowheads="1"/>
          </p:cNvSpPr>
          <p:nvPr/>
        </p:nvSpPr>
        <p:spPr bwMode="auto">
          <a:xfrm>
            <a:off x="1514813" y="3995950"/>
            <a:ext cx="37458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zh-CN" sz="2000" dirty="0">
                <a:latin typeface="微软雅黑" panose="020B0503020204020204" pitchFamily="34" charset="-122"/>
                <a:ea typeface="微软雅黑" panose="020B0503020204020204" pitchFamily="34" charset="-122"/>
              </a:rPr>
              <a:t>足球运动逐步从欧美传入世界各国，尤其是在一些文化发达的国家更为盛行。英国人率先为足球运动的发展作出了重要贡献。</a:t>
            </a:r>
            <a:endParaRPr lang="en-US" altLang="zh-CN" dirty="0">
              <a:solidFill>
                <a:srgbClr val="445469"/>
              </a:solidFill>
              <a:latin typeface="微软雅黑" panose="020B0503020204020204" pitchFamily="34" charset="-122"/>
              <a:ea typeface="微软雅黑" panose="020B0503020204020204" pitchFamily="34" charset="-122"/>
            </a:endParaRPr>
          </a:p>
        </p:txBody>
      </p:sp>
      <p:sp>
        <p:nvSpPr>
          <p:cNvPr id="15" name="2423423"/>
          <p:cNvSpPr txBox="1">
            <a:spLocks noChangeArrowheads="1"/>
          </p:cNvSpPr>
          <p:nvPr/>
        </p:nvSpPr>
        <p:spPr bwMode="auto">
          <a:xfrm>
            <a:off x="7768222" y="1926633"/>
            <a:ext cx="17992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b="1" dirty="0">
                <a:solidFill>
                  <a:srgbClr val="FFFFFF"/>
                </a:solidFill>
                <a:latin typeface="微软雅黑" panose="020B0503020204020204" pitchFamily="34" charset="-122"/>
                <a:ea typeface="微软雅黑" panose="020B0503020204020204" pitchFamily="34" charset="-122"/>
              </a:rPr>
              <a:t>1863</a:t>
            </a:r>
            <a:r>
              <a:rPr lang="zh-CN" altLang="en-US" b="1" dirty="0">
                <a:solidFill>
                  <a:srgbClr val="FFFFFF"/>
                </a:solidFill>
                <a:latin typeface="微软雅黑" panose="020B0503020204020204" pitchFamily="34" charset="-122"/>
                <a:ea typeface="微软雅黑" panose="020B0503020204020204" pitchFamily="34" charset="-122"/>
              </a:rPr>
              <a:t>年</a:t>
            </a:r>
            <a:r>
              <a:rPr lang="en-US" altLang="zh-CN" b="1" dirty="0">
                <a:solidFill>
                  <a:srgbClr val="FFFFFF"/>
                </a:solidFill>
                <a:latin typeface="微软雅黑" panose="020B0503020204020204" pitchFamily="34" charset="-122"/>
                <a:ea typeface="微软雅黑" panose="020B0503020204020204" pitchFamily="34" charset="-122"/>
              </a:rPr>
              <a:t>10</a:t>
            </a:r>
            <a:r>
              <a:rPr lang="zh-CN" altLang="en-US" b="1" dirty="0">
                <a:solidFill>
                  <a:srgbClr val="FFFFFF"/>
                </a:solidFill>
                <a:latin typeface="微软雅黑" panose="020B0503020204020204" pitchFamily="34" charset="-122"/>
                <a:ea typeface="微软雅黑" panose="020B0503020204020204" pitchFamily="34" charset="-122"/>
              </a:rPr>
              <a:t>月</a:t>
            </a:r>
            <a:r>
              <a:rPr lang="en-US" altLang="zh-CN" b="1" dirty="0">
                <a:solidFill>
                  <a:srgbClr val="FFFFFF"/>
                </a:solidFill>
                <a:latin typeface="微软雅黑" panose="020B0503020204020204" pitchFamily="34" charset="-122"/>
                <a:ea typeface="微软雅黑" panose="020B0503020204020204" pitchFamily="34" charset="-122"/>
              </a:rPr>
              <a:t>26</a:t>
            </a:r>
            <a:r>
              <a:rPr lang="zh-CN" altLang="en-US" b="1" dirty="0">
                <a:solidFill>
                  <a:srgbClr val="FFFFFF"/>
                </a:solidFill>
                <a:latin typeface="微软雅黑" panose="020B0503020204020204" pitchFamily="34" charset="-122"/>
                <a:ea typeface="微软雅黑" panose="020B0503020204020204" pitchFamily="34" charset="-122"/>
              </a:rPr>
              <a:t>日</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16" name="2134123"/>
          <p:cNvSpPr txBox="1">
            <a:spLocks noChangeArrowheads="1"/>
          </p:cNvSpPr>
          <p:nvPr/>
        </p:nvSpPr>
        <p:spPr bwMode="auto">
          <a:xfrm>
            <a:off x="2775706" y="2252712"/>
            <a:ext cx="1320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2400" b="1" dirty="0">
                <a:solidFill>
                  <a:schemeClr val="bg1"/>
                </a:solidFill>
                <a:latin typeface="微软雅黑" panose="020B0503020204020204" pitchFamily="34" charset="-122"/>
                <a:ea typeface="微软雅黑" panose="020B0503020204020204" pitchFamily="34" charset="-122"/>
              </a:rPr>
              <a:t>17</a:t>
            </a:r>
            <a:r>
              <a:rPr lang="zh-CN" altLang="en-US" sz="2400" b="1" dirty="0">
                <a:solidFill>
                  <a:schemeClr val="bg1"/>
                </a:solidFill>
                <a:latin typeface="微软雅黑" panose="020B0503020204020204" pitchFamily="34" charset="-122"/>
                <a:ea typeface="微软雅黑" panose="020B0503020204020204" pitchFamily="34" charset="-122"/>
              </a:rPr>
              <a:t>世纪中后期</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260675" y="2197361"/>
            <a:ext cx="1826141" cy="1077218"/>
          </a:xfrm>
          <a:prstGeom prst="rect">
            <a:avLst/>
          </a:prstGeom>
        </p:spPr>
        <p:txBody>
          <a:bodyPr wrap="none">
            <a:spAutoFit/>
          </a:bodyPr>
          <a:lstStyle/>
          <a:p>
            <a:r>
              <a:rPr lang="zh-CN"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现代足球</a:t>
            </a:r>
            <a:endParaRPr lang="en-US"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的诞生日</a:t>
            </a:r>
            <a:endParaRPr lang="zh-CN" altLang="en-US" sz="3200" b="1" dirty="0">
              <a:solidFill>
                <a:schemeClr val="tx1">
                  <a:lumMod val="50000"/>
                  <a:lumOff val="50000"/>
                </a:schemeClr>
              </a:solidFill>
            </a:endParaRPr>
          </a:p>
        </p:txBody>
      </p:sp>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由来</a:t>
            </a:r>
            <a:endParaRPr lang="zh-CN" altLang="en-US"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6" presetClass="entr" presetSubtype="21"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16" presetClass="entr" presetSubtype="2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par>
                                <p:cTn id="42" presetID="26"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80">
                                          <p:stCondLst>
                                            <p:cond delay="0"/>
                                          </p:stCondLst>
                                        </p:cTn>
                                        <p:tgtEl>
                                          <p:spTgt spid="17"/>
                                        </p:tgtEl>
                                      </p:cBhvr>
                                    </p:animEffect>
                                    <p:anim calcmode="lin" valueType="num">
                                      <p:cBhvr>
                                        <p:cTn id="4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50" dur="26">
                                          <p:stCondLst>
                                            <p:cond delay="650"/>
                                          </p:stCondLst>
                                        </p:cTn>
                                        <p:tgtEl>
                                          <p:spTgt spid="17"/>
                                        </p:tgtEl>
                                      </p:cBhvr>
                                      <p:to x="100000" y="60000"/>
                                    </p:animScale>
                                    <p:animScale>
                                      <p:cBhvr>
                                        <p:cTn id="51" dur="166" decel="50000">
                                          <p:stCondLst>
                                            <p:cond delay="676"/>
                                          </p:stCondLst>
                                        </p:cTn>
                                        <p:tgtEl>
                                          <p:spTgt spid="17"/>
                                        </p:tgtEl>
                                      </p:cBhvr>
                                      <p:to x="100000" y="100000"/>
                                    </p:animScale>
                                    <p:animScale>
                                      <p:cBhvr>
                                        <p:cTn id="52" dur="26">
                                          <p:stCondLst>
                                            <p:cond delay="1312"/>
                                          </p:stCondLst>
                                        </p:cTn>
                                        <p:tgtEl>
                                          <p:spTgt spid="17"/>
                                        </p:tgtEl>
                                      </p:cBhvr>
                                      <p:to x="100000" y="80000"/>
                                    </p:animScale>
                                    <p:animScale>
                                      <p:cBhvr>
                                        <p:cTn id="53" dur="166" decel="50000">
                                          <p:stCondLst>
                                            <p:cond delay="1338"/>
                                          </p:stCondLst>
                                        </p:cTn>
                                        <p:tgtEl>
                                          <p:spTgt spid="17"/>
                                        </p:tgtEl>
                                      </p:cBhvr>
                                      <p:to x="100000" y="100000"/>
                                    </p:animScale>
                                    <p:animScale>
                                      <p:cBhvr>
                                        <p:cTn id="54" dur="26">
                                          <p:stCondLst>
                                            <p:cond delay="1642"/>
                                          </p:stCondLst>
                                        </p:cTn>
                                        <p:tgtEl>
                                          <p:spTgt spid="17"/>
                                        </p:tgtEl>
                                      </p:cBhvr>
                                      <p:to x="100000" y="90000"/>
                                    </p:animScale>
                                    <p:animScale>
                                      <p:cBhvr>
                                        <p:cTn id="55" dur="166" decel="50000">
                                          <p:stCondLst>
                                            <p:cond delay="1668"/>
                                          </p:stCondLst>
                                        </p:cTn>
                                        <p:tgtEl>
                                          <p:spTgt spid="17"/>
                                        </p:tgtEl>
                                      </p:cBhvr>
                                      <p:to x="100000" y="100000"/>
                                    </p:animScale>
                                    <p:animScale>
                                      <p:cBhvr>
                                        <p:cTn id="56" dur="26">
                                          <p:stCondLst>
                                            <p:cond delay="1808"/>
                                          </p:stCondLst>
                                        </p:cTn>
                                        <p:tgtEl>
                                          <p:spTgt spid="17"/>
                                        </p:tgtEl>
                                      </p:cBhvr>
                                      <p:to x="100000" y="95000"/>
                                    </p:animScale>
                                    <p:animScale>
                                      <p:cBhvr>
                                        <p:cTn id="57"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由来</a:t>
            </a:r>
            <a:endParaRPr lang="zh-CN" altLang="en-US" dirty="0">
              <a:solidFill>
                <a:schemeClr val="bg1"/>
              </a:solidFill>
              <a:effectLst>
                <a:outerShdw blurRad="38100" dist="38100" dir="2700000" algn="tl">
                  <a:srgbClr val="000000">
                    <a:alpha val="43137"/>
                  </a:srgbClr>
                </a:outerShdw>
              </a:effectLst>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2354" b="16242"/>
          <a:stretch>
            <a:fillRect/>
          </a:stretch>
        </p:blipFill>
        <p:spPr>
          <a:xfrm>
            <a:off x="1329187" y="2332364"/>
            <a:ext cx="9533626" cy="32522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88895" y="2905035"/>
            <a:ext cx="7414209" cy="1200329"/>
          </a:xfrm>
          <a:prstGeom prst="rect">
            <a:avLst/>
          </a:prstGeom>
        </p:spPr>
        <p:txBody>
          <a:bodyPr wrap="none">
            <a:spAutoFit/>
          </a:bodyPr>
          <a:lstStyle/>
          <a:p>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02  </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足球日的背景</a:t>
            </a:r>
            <a:endPar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sp>
        <p:nvSpPr>
          <p:cNvPr id="23" name="Pentagon 49"/>
          <p:cNvSpPr>
            <a:spLocks noChangeArrowheads="1"/>
          </p:cNvSpPr>
          <p:nvPr/>
        </p:nvSpPr>
        <p:spPr bwMode="auto">
          <a:xfrm>
            <a:off x="3594818" y="2087903"/>
            <a:ext cx="2332567" cy="836084"/>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Pentagon 51"/>
          <p:cNvSpPr>
            <a:spLocks noChangeArrowheads="1"/>
          </p:cNvSpPr>
          <p:nvPr/>
        </p:nvSpPr>
        <p:spPr bwMode="auto">
          <a:xfrm>
            <a:off x="3594818" y="3599203"/>
            <a:ext cx="2332567" cy="836084"/>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Pentagon 52"/>
          <p:cNvSpPr>
            <a:spLocks noChangeArrowheads="1"/>
          </p:cNvSpPr>
          <p:nvPr/>
        </p:nvSpPr>
        <p:spPr bwMode="auto">
          <a:xfrm flipH="1">
            <a:off x="6230068" y="2849903"/>
            <a:ext cx="2332567" cy="836084"/>
          </a:xfrm>
          <a:prstGeom prst="homePlate">
            <a:avLst>
              <a:gd name="adj" fmla="val 50024"/>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Pentagon 53"/>
          <p:cNvSpPr>
            <a:spLocks noChangeArrowheads="1"/>
          </p:cNvSpPr>
          <p:nvPr/>
        </p:nvSpPr>
        <p:spPr bwMode="auto">
          <a:xfrm flipH="1">
            <a:off x="6230068" y="4380253"/>
            <a:ext cx="2332567" cy="838200"/>
          </a:xfrm>
          <a:prstGeom prst="homePlate">
            <a:avLst>
              <a:gd name="adj" fmla="val 49898"/>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4"/>
          <p:cNvSpPr>
            <a:spLocks noChangeArrowheads="1"/>
          </p:cNvSpPr>
          <p:nvPr/>
        </p:nvSpPr>
        <p:spPr bwMode="auto">
          <a:xfrm>
            <a:off x="5963368" y="2138703"/>
            <a:ext cx="266700" cy="751417"/>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5"/>
          <p:cNvSpPr>
            <a:spLocks noChangeArrowheads="1"/>
          </p:cNvSpPr>
          <p:nvPr/>
        </p:nvSpPr>
        <p:spPr bwMode="auto">
          <a:xfrm>
            <a:off x="5963368" y="2890120"/>
            <a:ext cx="266700" cy="753533"/>
          </a:xfrm>
          <a:prstGeom prst="rect">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36"/>
          <p:cNvSpPr>
            <a:spLocks noChangeArrowheads="1"/>
          </p:cNvSpPr>
          <p:nvPr/>
        </p:nvSpPr>
        <p:spPr bwMode="auto">
          <a:xfrm>
            <a:off x="5963368" y="3643654"/>
            <a:ext cx="266700" cy="749300"/>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37"/>
          <p:cNvSpPr>
            <a:spLocks noChangeArrowheads="1"/>
          </p:cNvSpPr>
          <p:nvPr/>
        </p:nvSpPr>
        <p:spPr bwMode="auto">
          <a:xfrm>
            <a:off x="5963368" y="4392953"/>
            <a:ext cx="266700" cy="753533"/>
          </a:xfrm>
          <a:prstGeom prst="rect">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0"/>
          <p:cNvSpPr>
            <a:spLocks noChangeArrowheads="1"/>
          </p:cNvSpPr>
          <p:nvPr/>
        </p:nvSpPr>
        <p:spPr bwMode="auto">
          <a:xfrm>
            <a:off x="5963368" y="5135903"/>
            <a:ext cx="266700" cy="753533"/>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Pentagon 31"/>
          <p:cNvSpPr>
            <a:spLocks noChangeArrowheads="1"/>
          </p:cNvSpPr>
          <p:nvPr/>
        </p:nvSpPr>
        <p:spPr bwMode="auto">
          <a:xfrm>
            <a:off x="3594818" y="5061820"/>
            <a:ext cx="2332567" cy="836083"/>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5">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1027301" y="2227603"/>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lnSpc>
                <a:spcPct val="100000"/>
              </a:lnSpc>
              <a:spcBef>
                <a:spcPct val="20000"/>
              </a:spcBef>
              <a:buNone/>
            </a:pP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中世纪以前</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Box 13"/>
          <p:cNvSpPr txBox="1">
            <a:spLocks noChangeArrowheads="1"/>
          </p:cNvSpPr>
          <p:nvPr/>
        </p:nvSpPr>
        <p:spPr bwMode="auto">
          <a:xfrm>
            <a:off x="951101" y="3770654"/>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1848</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年</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Box 13"/>
          <p:cNvSpPr txBox="1">
            <a:spLocks noChangeArrowheads="1"/>
          </p:cNvSpPr>
          <p:nvPr/>
        </p:nvSpPr>
        <p:spPr bwMode="auto">
          <a:xfrm>
            <a:off x="1031534" y="5235387"/>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如今</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8829334" y="3000187"/>
            <a:ext cx="2336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19</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世纪初叶</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TextBox 13"/>
          <p:cNvSpPr txBox="1">
            <a:spLocks noChangeArrowheads="1"/>
          </p:cNvSpPr>
          <p:nvPr/>
        </p:nvSpPr>
        <p:spPr bwMode="auto">
          <a:xfrm>
            <a:off x="8753134" y="4543236"/>
            <a:ext cx="2336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1958</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月</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ime_94963"/>
          <p:cNvSpPr>
            <a:spLocks noChangeAspect="1"/>
          </p:cNvSpPr>
          <p:nvPr/>
        </p:nvSpPr>
        <p:spPr bwMode="auto">
          <a:xfrm>
            <a:off x="4339281" y="5218453"/>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39" name="time_94963"/>
          <p:cNvSpPr>
            <a:spLocks noChangeAspect="1"/>
          </p:cNvSpPr>
          <p:nvPr/>
        </p:nvSpPr>
        <p:spPr bwMode="auto">
          <a:xfrm>
            <a:off x="4339281" y="3746240"/>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40" name="time_94963"/>
          <p:cNvSpPr>
            <a:spLocks noChangeAspect="1"/>
          </p:cNvSpPr>
          <p:nvPr/>
        </p:nvSpPr>
        <p:spPr bwMode="auto">
          <a:xfrm>
            <a:off x="7178015" y="3011262"/>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41" name="time_94963"/>
          <p:cNvSpPr>
            <a:spLocks noChangeAspect="1"/>
          </p:cNvSpPr>
          <p:nvPr/>
        </p:nvSpPr>
        <p:spPr bwMode="auto">
          <a:xfrm>
            <a:off x="7233945" y="4533833"/>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42" name="time_94963"/>
          <p:cNvSpPr>
            <a:spLocks noChangeAspect="1"/>
          </p:cNvSpPr>
          <p:nvPr/>
        </p:nvSpPr>
        <p:spPr bwMode="auto">
          <a:xfrm>
            <a:off x="4330755" y="2244834"/>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down)">
                                      <p:cBhvr>
                                        <p:cTn id="10" dur="500"/>
                                        <p:tgtEl>
                                          <p:spTgt spid="2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500"/>
                                        <p:tgtEl>
                                          <p:spTgt spid="3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anim calcmode="lin" valueType="num">
                                      <p:cBhvr>
                                        <p:cTn id="43" dur="1000" fill="hold"/>
                                        <p:tgtEl>
                                          <p:spTgt spid="36"/>
                                        </p:tgtEl>
                                        <p:attrNameLst>
                                          <p:attrName>ppt_x</p:attrName>
                                        </p:attrNameLst>
                                      </p:cBhvr>
                                      <p:tavLst>
                                        <p:tav tm="0">
                                          <p:val>
                                            <p:strVal val="#ppt_x"/>
                                          </p:val>
                                        </p:tav>
                                        <p:tav tm="100000">
                                          <p:val>
                                            <p:strVal val="#ppt_x"/>
                                          </p:val>
                                        </p:tav>
                                      </p:tavLst>
                                    </p:anim>
                                    <p:anim calcmode="lin" valueType="num">
                                      <p:cBhvr>
                                        <p:cTn id="44" dur="1000" fill="hold"/>
                                        <p:tgtEl>
                                          <p:spTgt spid="3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288" y="2195177"/>
            <a:ext cx="4201293" cy="25702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矩形 4"/>
          <p:cNvSpPr/>
          <p:nvPr/>
        </p:nvSpPr>
        <p:spPr>
          <a:xfrm>
            <a:off x="6327345" y="2140167"/>
            <a:ext cx="4957313" cy="3046988"/>
          </a:xfrm>
          <a:prstGeom prst="rect">
            <a:avLst/>
          </a:prstGeom>
        </p:spPr>
        <p:txBody>
          <a:bodyPr wrap="square">
            <a:spAutoFit/>
          </a:bodyPr>
          <a:lstStyle/>
          <a:p>
            <a:pPr algn="just">
              <a:spcAft>
                <a:spcPts val="0"/>
              </a:spcAft>
            </a:pP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足球运动是一项</a:t>
            </a:r>
            <a:r>
              <a:rPr lang="zh-CN" altLang="zh-CN" sz="3200" b="1" kern="100" dirty="0">
                <a:solidFill>
                  <a:srgbClr val="00B050"/>
                </a:solidFill>
                <a:latin typeface="Calibri" panose="020F0502020204030204" pitchFamily="34" charset="0"/>
                <a:ea typeface="微软雅黑" panose="020B0503020204020204" pitchFamily="34" charset="-122"/>
              </a:rPr>
              <a:t>古老</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的体育活动，渊远流长。据说，希腊人和罗马人在</a:t>
            </a:r>
            <a:r>
              <a:rPr lang="zh-CN" altLang="zh-CN" sz="3200" b="1" kern="100" dirty="0">
                <a:solidFill>
                  <a:srgbClr val="00B050"/>
                </a:solidFill>
                <a:latin typeface="Calibri" panose="020F0502020204030204" pitchFamily="34" charset="0"/>
                <a:ea typeface="微软雅黑" panose="020B0503020204020204" pitchFamily="34" charset="-122"/>
              </a:rPr>
              <a:t>中世纪以前</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就已经从事一种足球游戏了。他们在一个长方形场地上，将球放在中间的白线上，用脚把球踢滚到对方场地上，当时称这种游戏为“</a:t>
            </a:r>
            <a:r>
              <a:rPr lang="zh-CN" altLang="zh-CN" sz="3200" b="1" kern="100" dirty="0">
                <a:solidFill>
                  <a:srgbClr val="00B050"/>
                </a:solidFill>
                <a:latin typeface="Calibri" panose="020F0502020204030204" pitchFamily="34" charset="0"/>
                <a:ea typeface="微软雅黑" panose="020B0503020204020204" pitchFamily="34" charset="-122"/>
              </a:rPr>
              <a:t>哈巴斯托姆</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1900304" y="5251572"/>
            <a:ext cx="2492990" cy="646331"/>
          </a:xfrm>
          <a:prstGeom prst="rect">
            <a:avLst/>
          </a:prstGeom>
        </p:spPr>
        <p:txBody>
          <a:bodyPr wrap="none">
            <a:spAutoFit/>
          </a:bodyPr>
          <a:lstStyle/>
          <a:p>
            <a:r>
              <a:rPr lang="zh-CN" altLang="zh-CN" sz="3600" b="1" kern="100" dirty="0">
                <a:solidFill>
                  <a:schemeClr val="tx1">
                    <a:lumMod val="50000"/>
                    <a:lumOff val="50000"/>
                  </a:schemeClr>
                </a:solidFill>
                <a:latin typeface="Calibri" panose="020F0502020204030204" pitchFamily="34" charset="0"/>
                <a:ea typeface="微软雅黑" panose="020B0503020204020204" pitchFamily="34" charset="-122"/>
                <a:cs typeface="微软雅黑" panose="020B0503020204020204" pitchFamily="34" charset="-122"/>
              </a:rPr>
              <a:t>哈巴斯托姆</a:t>
            </a:r>
            <a:endParaRPr lang="zh-CN" altLang="en-US" sz="3600" b="1"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sp>
        <p:nvSpPr>
          <p:cNvPr id="7" name="椭圆 6"/>
          <p:cNvSpPr/>
          <p:nvPr/>
        </p:nvSpPr>
        <p:spPr>
          <a:xfrm>
            <a:off x="470230" y="2660804"/>
            <a:ext cx="2504030" cy="2346385"/>
          </a:xfrm>
          <a:prstGeom prst="ellipse">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6340" y="2120717"/>
            <a:ext cx="4945393" cy="3530966"/>
          </a:xfrm>
          <a:prstGeom prst="rect">
            <a:avLst/>
          </a:prstGeom>
        </p:spPr>
      </p:pic>
      <p:sp>
        <p:nvSpPr>
          <p:cNvPr id="9" name="矩形 8"/>
          <p:cNvSpPr/>
          <p:nvPr/>
        </p:nvSpPr>
        <p:spPr>
          <a:xfrm>
            <a:off x="705294" y="3162925"/>
            <a:ext cx="2008883" cy="1446550"/>
          </a:xfrm>
          <a:prstGeom prst="rect">
            <a:avLst/>
          </a:prstGeom>
        </p:spPr>
        <p:txBody>
          <a:bodyPr wrap="none">
            <a:spAutoFit/>
          </a:bodyPr>
          <a:lstStyle/>
          <a:p>
            <a:r>
              <a:rPr lang="en-US" altLang="zh-CN" sz="4400" b="1" kern="100" dirty="0">
                <a:solidFill>
                  <a:schemeClr val="bg1"/>
                </a:solidFill>
                <a:latin typeface="微软雅黑" panose="020B0503020204020204" pitchFamily="34" charset="-122"/>
                <a:cs typeface="微软雅黑" panose="020B0503020204020204" pitchFamily="34" charset="-122"/>
              </a:rPr>
              <a:t>19</a:t>
            </a:r>
            <a:r>
              <a:rPr lang="zh-CN" altLang="zh-CN" sz="4400" b="1" kern="100" dirty="0">
                <a:solidFill>
                  <a:schemeClr val="bg1"/>
                </a:solidFill>
                <a:ea typeface="微软雅黑" panose="020B0503020204020204" pitchFamily="34" charset="-122"/>
                <a:cs typeface="微软雅黑" panose="020B0503020204020204" pitchFamily="34" charset="-122"/>
              </a:rPr>
              <a:t>世纪</a:t>
            </a:r>
            <a:endParaRPr lang="en-US" altLang="zh-CN" sz="4400" b="1" kern="100" dirty="0">
              <a:solidFill>
                <a:schemeClr val="bg1"/>
              </a:solidFill>
              <a:ea typeface="微软雅黑" panose="020B0503020204020204" pitchFamily="34" charset="-122"/>
              <a:cs typeface="微软雅黑" panose="020B0503020204020204" pitchFamily="34" charset="-122"/>
            </a:endParaRPr>
          </a:p>
          <a:p>
            <a:pPr algn="ctr"/>
            <a:r>
              <a:rPr lang="zh-CN" altLang="zh-CN" sz="4400" b="1" kern="100" dirty="0">
                <a:solidFill>
                  <a:schemeClr val="bg1"/>
                </a:solidFill>
                <a:ea typeface="微软雅黑" panose="020B0503020204020204" pitchFamily="34" charset="-122"/>
                <a:cs typeface="微软雅黑" panose="020B0503020204020204" pitchFamily="34" charset="-122"/>
              </a:rPr>
              <a:t>初叶</a:t>
            </a:r>
            <a:endParaRPr lang="zh-CN" altLang="en-US" sz="4400" b="1" dirty="0">
              <a:solidFill>
                <a:schemeClr val="bg1"/>
              </a:solidFill>
            </a:endParaRPr>
          </a:p>
        </p:txBody>
      </p:sp>
      <p:sp>
        <p:nvSpPr>
          <p:cNvPr id="10" name="矩形 9"/>
          <p:cNvSpPr/>
          <p:nvPr/>
        </p:nvSpPr>
        <p:spPr>
          <a:xfrm>
            <a:off x="8850078" y="3039815"/>
            <a:ext cx="2972513" cy="1569660"/>
          </a:xfrm>
          <a:prstGeom prst="rect">
            <a:avLst/>
          </a:prstGeom>
        </p:spPr>
        <p:txBody>
          <a:bodyPr wrap="square">
            <a:spAutoFit/>
          </a:bodyPr>
          <a:lstStyle/>
          <a:p>
            <a:pPr algn="ctr">
              <a:spcAft>
                <a:spcPts val="0"/>
              </a:spcAft>
            </a:pPr>
            <a:r>
              <a:rPr lang="zh-CN" altLang="zh-CN" sz="2400" b="1" kern="100" dirty="0">
                <a:solidFill>
                  <a:schemeClr val="tx1">
                    <a:lumMod val="65000"/>
                    <a:lumOff val="35000"/>
                  </a:schemeClr>
                </a:solidFill>
                <a:latin typeface="Calibri" panose="020F0502020204030204" pitchFamily="34" charset="0"/>
                <a:ea typeface="微软雅黑" panose="020B0503020204020204" pitchFamily="34" charset="-122"/>
                <a:cs typeface="微软雅黑" panose="020B0503020204020204" pitchFamily="34" charset="-122"/>
              </a:rPr>
              <a:t>足球运动在当时欧洲及拉美一些国家特别是在资本主义的英国已经相当盛行。</a:t>
            </a:r>
            <a:endParaRPr lang="zh-CN" altLang="zh-CN" sz="2000" b="1" kern="100" dirty="0">
              <a:solidFill>
                <a:schemeClr val="tx1">
                  <a:lumMod val="65000"/>
                  <a:lumOff val="35000"/>
                </a:schemeClr>
              </a:solidFill>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1500"/>
                            </p:stCondLst>
                            <p:childTnLst>
                              <p:par>
                                <p:cTn id="18" presetID="6"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circle(in)">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4838" r="1623" b="1387"/>
          <a:stretch>
            <a:fillRect/>
          </a:stretch>
        </p:blipFill>
        <p:spPr>
          <a:xfrm>
            <a:off x="1580971" y="2187867"/>
            <a:ext cx="4096784" cy="3215197"/>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7520042" y="3709878"/>
            <a:ext cx="4267199" cy="1938992"/>
          </a:xfrm>
          <a:prstGeom prst="rect">
            <a:avLst/>
          </a:prstGeom>
        </p:spPr>
        <p:txBody>
          <a:bodyPr wrap="square">
            <a:spAutoFit/>
          </a:bodyPr>
          <a:lstStyle/>
          <a:p>
            <a:r>
              <a:rPr lang="en-US" altLang="zh-CN" sz="2400" kern="100" dirty="0">
                <a:latin typeface="微软雅黑" panose="020B0503020204020204" pitchFamily="34" charset="-122"/>
                <a:cs typeface="微软雅黑" panose="020B0503020204020204" pitchFamily="34" charset="-122"/>
              </a:rPr>
              <a:t>1848</a:t>
            </a:r>
            <a:r>
              <a:rPr lang="zh-CN" altLang="zh-CN" sz="2400" kern="100" dirty="0">
                <a:ea typeface="微软雅黑" panose="020B0503020204020204" pitchFamily="34" charset="-122"/>
                <a:cs typeface="微软雅黑" panose="020B0503020204020204" pitchFamily="34" charset="-122"/>
              </a:rPr>
              <a:t>年，足球运动的第一个文字形式的规则《剑桥规则》诞生了。然而众多的资料表明，中国古代足球的出现比欧洲更早，历史更为悠久。</a:t>
            </a:r>
            <a:endParaRPr lang="zh-CN" altLang="en-US" sz="2400" dirty="0"/>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2917" y="960097"/>
            <a:ext cx="1936389" cy="2455539"/>
          </a:xfrm>
          <a:prstGeom prst="rect">
            <a:avLst/>
          </a:prstGeom>
        </p:spPr>
      </p:pic>
      <p:sp>
        <p:nvSpPr>
          <p:cNvPr id="7" name="矩形 6"/>
          <p:cNvSpPr/>
          <p:nvPr/>
        </p:nvSpPr>
        <p:spPr>
          <a:xfrm>
            <a:off x="2305924" y="5788041"/>
            <a:ext cx="2646878" cy="584775"/>
          </a:xfrm>
          <a:prstGeom prst="rect">
            <a:avLst/>
          </a:prstGeom>
        </p:spPr>
        <p:txBody>
          <a:bodyPr wrap="none">
            <a:spAutoFit/>
          </a:bodyPr>
          <a:lstStyle/>
          <a:p>
            <a:r>
              <a:rPr lang="zh-CN" altLang="zh-CN" sz="3200" kern="100" dirty="0">
                <a:solidFill>
                  <a:schemeClr val="tx1">
                    <a:lumMod val="65000"/>
                    <a:lumOff val="35000"/>
                  </a:schemeClr>
                </a:solidFill>
                <a:ea typeface="微软雅黑" panose="020B0503020204020204" pitchFamily="34" charset="-122"/>
                <a:cs typeface="微软雅黑" panose="020B0503020204020204" pitchFamily="34" charset="-122"/>
              </a:rPr>
              <a:t>《剑桥规则》</a:t>
            </a:r>
            <a:endParaRPr lang="zh-CN" altLang="en-US" sz="32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cxnSp>
        <p:nvCxnSpPr>
          <p:cNvPr id="4" name="Straight Connector 46"/>
          <p:cNvCxnSpPr>
            <a:cxnSpLocks noChangeShapeType="1"/>
          </p:cNvCxnSpPr>
          <p:nvPr/>
        </p:nvCxnSpPr>
        <p:spPr bwMode="auto">
          <a:xfrm flipV="1">
            <a:off x="4315844" y="3107099"/>
            <a:ext cx="519683" cy="272899"/>
          </a:xfrm>
          <a:prstGeom prst="line">
            <a:avLst/>
          </a:prstGeom>
          <a:noFill/>
          <a:ln w="19050">
            <a:solidFill>
              <a:srgbClr val="ADBACA"/>
            </a:solidFill>
            <a:round/>
          </a:ln>
          <a:extLst>
            <a:ext uri="{909E8E84-426E-40DD-AFC4-6F175D3DCCD1}">
              <a14:hiddenFill xmlns:a14="http://schemas.microsoft.com/office/drawing/2010/main">
                <a:noFill/>
              </a14:hiddenFill>
            </a:ext>
          </a:extLst>
        </p:spPr>
      </p:cxnSp>
      <p:sp>
        <p:nvSpPr>
          <p:cNvPr id="5" name="Rectangle 88"/>
          <p:cNvSpPr>
            <a:spLocks noChangeArrowheads="1"/>
          </p:cNvSpPr>
          <p:nvPr/>
        </p:nvSpPr>
        <p:spPr bwMode="auto">
          <a:xfrm>
            <a:off x="6729342" y="2468421"/>
            <a:ext cx="288745" cy="505304"/>
          </a:xfrm>
          <a:prstGeom prst="rect">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2"/>
          <p:cNvSpPr>
            <a:spLocks noChangeArrowheads="1"/>
          </p:cNvSpPr>
          <p:nvPr/>
        </p:nvSpPr>
        <p:spPr bwMode="auto">
          <a:xfrm>
            <a:off x="2481752" y="2749486"/>
            <a:ext cx="1909233" cy="1782233"/>
          </a:xfrm>
          <a:prstGeom prst="ellipse">
            <a:avLst/>
          </a:prstGeom>
          <a:solidFill>
            <a:srgbClr val="C1C7D0"/>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37"/>
          <p:cNvSpPr>
            <a:spLocks noChangeArrowheads="1"/>
          </p:cNvSpPr>
          <p:nvPr/>
        </p:nvSpPr>
        <p:spPr bwMode="auto">
          <a:xfrm>
            <a:off x="4541649" y="2330397"/>
            <a:ext cx="1287093" cy="1191418"/>
          </a:xfrm>
          <a:prstGeom prst="ellipse">
            <a:avLst/>
          </a:prstGeom>
          <a:solidFill>
            <a:srgbClr val="69C29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38"/>
          <p:cNvSpPr>
            <a:spLocks noChangeArrowheads="1"/>
          </p:cNvSpPr>
          <p:nvPr/>
        </p:nvSpPr>
        <p:spPr bwMode="auto">
          <a:xfrm>
            <a:off x="1036967" y="2330397"/>
            <a:ext cx="1287093" cy="1191418"/>
          </a:xfrm>
          <a:prstGeom prst="ellipse">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41"/>
          <p:cNvSpPr>
            <a:spLocks noChangeArrowheads="1"/>
          </p:cNvSpPr>
          <p:nvPr/>
        </p:nvSpPr>
        <p:spPr bwMode="auto">
          <a:xfrm>
            <a:off x="1036967" y="3814994"/>
            <a:ext cx="1287093" cy="1188610"/>
          </a:xfrm>
          <a:prstGeom prst="ellipse">
            <a:avLst/>
          </a:prstGeom>
          <a:solidFill>
            <a:srgbClr val="69C293"/>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0" name="Straight Connector 5"/>
          <p:cNvCxnSpPr>
            <a:cxnSpLocks noChangeShapeType="1"/>
          </p:cNvCxnSpPr>
          <p:nvPr/>
        </p:nvCxnSpPr>
        <p:spPr bwMode="auto">
          <a:xfrm>
            <a:off x="2220345" y="3212780"/>
            <a:ext cx="336549" cy="167217"/>
          </a:xfrm>
          <a:prstGeom prst="line">
            <a:avLst/>
          </a:prstGeom>
          <a:noFill/>
          <a:ln w="19050">
            <a:solidFill>
              <a:srgbClr val="ADBACA"/>
            </a:solidFill>
            <a:round/>
          </a:ln>
          <a:extLst>
            <a:ext uri="{909E8E84-426E-40DD-AFC4-6F175D3DCCD1}">
              <a14:hiddenFill xmlns:a14="http://schemas.microsoft.com/office/drawing/2010/main">
                <a:noFill/>
              </a14:hiddenFill>
            </a:ext>
          </a:extLst>
        </p:spPr>
      </p:cxnSp>
      <p:cxnSp>
        <p:nvCxnSpPr>
          <p:cNvPr id="11" name="Straight Connector 44"/>
          <p:cNvCxnSpPr>
            <a:cxnSpLocks noChangeShapeType="1"/>
          </p:cNvCxnSpPr>
          <p:nvPr/>
        </p:nvCxnSpPr>
        <p:spPr bwMode="auto">
          <a:xfrm flipV="1">
            <a:off x="2300777" y="4067914"/>
            <a:ext cx="336549" cy="167217"/>
          </a:xfrm>
          <a:prstGeom prst="line">
            <a:avLst/>
          </a:prstGeom>
          <a:noFill/>
          <a:ln w="19050">
            <a:solidFill>
              <a:srgbClr val="ADBACA"/>
            </a:solidFill>
            <a:round/>
          </a:ln>
          <a:extLst>
            <a:ext uri="{909E8E84-426E-40DD-AFC4-6F175D3DCCD1}">
              <a14:hiddenFill xmlns:a14="http://schemas.microsoft.com/office/drawing/2010/main">
                <a:noFill/>
              </a14:hiddenFill>
            </a:ext>
          </a:extLst>
        </p:spPr>
      </p:cxnSp>
      <p:cxnSp>
        <p:nvCxnSpPr>
          <p:cNvPr id="12" name="Straight Connector 48"/>
          <p:cNvCxnSpPr>
            <a:cxnSpLocks noChangeShapeType="1"/>
          </p:cNvCxnSpPr>
          <p:nvPr/>
        </p:nvCxnSpPr>
        <p:spPr bwMode="auto">
          <a:xfrm>
            <a:off x="4243877" y="4067914"/>
            <a:ext cx="372533" cy="167217"/>
          </a:xfrm>
          <a:prstGeom prst="line">
            <a:avLst/>
          </a:prstGeom>
          <a:noFill/>
          <a:ln w="19050">
            <a:solidFill>
              <a:srgbClr val="ADBACA"/>
            </a:solidFill>
            <a:round/>
          </a:ln>
          <a:extLst>
            <a:ext uri="{909E8E84-426E-40DD-AFC4-6F175D3DCCD1}">
              <a14:hiddenFill xmlns:a14="http://schemas.microsoft.com/office/drawing/2010/main">
                <a:noFill/>
              </a14:hiddenFill>
            </a:ext>
          </a:extLst>
        </p:spPr>
      </p:cxnSp>
      <p:sp>
        <p:nvSpPr>
          <p:cNvPr id="13" name="TextBox 13"/>
          <p:cNvSpPr txBox="1">
            <a:spLocks noChangeArrowheads="1"/>
          </p:cNvSpPr>
          <p:nvPr/>
        </p:nvSpPr>
        <p:spPr bwMode="auto">
          <a:xfrm>
            <a:off x="7274544" y="2468421"/>
            <a:ext cx="43384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zh-CN" sz="2000" dirty="0">
                <a:latin typeface="微软雅黑" panose="020B0503020204020204" pitchFamily="34" charset="-122"/>
                <a:ea typeface="微软雅黑" panose="020B0503020204020204" pitchFamily="34" charset="-122"/>
              </a:rPr>
              <a:t>蹴鞠”一词最早记载在《史记匪涨亓写》里，汉代刘向《别录》和唐人颜师曾为《汉书枚乘传》均有记载。</a:t>
            </a:r>
            <a:endParaRPr lang="en-US" altLang="zh-CN" sz="1200" b="1"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7274544" y="4517089"/>
            <a:ext cx="413137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zh-CN" sz="2000" dirty="0">
                <a:latin typeface="微软雅黑" panose="020B0503020204020204" pitchFamily="34" charset="-122"/>
                <a:ea typeface="微软雅黑" panose="020B0503020204020204" pitchFamily="34" charset="-122"/>
              </a:rPr>
              <a:t>到了唐宋时期，“蹴鞠”活动已十分盛行，成为宫廷之中的高雅活动。</a:t>
            </a:r>
            <a:endParaRPr lang="en-US" altLang="zh-CN" sz="1200" b="1"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KSO_Shape"/>
          <p:cNvSpPr/>
          <p:nvPr/>
        </p:nvSpPr>
        <p:spPr bwMode="auto">
          <a:xfrm>
            <a:off x="2934704" y="3110485"/>
            <a:ext cx="1060234" cy="1060234"/>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Oval 39"/>
          <p:cNvSpPr>
            <a:spLocks noChangeArrowheads="1"/>
          </p:cNvSpPr>
          <p:nvPr/>
        </p:nvSpPr>
        <p:spPr bwMode="auto">
          <a:xfrm>
            <a:off x="4541649" y="3812879"/>
            <a:ext cx="1287093" cy="1188606"/>
          </a:xfrm>
          <a:prstGeom prst="ellipse">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170663" y="2689560"/>
            <a:ext cx="1110780"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蹴鞠</a:t>
            </a:r>
            <a:endParaRPr lang="zh-CN" altLang="en-US" sz="2800" dirty="0">
              <a:solidFill>
                <a:schemeClr val="bg1"/>
              </a:solidFill>
            </a:endParaRPr>
          </a:p>
        </p:txBody>
      </p:sp>
      <p:sp>
        <p:nvSpPr>
          <p:cNvPr id="18" name="矩形 17"/>
          <p:cNvSpPr/>
          <p:nvPr/>
        </p:nvSpPr>
        <p:spPr>
          <a:xfrm>
            <a:off x="1170663" y="4177986"/>
            <a:ext cx="1551565"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蹋鞠</a:t>
            </a:r>
            <a:endParaRPr lang="zh-CN" altLang="en-US" sz="2800" dirty="0">
              <a:solidFill>
                <a:schemeClr val="bg1"/>
              </a:solidFill>
            </a:endParaRPr>
          </a:p>
        </p:txBody>
      </p:sp>
      <p:sp>
        <p:nvSpPr>
          <p:cNvPr id="20" name="矩形 19"/>
          <p:cNvSpPr/>
          <p:nvPr/>
        </p:nvSpPr>
        <p:spPr>
          <a:xfrm>
            <a:off x="4835527" y="2641286"/>
            <a:ext cx="934466"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蹴</a:t>
            </a:r>
            <a:endParaRPr lang="zh-CN" altLang="en-US" sz="2800" dirty="0">
              <a:solidFill>
                <a:schemeClr val="bg1"/>
              </a:solidFill>
            </a:endParaRPr>
          </a:p>
        </p:txBody>
      </p:sp>
      <p:sp>
        <p:nvSpPr>
          <p:cNvPr id="22" name="矩形 21"/>
          <p:cNvSpPr/>
          <p:nvPr/>
        </p:nvSpPr>
        <p:spPr>
          <a:xfrm>
            <a:off x="4849142" y="4112025"/>
            <a:ext cx="554707"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蹋</a:t>
            </a:r>
            <a:endParaRPr lang="zh-CN" altLang="en-US" sz="2800" dirty="0">
              <a:solidFill>
                <a:schemeClr val="bg1"/>
              </a:solidFill>
            </a:endParaRPr>
          </a:p>
        </p:txBody>
      </p:sp>
      <p:sp>
        <p:nvSpPr>
          <p:cNvPr id="23" name="Rectangle 88"/>
          <p:cNvSpPr>
            <a:spLocks noChangeArrowheads="1"/>
          </p:cNvSpPr>
          <p:nvPr/>
        </p:nvSpPr>
        <p:spPr bwMode="auto">
          <a:xfrm>
            <a:off x="6729342" y="4476719"/>
            <a:ext cx="288745" cy="505304"/>
          </a:xfrm>
          <a:prstGeom prst="rect">
            <a:avLst/>
          </a:prstGeom>
          <a:solidFill>
            <a:srgbClr val="69C29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5500"/>
                            </p:stCondLst>
                            <p:childTnLst>
                              <p:par>
                                <p:cTn id="42" presetID="42"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42"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16" presetClass="entr" presetSubtype="21"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barn(inVertical)">
                                      <p:cBhvr>
                                        <p:cTn id="56" dur="500"/>
                                        <p:tgtEl>
                                          <p:spTgt spid="5"/>
                                        </p:tgtEl>
                                      </p:cBhvr>
                                    </p:animEffect>
                                  </p:childTnLst>
                                </p:cTn>
                              </p:par>
                            </p:childTnLst>
                          </p:cTn>
                        </p:par>
                        <p:par>
                          <p:cTn id="57" fill="hold">
                            <p:stCondLst>
                              <p:cond delay="8000"/>
                            </p:stCondLst>
                            <p:childTnLst>
                              <p:par>
                                <p:cTn id="58" presetID="16" presetClass="entr" presetSubtype="2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inVertical)">
                                      <p:cBhvr>
                                        <p:cTn id="60" dur="500"/>
                                        <p:tgtEl>
                                          <p:spTgt spid="13"/>
                                        </p:tgtEl>
                                      </p:cBhvr>
                                    </p:animEffect>
                                  </p:childTnLst>
                                </p:cTn>
                              </p:par>
                            </p:childTnLst>
                          </p:cTn>
                        </p:par>
                        <p:par>
                          <p:cTn id="61" fill="hold">
                            <p:stCondLst>
                              <p:cond delay="8500"/>
                            </p:stCondLst>
                            <p:childTnLst>
                              <p:par>
                                <p:cTn id="62" presetID="16" presetClass="entr" presetSubtype="2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par>
                          <p:cTn id="65" fill="hold">
                            <p:stCondLst>
                              <p:cond delay="9000"/>
                            </p:stCondLst>
                            <p:childTnLst>
                              <p:par>
                                <p:cTn id="66" presetID="16" presetClass="entr" presetSubtype="21"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barn(inVertical)">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p:bldP spid="14" grpId="0"/>
      <p:bldP spid="16"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53302" y="172196"/>
            <a:ext cx="4555010" cy="5818164"/>
          </a:xfrm>
          <a:prstGeom prst="rect">
            <a:avLst/>
          </a:prstGeom>
        </p:spPr>
      </p:pic>
      <p:sp>
        <p:nvSpPr>
          <p:cNvPr id="4" name="矩形 3"/>
          <p:cNvSpPr/>
          <p:nvPr/>
        </p:nvSpPr>
        <p:spPr>
          <a:xfrm>
            <a:off x="1066571" y="2274838"/>
            <a:ext cx="6096000" cy="2862322"/>
          </a:xfrm>
          <a:prstGeom prst="rect">
            <a:avLst/>
          </a:prstGeom>
        </p:spPr>
        <p:txBody>
          <a:bodyPr>
            <a:spAutoFit/>
          </a:bodyPr>
          <a:lstStyle/>
          <a:p>
            <a:r>
              <a:rPr lang="en-US"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1958</a:t>
            </a:r>
            <a:r>
              <a:rPr lang="zh-CN"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月</a:t>
            </a:r>
            <a:r>
              <a:rPr lang="zh-CN" altLang="zh-CN" sz="2400" kern="100" dirty="0">
                <a:latin typeface="微软雅黑" panose="020B0503020204020204" pitchFamily="34" charset="-122"/>
                <a:ea typeface="微软雅黑" panose="020B0503020204020204" pitchFamily="34" charset="-122"/>
                <a:cs typeface="微软雅黑" panose="020B0503020204020204" pitchFamily="34" charset="-122"/>
              </a:rPr>
              <a:t>，国际足联现任主席阿维兰热博士来中国时曾表示：足球起源于中国。</a:t>
            </a:r>
            <a:endParaRPr lang="en-US" altLang="zh-CN" sz="2400" kern="1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2400" kern="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2400" kern="100" dirty="0">
                <a:latin typeface="微软雅黑" panose="020B0503020204020204" pitchFamily="34" charset="-122"/>
                <a:ea typeface="微软雅黑" panose="020B0503020204020204" pitchFamily="34" charset="-122"/>
                <a:cs typeface="微软雅黑" panose="020B0503020204020204" pitchFamily="34" charset="-122"/>
              </a:rPr>
              <a:t>当然，由于封建社会的局限，中国古代的蹴鞠活动最终没有发展成为以“公平竞争”为原则的现代足球运动。这个质的飞跃是在资本主义的英国完成的。</a:t>
            </a:r>
            <a:endParaRPr lang="zh-CN" altLang="en-US" sz="2400" dirty="0">
              <a:latin typeface="微软雅黑" panose="020B0503020204020204" pitchFamily="34" charset="-122"/>
              <a:ea typeface="微软雅黑" panose="020B0503020204020204" pitchFamily="34" charset="-122"/>
            </a:endParaRPr>
          </a:p>
        </p:txBody>
      </p:sp>
      <p:pic>
        <p:nvPicPr>
          <p:cNvPr id="19" name="图片 18" descr="图片包含 物体&#10;&#10;已生成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902811"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背景</a:t>
            </a:r>
            <a:endParaRPr lang="zh-CN" altLang="en-US"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927230" y="2905035"/>
            <a:ext cx="8337539" cy="1200329"/>
          </a:xfrm>
          <a:prstGeom prst="rect">
            <a:avLst/>
          </a:prstGeom>
        </p:spPr>
        <p:txBody>
          <a:bodyPr wrap="none">
            <a:spAutoFit/>
          </a:bodyPr>
          <a:lstStyle/>
          <a:p>
            <a:pPr algn="ctr"/>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03  </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足球日的起源地</a:t>
            </a:r>
            <a:endPar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1261884"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起源地</a:t>
            </a:r>
            <a:endParaRPr lang="zh-CN" altLang="en-US" dirty="0">
              <a:solidFill>
                <a:schemeClr val="bg1"/>
              </a:solidFill>
              <a:effectLst>
                <a:outerShdw blurRad="38100" dist="38100" dir="2700000" algn="tl">
                  <a:srgbClr val="000000">
                    <a:alpha val="43137"/>
                  </a:srgbClr>
                </a:outerShdw>
              </a:effectLst>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4732" y="1511176"/>
            <a:ext cx="2451134" cy="3088429"/>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2995" y="559901"/>
            <a:ext cx="2451134" cy="2277250"/>
          </a:xfrm>
          <a:prstGeom prst="flowChartConnector">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8256" y="3233237"/>
            <a:ext cx="2549347" cy="2363158"/>
          </a:xfrm>
          <a:prstGeom prst="flowChartConnector">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8531" y="3303140"/>
            <a:ext cx="2313813" cy="2277249"/>
          </a:xfrm>
          <a:prstGeom prst="flowChartConnector">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493529" y="960097"/>
            <a:ext cx="1261884"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起源地</a:t>
            </a:r>
            <a:endParaRPr lang="zh-CN" altLang="en-US" dirty="0">
              <a:solidFill>
                <a:schemeClr val="bg1"/>
              </a:solidFill>
              <a:effectLst>
                <a:outerShdw blurRad="38100" dist="38100" dir="2700000" algn="tl">
                  <a:srgbClr val="000000">
                    <a:alpha val="43137"/>
                  </a:srgbClr>
                </a:outerShdw>
              </a:effectLst>
            </a:endParaRPr>
          </a:p>
        </p:txBody>
      </p:sp>
      <p:sp>
        <p:nvSpPr>
          <p:cNvPr id="4" name="矩形: 圆角 3"/>
          <p:cNvSpPr/>
          <p:nvPr/>
        </p:nvSpPr>
        <p:spPr>
          <a:xfrm>
            <a:off x="1164337" y="2332364"/>
            <a:ext cx="9290878" cy="3568104"/>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7000" y="401120"/>
            <a:ext cx="2820663" cy="2796013"/>
          </a:xfrm>
          <a:prstGeom prst="rect">
            <a:avLst/>
          </a:prstGeom>
        </p:spPr>
      </p:pic>
      <p:sp>
        <p:nvSpPr>
          <p:cNvPr id="6" name="矩形 5"/>
          <p:cNvSpPr/>
          <p:nvPr/>
        </p:nvSpPr>
        <p:spPr>
          <a:xfrm>
            <a:off x="1666486" y="2859634"/>
            <a:ext cx="8286579" cy="2807948"/>
          </a:xfrm>
          <a:prstGeom prst="rect">
            <a:avLst/>
          </a:prstGeom>
        </p:spPr>
        <p:txBody>
          <a:bodyPr wrap="square">
            <a:spAutoFit/>
          </a:bodyPr>
          <a:lstStyle/>
          <a:p>
            <a:pPr>
              <a:lnSpc>
                <a:spcPct val="150000"/>
              </a:lnSpc>
            </a:pPr>
            <a:r>
              <a:rPr lang="zh-CN"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蹴鞠最早起源于古代临淄，是中国古代的一项体育运动，有着深厚的社会和文化背景，有着翔实的史料记载和众多的文物考证。《战国策•齐策》和《史记•苏秦列传》就有关于公元前</a:t>
            </a:r>
            <a:r>
              <a:rPr lang="en-US"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300</a:t>
            </a:r>
            <a:r>
              <a:rPr lang="zh-CN"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多年前蹴鞠活动已经流行于齐国故都临淄的记载：“临淄甚富而实，其民无不吹竽鼓瑟，弹琴击筑，斗鸡走狗，六博踏鞠者。临淄之途，车毂击，人肩摩……挥汗成雨，家殷人足，志高气扬”</a:t>
            </a:r>
            <a:r>
              <a:rPr lang="zh-CN" altLang="zh-CN" sz="1600" kern="100" dirty="0">
                <a:ea typeface="微软雅黑" panose="020B0503020204020204" pitchFamily="34" charset="-122"/>
                <a:cs typeface="微软雅黑" panose="020B0503020204020204" pitchFamily="34" charset="-122"/>
              </a:rPr>
              <a:t>。</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12224" y="2905035"/>
            <a:ext cx="5567550" cy="1200329"/>
          </a:xfrm>
          <a:prstGeom prst="rect">
            <a:avLst/>
          </a:prstGeom>
        </p:spPr>
        <p:txBody>
          <a:bodyPr wrap="none">
            <a:spAutoFit/>
          </a:bodyPr>
          <a:lstStyle/>
          <a:p>
            <a:pPr algn="ctr"/>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04  </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足协成立</a:t>
            </a:r>
            <a:endPar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309449" y="946162"/>
            <a:ext cx="1620957"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足协成立</a:t>
            </a:r>
            <a:endParaRPr lang="zh-CN" altLang="en-US" dirty="0">
              <a:solidFill>
                <a:schemeClr val="bg1"/>
              </a:solidFill>
              <a:effectLst>
                <a:outerShdw blurRad="38100" dist="38100" dir="2700000" algn="tl">
                  <a:srgbClr val="000000">
                    <a:alpha val="43137"/>
                  </a:srgbClr>
                </a:outerShdw>
              </a:effectLst>
            </a:endParaRPr>
          </a:p>
        </p:txBody>
      </p:sp>
      <p:sp>
        <p:nvSpPr>
          <p:cNvPr id="4" name="TextBox 13"/>
          <p:cNvSpPr txBox="1">
            <a:spLocks noChangeArrowheads="1"/>
          </p:cNvSpPr>
          <p:nvPr/>
        </p:nvSpPr>
        <p:spPr bwMode="auto">
          <a:xfrm>
            <a:off x="8240206" y="2126293"/>
            <a:ext cx="20277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西班牙巴塞罗那成立了“加泰罗尼亚”足球协会</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AutoShape 3"/>
          <p:cNvSpPr>
            <a:spLocks noChangeArrowheads="1"/>
          </p:cNvSpPr>
          <p:nvPr/>
        </p:nvSpPr>
        <p:spPr bwMode="auto">
          <a:xfrm>
            <a:off x="2025651" y="4480985"/>
            <a:ext cx="802216" cy="603249"/>
          </a:xfrm>
          <a:custGeom>
            <a:avLst/>
            <a:gdLst>
              <a:gd name="T0" fmla="*/ 513518 w 19679"/>
              <a:gd name="T1" fmla="*/ 66260 h 19679"/>
              <a:gd name="T2" fmla="*/ 513518 w 19679"/>
              <a:gd name="T3" fmla="*/ 386154 h 19679"/>
              <a:gd name="T4" fmla="*/ 88114 w 19679"/>
              <a:gd name="T5" fmla="*/ 386154 h 19679"/>
              <a:gd name="T6" fmla="*/ 88114 w 19679"/>
              <a:gd name="T7" fmla="*/ 66260 h 19679"/>
              <a:gd name="T8" fmla="*/ 513518 w 19679"/>
              <a:gd name="T9" fmla="*/ 66260 h 19679"/>
              <a:gd name="T10" fmla="*/ 513518 w 19679"/>
              <a:gd name="T11" fmla="*/ 6626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050"/>
          </a:solidFill>
          <a:ln>
            <a:noFill/>
          </a:ln>
        </p:spPr>
        <p:txBody>
          <a:bodyPr/>
          <a:lstStyle/>
          <a:p>
            <a:endParaRPr lang="zh-CN" altLang="en-US" sz="2400"/>
          </a:p>
        </p:txBody>
      </p:sp>
      <p:sp>
        <p:nvSpPr>
          <p:cNvPr id="6" name="AutoShape 4"/>
          <p:cNvSpPr>
            <a:spLocks noChangeArrowheads="1"/>
          </p:cNvSpPr>
          <p:nvPr/>
        </p:nvSpPr>
        <p:spPr bwMode="auto">
          <a:xfrm>
            <a:off x="6417734" y="3693584"/>
            <a:ext cx="802217" cy="601133"/>
          </a:xfrm>
          <a:custGeom>
            <a:avLst/>
            <a:gdLst>
              <a:gd name="T0" fmla="*/ 513519 w 19679"/>
              <a:gd name="T1" fmla="*/ 66027 h 19679"/>
              <a:gd name="T2" fmla="*/ 513519 w 19679"/>
              <a:gd name="T3" fmla="*/ 384800 h 19679"/>
              <a:gd name="T4" fmla="*/ 88114 w 19679"/>
              <a:gd name="T5" fmla="*/ 384800 h 19679"/>
              <a:gd name="T6" fmla="*/ 88114 w 19679"/>
              <a:gd name="T7" fmla="*/ 66027 h 19679"/>
              <a:gd name="T8" fmla="*/ 513519 w 19679"/>
              <a:gd name="T9" fmla="*/ 66027 h 19679"/>
              <a:gd name="T10" fmla="*/ 513519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050"/>
          </a:solidFill>
          <a:ln>
            <a:noFill/>
          </a:ln>
        </p:spPr>
        <p:txBody>
          <a:bodyPr/>
          <a:lstStyle/>
          <a:p>
            <a:endParaRPr lang="zh-CN" altLang="en-US" sz="2400" dirty="0"/>
          </a:p>
        </p:txBody>
      </p:sp>
      <p:sp>
        <p:nvSpPr>
          <p:cNvPr id="7" name="AutoShape 5"/>
          <p:cNvSpPr>
            <a:spLocks noChangeArrowheads="1"/>
          </p:cNvSpPr>
          <p:nvPr/>
        </p:nvSpPr>
        <p:spPr bwMode="auto">
          <a:xfrm>
            <a:off x="4214284" y="4091518"/>
            <a:ext cx="802216" cy="601133"/>
          </a:xfrm>
          <a:custGeom>
            <a:avLst/>
            <a:gdLst>
              <a:gd name="T0" fmla="*/ 513518 w 19679"/>
              <a:gd name="T1" fmla="*/ 66027 h 19679"/>
              <a:gd name="T2" fmla="*/ 513518 w 19679"/>
              <a:gd name="T3" fmla="*/ 384800 h 19679"/>
              <a:gd name="T4" fmla="*/ 88114 w 19679"/>
              <a:gd name="T5" fmla="*/ 384800 h 19679"/>
              <a:gd name="T6" fmla="*/ 88114 w 19679"/>
              <a:gd name="T7" fmla="*/ 66027 h 19679"/>
              <a:gd name="T8" fmla="*/ 513518 w 19679"/>
              <a:gd name="T9" fmla="*/ 66027 h 19679"/>
              <a:gd name="T10" fmla="*/ 513518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69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p>
        </p:txBody>
      </p:sp>
      <p:sp>
        <p:nvSpPr>
          <p:cNvPr id="8" name="AutoShape 6"/>
          <p:cNvSpPr>
            <a:spLocks noChangeArrowheads="1"/>
          </p:cNvSpPr>
          <p:nvPr/>
        </p:nvSpPr>
        <p:spPr bwMode="auto">
          <a:xfrm>
            <a:off x="8580968" y="3293534"/>
            <a:ext cx="802217" cy="601133"/>
          </a:xfrm>
          <a:custGeom>
            <a:avLst/>
            <a:gdLst>
              <a:gd name="T0" fmla="*/ 513519 w 19679"/>
              <a:gd name="T1" fmla="*/ 66027 h 19679"/>
              <a:gd name="T2" fmla="*/ 513519 w 19679"/>
              <a:gd name="T3" fmla="*/ 384800 h 19679"/>
              <a:gd name="T4" fmla="*/ 88114 w 19679"/>
              <a:gd name="T5" fmla="*/ 384800 h 19679"/>
              <a:gd name="T6" fmla="*/ 88114 w 19679"/>
              <a:gd name="T7" fmla="*/ 66027 h 19679"/>
              <a:gd name="T8" fmla="*/ 513519 w 19679"/>
              <a:gd name="T9" fmla="*/ 66027 h 19679"/>
              <a:gd name="T10" fmla="*/ 513519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69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9" name="AutoShape 7"/>
          <p:cNvSpPr>
            <a:spLocks noChangeArrowheads="1"/>
          </p:cNvSpPr>
          <p:nvPr/>
        </p:nvSpPr>
        <p:spPr bwMode="auto">
          <a:xfrm>
            <a:off x="1553633" y="4169834"/>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00B050"/>
          </a:solidFill>
          <a:ln>
            <a:noFill/>
          </a:ln>
        </p:spPr>
        <p:txBody>
          <a:bodyPr/>
          <a:lstStyle/>
          <a:p>
            <a:endParaRPr lang="zh-CN" altLang="en-US" sz="2400"/>
          </a:p>
        </p:txBody>
      </p:sp>
      <p:sp>
        <p:nvSpPr>
          <p:cNvPr id="10" name="AutoShape 8"/>
          <p:cNvSpPr>
            <a:spLocks noChangeArrowheads="1"/>
          </p:cNvSpPr>
          <p:nvPr/>
        </p:nvSpPr>
        <p:spPr bwMode="auto">
          <a:xfrm>
            <a:off x="3776133" y="3793067"/>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69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p>
        </p:txBody>
      </p:sp>
      <p:sp>
        <p:nvSpPr>
          <p:cNvPr id="11" name="AutoShape 9"/>
          <p:cNvSpPr>
            <a:spLocks noChangeArrowheads="1"/>
          </p:cNvSpPr>
          <p:nvPr/>
        </p:nvSpPr>
        <p:spPr bwMode="auto">
          <a:xfrm>
            <a:off x="5998633" y="3414184"/>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00B050"/>
          </a:solidFill>
          <a:ln>
            <a:noFill/>
          </a:ln>
        </p:spPr>
        <p:txBody>
          <a:bodyPr/>
          <a:lstStyle/>
          <a:p>
            <a:endParaRPr lang="zh-CN" altLang="en-US" sz="2400"/>
          </a:p>
        </p:txBody>
      </p:sp>
      <p:sp>
        <p:nvSpPr>
          <p:cNvPr id="12" name="AutoShape 10"/>
          <p:cNvSpPr>
            <a:spLocks noChangeArrowheads="1"/>
          </p:cNvSpPr>
          <p:nvPr/>
        </p:nvSpPr>
        <p:spPr bwMode="auto">
          <a:xfrm>
            <a:off x="8214785" y="3037418"/>
            <a:ext cx="2230967" cy="1007533"/>
          </a:xfrm>
          <a:custGeom>
            <a:avLst/>
            <a:gdLst>
              <a:gd name="T0" fmla="*/ 0 w 21600"/>
              <a:gd name="T1" fmla="*/ 0 h 21600"/>
              <a:gd name="T2" fmla="*/ 1673225 w 21600"/>
              <a:gd name="T3" fmla="*/ 0 h 21600"/>
              <a:gd name="T4" fmla="*/ 1673225 w 21600"/>
              <a:gd name="T5" fmla="*/ 134128 h 21600"/>
              <a:gd name="T6" fmla="*/ 168252 w 21600"/>
              <a:gd name="T7" fmla="*/ 134128 h 21600"/>
              <a:gd name="T8" fmla="*/ 16825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69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 name="TextBox 13"/>
          <p:cNvSpPr txBox="1">
            <a:spLocks noChangeArrowheads="1"/>
          </p:cNvSpPr>
          <p:nvPr/>
        </p:nvSpPr>
        <p:spPr bwMode="auto">
          <a:xfrm>
            <a:off x="8214784" y="142136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1872</a:t>
            </a:r>
            <a:r>
              <a:rPr lang="zh-CN" altLang="zh-CN" sz="2400" b="1" dirty="0">
                <a:solidFill>
                  <a:schemeClr val="tx1">
                    <a:lumMod val="65000"/>
                    <a:lumOff val="35000"/>
                  </a:schemeClr>
                </a:solidFill>
                <a:latin typeface="微软雅黑" panose="020B0503020204020204" pitchFamily="34" charset="-122"/>
                <a:ea typeface="微软雅黑" panose="020B0503020204020204" pitchFamily="34" charset="-122"/>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1549401" y="3362183"/>
            <a:ext cx="20277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英格兰和苏格兰之间进行了历史上第一次协会间的比赛</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1564216" y="2791077"/>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1890</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3786718" y="2904983"/>
            <a:ext cx="20277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奥地利开始举办足球锦标赛</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3781072" y="233450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1889</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6009218" y="2528216"/>
            <a:ext cx="20277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荷兰和阿根廷出现了若干个足球组织</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5997928" y="1877933"/>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1900</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KSO_Shape"/>
          <p:cNvSpPr/>
          <p:nvPr/>
        </p:nvSpPr>
        <p:spPr bwMode="auto">
          <a:xfrm>
            <a:off x="2227399" y="4557881"/>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KSO_Shape"/>
          <p:cNvSpPr/>
          <p:nvPr/>
        </p:nvSpPr>
        <p:spPr bwMode="auto">
          <a:xfrm>
            <a:off x="4415630" y="4175438"/>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KSO_Shape"/>
          <p:cNvSpPr/>
          <p:nvPr/>
        </p:nvSpPr>
        <p:spPr bwMode="auto">
          <a:xfrm>
            <a:off x="6621117" y="3775747"/>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KSO_Shape"/>
          <p:cNvSpPr/>
          <p:nvPr/>
        </p:nvSpPr>
        <p:spPr bwMode="auto">
          <a:xfrm>
            <a:off x="8757592" y="3376053"/>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arn(inVertical)">
                                      <p:cBhvr>
                                        <p:cTn id="40" dur="500"/>
                                        <p:tgtEl>
                                          <p:spTgt spid="2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500"/>
                                        <p:tgtEl>
                                          <p:spTgt spid="1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barn(inVertical)">
                                      <p:cBhvr>
                                        <p:cTn id="61" dur="500"/>
                                        <p:tgtEl>
                                          <p:spTgt spid="13"/>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barn(inVertical)">
                                      <p:cBhvr>
                                        <p:cTn id="6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20" grpId="0"/>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309449" y="946162"/>
            <a:ext cx="1620957"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足协成立</a:t>
            </a:r>
            <a:endParaRPr lang="zh-CN" altLang="en-US" dirty="0">
              <a:solidFill>
                <a:schemeClr val="bg1"/>
              </a:solidFill>
              <a:effectLst>
                <a:outerShdw blurRad="38100" dist="38100" dir="2700000" algn="tl">
                  <a:srgbClr val="000000">
                    <a:alpha val="43137"/>
                  </a:srgbClr>
                </a:outerShdw>
              </a:effectLst>
            </a:endParaRPr>
          </a:p>
        </p:txBody>
      </p:sp>
      <p:sp>
        <p:nvSpPr>
          <p:cNvPr id="27" name="矩形 26"/>
          <p:cNvSpPr/>
          <p:nvPr/>
        </p:nvSpPr>
        <p:spPr>
          <a:xfrm>
            <a:off x="1121793" y="4677592"/>
            <a:ext cx="6096000" cy="1323439"/>
          </a:xfrm>
          <a:prstGeom prst="rect">
            <a:avLst/>
          </a:prstGeom>
        </p:spPr>
        <p:txBody>
          <a:bodyPr>
            <a:spAutoFit/>
          </a:bodyPr>
          <a:lstStyle/>
          <a:p>
            <a:pPr algn="ctr">
              <a:spcAft>
                <a:spcPts val="0"/>
              </a:spcAft>
            </a:pP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1904</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21</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日，国际足球联合会（简称国际足联，英文缩写为</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FIFA</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）在法国巴黎圣奥诺雷街</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229</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号法国体育运动协会联盟驻地的后楼正式成立，法国等</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7</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个国家的代表和代理人在有关文件上签了字。 </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8" name="图片 2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4029"/>
          <a:stretch>
            <a:fillRect/>
          </a:stretch>
        </p:blipFill>
        <p:spPr>
          <a:xfrm>
            <a:off x="2315555" y="1948176"/>
            <a:ext cx="3914252" cy="2494337"/>
          </a:xfrm>
          <a:prstGeom prst="rect">
            <a:avLst/>
          </a:prstGeom>
        </p:spPr>
      </p:pic>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0434" y="1162957"/>
            <a:ext cx="3118104" cy="4114800"/>
          </a:xfrm>
          <a:prstGeom prst="rect">
            <a:avLst/>
          </a:prstGeom>
          <a:ln>
            <a:noFill/>
          </a:ln>
          <a:effectLst>
            <a:outerShdw blurRad="292100" dist="139700" dir="2700000" algn="tl" rotWithShape="0">
              <a:srgbClr val="333333">
                <a:alpha val="65000"/>
              </a:srgbClr>
            </a:outerShdw>
          </a:effectLst>
        </p:spPr>
      </p:pic>
      <p:sp>
        <p:nvSpPr>
          <p:cNvPr id="30" name="矩形 29"/>
          <p:cNvSpPr/>
          <p:nvPr/>
        </p:nvSpPr>
        <p:spPr>
          <a:xfrm>
            <a:off x="7751789" y="5541600"/>
            <a:ext cx="3775393" cy="523220"/>
          </a:xfrm>
          <a:prstGeom prst="rect">
            <a:avLst/>
          </a:prstGeom>
        </p:spPr>
        <p:txBody>
          <a:bodyPr wrap="none">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国际足球联合会金球奖</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par>
                                <p:cTn id="11" presetID="53" presetClass="entr" presetSubtype="16"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par>
                                <p:cTn id="16" presetID="45"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000"/>
                                        <p:tgtEl>
                                          <p:spTgt spid="30"/>
                                        </p:tgtEl>
                                      </p:cBhvr>
                                    </p:animEffect>
                                    <p:anim calcmode="lin" valueType="num">
                                      <p:cBhvr>
                                        <p:cTn id="19" dur="2000" fill="hold"/>
                                        <p:tgtEl>
                                          <p:spTgt spid="30"/>
                                        </p:tgtEl>
                                        <p:attrNameLst>
                                          <p:attrName>ppt_w</p:attrName>
                                        </p:attrNameLst>
                                      </p:cBhvr>
                                      <p:tavLst>
                                        <p:tav tm="0" fmla="#ppt_w*sin(2.5*pi*$)">
                                          <p:val>
                                            <p:fltVal val="0"/>
                                          </p:val>
                                        </p:tav>
                                        <p:tav tm="100000">
                                          <p:val>
                                            <p:fltVal val="1"/>
                                          </p:val>
                                        </p:tav>
                                      </p:tavLst>
                                    </p:anim>
                                    <p:anim calcmode="lin" valueType="num">
                                      <p:cBhvr>
                                        <p:cTn id="20" dur="20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12224" y="2905035"/>
            <a:ext cx="5567550" cy="1200329"/>
          </a:xfrm>
          <a:prstGeom prst="rect">
            <a:avLst/>
          </a:prstGeom>
        </p:spPr>
        <p:txBody>
          <a:bodyPr wrap="none">
            <a:spAutoFit/>
          </a:bodyPr>
          <a:lstStyle/>
          <a:p>
            <a:pPr algn="ctr"/>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05  </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发展意义</a:t>
            </a:r>
            <a:endPar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309449" y="946162"/>
            <a:ext cx="1620957"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发展意义</a:t>
            </a:r>
            <a:endParaRPr lang="zh-CN" altLang="en-US" dirty="0">
              <a:solidFill>
                <a:schemeClr val="bg1"/>
              </a:solidFill>
              <a:effectLst>
                <a:outerShdw blurRad="38100" dist="38100" dir="2700000" algn="tl">
                  <a:srgbClr val="000000">
                    <a:alpha val="43137"/>
                  </a:srgbClr>
                </a:outerShdw>
              </a:effectLst>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9432"/>
            <a:ext cx="8028464" cy="5400269"/>
          </a:xfrm>
          <a:prstGeom prst="rect">
            <a:avLst/>
          </a:prstGeom>
        </p:spPr>
      </p:pic>
      <p:sp>
        <p:nvSpPr>
          <p:cNvPr id="14" name="矩形 13"/>
          <p:cNvSpPr/>
          <p:nvPr/>
        </p:nvSpPr>
        <p:spPr>
          <a:xfrm>
            <a:off x="7410123" y="1669432"/>
            <a:ext cx="4008408" cy="1015663"/>
          </a:xfrm>
          <a:prstGeom prst="rect">
            <a:avLst/>
          </a:prstGeom>
        </p:spPr>
        <p:txBody>
          <a:bodyPr wrap="square">
            <a:spAutoFit/>
          </a:bodyPr>
          <a:lstStyle/>
          <a:p>
            <a:r>
              <a:rPr lang="zh-CN" altLang="en-US" sz="2000" dirty="0">
                <a:solidFill>
                  <a:srgbClr val="333333"/>
                </a:solidFill>
                <a:latin typeface="微软雅黑" panose="020B0503020204020204" pitchFamily="34" charset="-122"/>
                <a:ea typeface="微软雅黑" panose="020B0503020204020204" pitchFamily="34" charset="-122"/>
              </a:rPr>
              <a:t>国际足联的宗旨是：促进国际足球运动的开展；发展各国足球协会之间的友好联系。</a:t>
            </a:r>
            <a:endParaRPr lang="zh-CN" altLang="en-US" sz="2000" dirty="0">
              <a:solidFill>
                <a:srgbClr val="333333"/>
              </a:solidFill>
              <a:latin typeface="微软雅黑" panose="020B0503020204020204" pitchFamily="34" charset="-122"/>
              <a:ea typeface="微软雅黑" panose="020B0503020204020204" pitchFamily="34" charset="-122"/>
            </a:endParaRPr>
          </a:p>
        </p:txBody>
      </p:sp>
      <p:sp>
        <p:nvSpPr>
          <p:cNvPr id="15" name="对话气泡: 圆角矩形 14"/>
          <p:cNvSpPr/>
          <p:nvPr/>
        </p:nvSpPr>
        <p:spPr>
          <a:xfrm>
            <a:off x="7090911" y="1035452"/>
            <a:ext cx="4646833" cy="2225334"/>
          </a:xfrm>
          <a:prstGeom prst="wedgeRoundRectCallout">
            <a:avLst>
              <a:gd name="adj1" fmla="val -34722"/>
              <a:gd name="adj2" fmla="val 60487"/>
              <a:gd name="adj3"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2000"/>
                                        <p:tgtEl>
                                          <p:spTgt spid="1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309449" y="946162"/>
            <a:ext cx="1620957" cy="523220"/>
          </a:xfrm>
          <a:prstGeom prst="rect">
            <a:avLst/>
          </a:prstGeom>
        </p:spPr>
        <p:txBody>
          <a:bodyPr wrap="none">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发展意义</a:t>
            </a:r>
            <a:endParaRPr lang="zh-CN" altLang="en-US" dirty="0">
              <a:solidFill>
                <a:schemeClr val="bg1"/>
              </a:solidFill>
              <a:effectLst>
                <a:outerShdw blurRad="38100" dist="38100" dir="2700000" algn="tl">
                  <a:srgbClr val="000000">
                    <a:alpha val="43137"/>
                  </a:srgbClr>
                </a:outerShdw>
              </a:effectLst>
            </a:endParaRPr>
          </a:p>
        </p:txBody>
      </p:sp>
      <p:sp>
        <p:nvSpPr>
          <p:cNvPr id="9" name="矩形 8"/>
          <p:cNvSpPr/>
          <p:nvPr/>
        </p:nvSpPr>
        <p:spPr>
          <a:xfrm>
            <a:off x="7395856" y="1403743"/>
            <a:ext cx="4025515" cy="1938992"/>
          </a:xfrm>
          <a:prstGeom prst="rect">
            <a:avLst/>
          </a:prstGeom>
        </p:spPr>
        <p:txBody>
          <a:bodyPr wrap="square">
            <a:spAutoFit/>
          </a:bodyPr>
          <a:lstStyle/>
          <a:p>
            <a:r>
              <a:rPr lang="zh-CN" altLang="en-US" sz="2000" dirty="0">
                <a:solidFill>
                  <a:srgbClr val="333333"/>
                </a:solidFill>
                <a:latin typeface="微软雅黑" panose="020B0503020204020204" pitchFamily="34" charset="-122"/>
                <a:ea typeface="微软雅黑" panose="020B0503020204020204" pitchFamily="34" charset="-122"/>
              </a:rPr>
              <a:t>促进足球运动的发展；通过组织各级（业余、非业余、职业）比赛及其他手段发展协会会员、官员和运动员之间的友好往来；贯彻联合会的章程、代表大会决议和比赛规则</a:t>
            </a:r>
            <a:r>
              <a:rPr lang="en-US" altLang="zh-CN" sz="2000" dirty="0">
                <a:solidFill>
                  <a:srgbClr val="333333"/>
                </a:solidFill>
                <a:latin typeface="微软雅黑" panose="020B0503020204020204" pitchFamily="34" charset="-122"/>
                <a:ea typeface="微软雅黑" panose="020B0503020204020204" pitchFamily="34" charset="-122"/>
              </a:rPr>
              <a:t>;</a:t>
            </a:r>
            <a:r>
              <a:rPr lang="zh-CN" altLang="en-US" sz="2000" dirty="0">
                <a:solidFill>
                  <a:srgbClr val="333333"/>
                </a:solidFill>
                <a:latin typeface="微软雅黑" panose="020B0503020204020204" pitchFamily="34" charset="-122"/>
                <a:ea typeface="微软雅黑" panose="020B0503020204020204" pitchFamily="34" charset="-122"/>
              </a:rPr>
              <a:t>禁止种族、政治和宗教信仰歧视。</a:t>
            </a:r>
            <a:endParaRPr lang="zh-CN" altLang="en-US" sz="20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9432"/>
            <a:ext cx="8028464" cy="5400269"/>
          </a:xfrm>
          <a:prstGeom prst="rect">
            <a:avLst/>
          </a:prstGeom>
        </p:spPr>
      </p:pic>
      <p:sp>
        <p:nvSpPr>
          <p:cNvPr id="11" name="对话气泡: 圆角矩形 10"/>
          <p:cNvSpPr/>
          <p:nvPr/>
        </p:nvSpPr>
        <p:spPr>
          <a:xfrm>
            <a:off x="7090911" y="1035451"/>
            <a:ext cx="4646833" cy="2571397"/>
          </a:xfrm>
          <a:prstGeom prst="wedgeRoundRectCallout">
            <a:avLst>
              <a:gd name="adj1" fmla="val -34722"/>
              <a:gd name="adj2" fmla="val 60487"/>
              <a:gd name="adj3"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6" presetClass="entr" presetSubtype="1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60171"/>
            <a:ext cx="12192000" cy="2090058"/>
          </a:xfrm>
          <a:prstGeom prst="rect">
            <a:avLst/>
          </a:prstGeom>
          <a:solidFill>
            <a:schemeClr val="bg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095546" y="2905035"/>
            <a:ext cx="8000908" cy="1200329"/>
          </a:xfrm>
          <a:prstGeom prst="rect">
            <a:avLst/>
          </a:prstGeom>
        </p:spPr>
        <p:txBody>
          <a:bodyPr wrap="none">
            <a:spAutoFit/>
          </a:bodyPr>
          <a:lstStyle/>
          <a:p>
            <a:pPr algn="ctr"/>
            <a:r>
              <a:rPr lang="en-US" altLang="zh-CN"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2018</a:t>
            </a:r>
            <a:r>
              <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年世界杯情况</a:t>
            </a:r>
            <a:endParaRPr lang="zh-CN" altLang="en-US" sz="7200" b="1" kern="100" dirty="0">
              <a:ln>
                <a:solidFill>
                  <a:schemeClr val="accent6"/>
                </a:solidFill>
              </a:ln>
              <a:blipFill>
                <a:blip r:embed="rId1"/>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98" y="587566"/>
            <a:ext cx="11678603" cy="1253201"/>
          </a:xfrm>
          <a:prstGeom prst="rect">
            <a:avLst/>
          </a:prstGeom>
          <a:effectLst>
            <a:outerShdw blurRad="762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067398" y="946162"/>
            <a:ext cx="2146742" cy="523220"/>
          </a:xfrm>
          <a:prstGeom prst="rect">
            <a:avLst/>
          </a:prstGeom>
        </p:spPr>
        <p:txBody>
          <a:bodyPr wrap="none">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世界杯</a:t>
            </a:r>
            <a:endParaRPr lang="zh-CN" altLang="en-US" dirty="0">
              <a:solidFill>
                <a:schemeClr val="bg1"/>
              </a:solidFill>
              <a:effectLst>
                <a:outerShdw blurRad="38100" dist="38100" dir="2700000" algn="tl">
                  <a:srgbClr val="000000">
                    <a:alpha val="43137"/>
                  </a:srgbClr>
                </a:outerShdw>
              </a:effectLst>
            </a:endParaRPr>
          </a:p>
        </p:txBody>
      </p:sp>
      <p:sp>
        <p:nvSpPr>
          <p:cNvPr id="8" name="矩形 7"/>
          <p:cNvSpPr/>
          <p:nvPr/>
        </p:nvSpPr>
        <p:spPr>
          <a:xfrm>
            <a:off x="3984555" y="2382599"/>
            <a:ext cx="3978345" cy="1938992"/>
          </a:xfrm>
          <a:prstGeom prst="rect">
            <a:avLst/>
          </a:prstGeom>
          <a:noFill/>
        </p:spPr>
        <p:txBody>
          <a:bodyPr wrap="square">
            <a:spAutoFit/>
          </a:bodyPr>
          <a:lstStyle/>
          <a:p>
            <a:r>
              <a:rPr lang="en-US" altLang="zh-CN" sz="6000" b="1" dirty="0">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2018.6.14.</a:t>
            </a:r>
            <a:endParaRPr lang="zh-CN" altLang="en-US" sz="6000" b="1" dirty="0">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416300" y="3398262"/>
            <a:ext cx="5207000" cy="0"/>
          </a:xfrm>
          <a:prstGeom prst="line">
            <a:avLst/>
          </a:prstGeom>
          <a:ln w="127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936510" y="3459817"/>
            <a:ext cx="6592639" cy="769441"/>
          </a:xfrm>
          <a:prstGeom prst="rect">
            <a:avLst/>
          </a:prstGeom>
        </p:spPr>
        <p:txBody>
          <a:bodyPr wrap="none">
            <a:spAutoFit/>
          </a:bodyPr>
          <a:lstStyle/>
          <a:p>
            <a:r>
              <a:rPr lang="en-US" altLang="zh-CN" sz="4400" b="1" dirty="0">
                <a:solidFill>
                  <a:schemeClr val="accent6"/>
                </a:solidFill>
                <a:effectLst>
                  <a:outerShdw blurRad="38100" dist="38100" dir="2700000" algn="tl">
                    <a:srgbClr val="000000">
                      <a:alpha val="43137"/>
                    </a:srgbClr>
                  </a:outerShdw>
                </a:effectLst>
                <a:latin typeface="Arial" panose="020B0604020202020204" pitchFamily="34" charset="0"/>
              </a:rPr>
              <a:t> 2018 FIFA WORLD CUP</a:t>
            </a:r>
            <a:endParaRPr lang="zh-CN" altLang="en-US" sz="4400" b="1" dirty="0">
              <a:solidFill>
                <a:schemeClr val="accent6"/>
              </a:solidFill>
              <a:effectLst>
                <a:outerShdw blurRad="38100" dist="38100" dir="2700000" algn="tl">
                  <a:srgbClr val="000000">
                    <a:alpha val="43137"/>
                  </a:srgbClr>
                </a:outerShdw>
              </a:effectLst>
            </a:endParaRPr>
          </a:p>
        </p:txBody>
      </p:sp>
      <p:sp>
        <p:nvSpPr>
          <p:cNvPr id="14" name="矩形 13"/>
          <p:cNvSpPr/>
          <p:nvPr/>
        </p:nvSpPr>
        <p:spPr>
          <a:xfrm>
            <a:off x="3924418" y="4229258"/>
            <a:ext cx="4190763" cy="369332"/>
          </a:xfrm>
          <a:prstGeom prst="rect">
            <a:avLst/>
          </a:prstGeom>
        </p:spPr>
        <p:txBody>
          <a:bodyPr wrap="none">
            <a:spAutoFit/>
          </a:bodyPr>
          <a:lstStyle/>
          <a:p>
            <a:r>
              <a:rPr lang="ru-RU" altLang="zh-CN" dirty="0">
                <a:solidFill>
                  <a:schemeClr val="accent6"/>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Чемпиона́т ми́ра по футбо́лу 201</a:t>
            </a:r>
            <a:r>
              <a:rPr lang="en-US" altLang="zh-CN" dirty="0">
                <a:solidFill>
                  <a:schemeClr val="accent6"/>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8</a:t>
            </a:r>
            <a:endParaRPr lang="zh-CN" altLang="en-US" dirty="0">
              <a:solidFill>
                <a:schemeClr val="accent6"/>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15" name="矩形 14"/>
          <p:cNvSpPr/>
          <p:nvPr/>
        </p:nvSpPr>
        <p:spPr>
          <a:xfrm>
            <a:off x="1929728" y="2050566"/>
            <a:ext cx="8606201" cy="369332"/>
          </a:xfrm>
          <a:prstGeom prst="rect">
            <a:avLst/>
          </a:prstGeom>
        </p:spPr>
        <p:txBody>
          <a:bodyPr wrap="square">
            <a:spAutoFit/>
          </a:bodyPr>
          <a:lstStyle/>
          <a:p>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比赛将于</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2018</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年</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6</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月</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14</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日至</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7</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月</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15</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日在俄罗斯境内</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11</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座城市中的</a:t>
            </a:r>
            <a:r>
              <a:rPr lang="en-US" altLang="zh-CN"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12</a:t>
            </a:r>
            <a:r>
              <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座球场内举行。</a:t>
            </a:r>
            <a:endParaRPr lang="zh-CN" altLang="en-US" dirty="0">
              <a:solidFill>
                <a:schemeClr val="accent6"/>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067398" y="946162"/>
            <a:ext cx="2146742" cy="523220"/>
          </a:xfrm>
          <a:prstGeom prst="rect">
            <a:avLst/>
          </a:prstGeom>
        </p:spPr>
        <p:txBody>
          <a:bodyPr wrap="none">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世界杯</a:t>
            </a:r>
            <a:endParaRPr lang="zh-CN" altLang="en-US" dirty="0">
              <a:solidFill>
                <a:schemeClr val="bg1"/>
              </a:solidFill>
              <a:effectLst>
                <a:outerShdw blurRad="38100" dist="38100" dir="2700000" algn="tl">
                  <a:srgbClr val="000000">
                    <a:alpha val="43137"/>
                  </a:srgbClr>
                </a:outerShdw>
              </a:effectLst>
            </a:endParaRPr>
          </a:p>
        </p:txBody>
      </p:sp>
      <p:cxnSp>
        <p:nvCxnSpPr>
          <p:cNvPr id="4" name="直接连接符 3"/>
          <p:cNvCxnSpPr/>
          <p:nvPr/>
        </p:nvCxnSpPr>
        <p:spPr>
          <a:xfrm>
            <a:off x="1395788" y="4197850"/>
            <a:ext cx="9296400" cy="0"/>
          </a:xfrm>
          <a:prstGeom prst="line">
            <a:avLst/>
          </a:prstGeom>
          <a:ln w="12700">
            <a:solidFill>
              <a:schemeClr val="accent6"/>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2" descr="2018年俄罗斯世界杯会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433" y="2642209"/>
            <a:ext cx="2095500" cy="1057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矩形 5"/>
          <p:cNvSpPr/>
          <p:nvPr/>
        </p:nvSpPr>
        <p:spPr>
          <a:xfrm>
            <a:off x="1807584" y="4457690"/>
            <a:ext cx="1672253" cy="477054"/>
          </a:xfrm>
          <a:prstGeom prst="rect">
            <a:avLst/>
          </a:prstGeom>
        </p:spPr>
        <p:txBody>
          <a:bodyPr wrap="none">
            <a:spAutoFit/>
          </a:bodyPr>
          <a:lstStyle/>
          <a:p>
            <a:pPr algn="ctr"/>
            <a:r>
              <a:rPr lang="zh-CN" altLang="en-US" sz="1600" i="1" dirty="0">
                <a:solidFill>
                  <a:schemeClr val="accent6"/>
                </a:solidFill>
                <a:latin typeface="华文中宋" panose="02010600040101010101" pitchFamily="2" charset="-122"/>
                <a:ea typeface="华文中宋" panose="02010600040101010101" pitchFamily="2" charset="-122"/>
              </a:rPr>
              <a:t>赛事会徽</a:t>
            </a:r>
            <a:endParaRPr lang="en-US" altLang="zh-CN" sz="1600" i="1" dirty="0">
              <a:solidFill>
                <a:schemeClr val="accent6"/>
              </a:solidFill>
              <a:latin typeface="华文中宋" panose="02010600040101010101" pitchFamily="2" charset="-122"/>
              <a:ea typeface="华文中宋" panose="02010600040101010101" pitchFamily="2" charset="-122"/>
            </a:endParaRPr>
          </a:p>
          <a:p>
            <a:pPr lvl="0" algn="ctr"/>
            <a:r>
              <a:rPr lang="en-US" altLang="zh-CN" sz="900" i="1" dirty="0">
                <a:solidFill>
                  <a:schemeClr val="accent6"/>
                </a:solidFill>
                <a:latin typeface="华文中宋" panose="02010600040101010101" pitchFamily="2" charset="-122"/>
                <a:ea typeface="华文中宋" panose="02010600040101010101" pitchFamily="2" charset="-122"/>
              </a:rPr>
              <a:t>-TYPE  YOUR  THOUGHT-</a:t>
            </a:r>
            <a:endParaRPr lang="zh-CN" altLang="en-US" sz="900" i="1" dirty="0">
              <a:solidFill>
                <a:schemeClr val="accent6"/>
              </a:solidFill>
              <a:latin typeface="华文中宋" panose="02010600040101010101" pitchFamily="2" charset="-122"/>
              <a:ea typeface="华文中宋" panose="02010600040101010101" pitchFamily="2" charset="-122"/>
            </a:endParaRPr>
          </a:p>
        </p:txBody>
      </p:sp>
      <p:pic>
        <p:nvPicPr>
          <p:cNvPr id="7" name="Picture 4" descr="2018年俄罗斯世界杯吉祥物"/>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695" b="98122" l="10000" r="90000">
                        <a14:foregroundMark x1="47727" y1="45540" x2="58636" y2="79343"/>
                        <a14:foregroundMark x1="21818" y1="79343" x2="29091" y2="93897"/>
                        <a14:foregroundMark x1="31818" y1="80751" x2="32727" y2="88263"/>
                      </a14:backgroundRemoval>
                    </a14:imgEffect>
                    <a14:imgEffect>
                      <a14:colorTemperature colorTemp="11200"/>
                    </a14:imgEffect>
                    <a14:imgEffect>
                      <a14:saturation sat="3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983887" y="2037624"/>
            <a:ext cx="2095500" cy="2028826"/>
          </a:xfrm>
          <a:prstGeom prst="rect">
            <a:avLst/>
          </a:prstGeom>
          <a:noFill/>
          <a:effectLst>
            <a:outerShdw blurRad="177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矩形 7"/>
          <p:cNvSpPr/>
          <p:nvPr/>
        </p:nvSpPr>
        <p:spPr>
          <a:xfrm>
            <a:off x="5130917" y="4457690"/>
            <a:ext cx="1826141" cy="477054"/>
          </a:xfrm>
          <a:prstGeom prst="rect">
            <a:avLst/>
          </a:prstGeom>
        </p:spPr>
        <p:txBody>
          <a:bodyPr wrap="none">
            <a:spAutoFit/>
          </a:bodyPr>
          <a:lstStyle/>
          <a:p>
            <a:pPr algn="ctr"/>
            <a:r>
              <a:rPr lang="zh-CN" altLang="en-US" sz="1600" i="1" dirty="0">
                <a:solidFill>
                  <a:schemeClr val="accent6"/>
                </a:solidFill>
                <a:latin typeface="华文中宋" panose="02010600040101010101" pitchFamily="2" charset="-122"/>
                <a:ea typeface="华文中宋" panose="02010600040101010101" pitchFamily="2" charset="-122"/>
              </a:rPr>
              <a:t>吉祥物：扎比瓦卡</a:t>
            </a:r>
            <a:endParaRPr lang="en-US" altLang="zh-CN" sz="1600" i="1" dirty="0">
              <a:solidFill>
                <a:schemeClr val="accent6"/>
              </a:solidFill>
              <a:latin typeface="华文中宋" panose="02010600040101010101" pitchFamily="2" charset="-122"/>
              <a:ea typeface="华文中宋" panose="02010600040101010101" pitchFamily="2" charset="-122"/>
            </a:endParaRPr>
          </a:p>
          <a:p>
            <a:pPr algn="ctr"/>
            <a:r>
              <a:rPr lang="en-US" altLang="zh-CN" sz="900" b="0" i="1" dirty="0">
                <a:solidFill>
                  <a:schemeClr val="accent6"/>
                </a:solidFill>
                <a:effectLst/>
                <a:latin typeface="华文中宋" panose="02010600040101010101" pitchFamily="2" charset="-122"/>
                <a:ea typeface="华文中宋" panose="02010600040101010101" pitchFamily="2" charset="-122"/>
              </a:rPr>
              <a:t>-TYPE  YOUR  THOUGHT-</a:t>
            </a:r>
            <a:endParaRPr lang="zh-CN" altLang="en-US" sz="900" b="0" i="1" dirty="0">
              <a:solidFill>
                <a:schemeClr val="accent6"/>
              </a:solidFill>
              <a:effectLst/>
              <a:latin typeface="华文中宋" panose="02010600040101010101" pitchFamily="2" charset="-122"/>
              <a:ea typeface="华文中宋" panose="02010600040101010101" pitchFamily="2" charset="-122"/>
            </a:endParaRPr>
          </a:p>
        </p:txBody>
      </p:sp>
      <p:pic>
        <p:nvPicPr>
          <p:cNvPr id="9" name="Picture 6" descr="https://gss1.bdstatic.com/-vo3dSag_xI4khGkpoWK1HF6hhy/baike/s%3D220/sign=221a277c114c510faac4e51850582528/7dd98d1001e939018461748a70ec54e736d1962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5342" y="2611074"/>
            <a:ext cx="2095500" cy="1323975"/>
          </a:xfrm>
          <a:prstGeom prst="roundRect">
            <a:avLst>
              <a:gd name="adj" fmla="val 4881"/>
            </a:avLst>
          </a:prstGeom>
          <a:solidFill>
            <a:srgbClr val="FFFFFF">
              <a:shade val="85000"/>
            </a:srgbClr>
          </a:solidFill>
          <a:ln>
            <a:noFill/>
          </a:ln>
          <a:effectLst>
            <a:innerShdw blurRad="330200">
              <a:prstClr val="black">
                <a:alpha val="88000"/>
              </a:prstClr>
            </a:innerShdw>
            <a:reflection blurRad="12700" stA="38000" endPos="28000" dist="5000" dir="5400000" sy="-100000" algn="bl" rotWithShape="0"/>
          </a:effectLst>
        </p:spPr>
      </p:pic>
      <p:sp>
        <p:nvSpPr>
          <p:cNvPr id="10" name="矩形 9"/>
          <p:cNvSpPr/>
          <p:nvPr/>
        </p:nvSpPr>
        <p:spPr>
          <a:xfrm>
            <a:off x="8586965" y="4457690"/>
            <a:ext cx="1672253" cy="477054"/>
          </a:xfrm>
          <a:prstGeom prst="rect">
            <a:avLst/>
          </a:prstGeom>
        </p:spPr>
        <p:txBody>
          <a:bodyPr wrap="none">
            <a:spAutoFit/>
          </a:bodyPr>
          <a:lstStyle/>
          <a:p>
            <a:pPr algn="ctr"/>
            <a:r>
              <a:rPr lang="zh-CN" altLang="en-US" sz="1600" i="1" dirty="0">
                <a:solidFill>
                  <a:schemeClr val="accent6"/>
                </a:solidFill>
                <a:latin typeface="华文中宋" panose="02010600040101010101" pitchFamily="2" charset="-122"/>
                <a:ea typeface="华文中宋" panose="02010600040101010101" pitchFamily="2" charset="-122"/>
              </a:rPr>
              <a:t>比赛用球</a:t>
            </a:r>
            <a:endParaRPr lang="en-US" altLang="zh-CN" sz="1600" i="1" dirty="0">
              <a:solidFill>
                <a:schemeClr val="accent6"/>
              </a:solidFill>
              <a:latin typeface="华文中宋" panose="02010600040101010101" pitchFamily="2" charset="-122"/>
              <a:ea typeface="华文中宋" panose="02010600040101010101" pitchFamily="2" charset="-122"/>
            </a:endParaRPr>
          </a:p>
          <a:p>
            <a:pPr algn="ctr"/>
            <a:r>
              <a:rPr lang="en-US" altLang="zh-CN" sz="900" b="0" i="1" dirty="0">
                <a:solidFill>
                  <a:schemeClr val="accent6"/>
                </a:solidFill>
                <a:effectLst/>
                <a:latin typeface="华文中宋" panose="02010600040101010101" pitchFamily="2" charset="-122"/>
                <a:ea typeface="华文中宋" panose="02010600040101010101" pitchFamily="2" charset="-122"/>
              </a:rPr>
              <a:t>-TYPE  YOUR  THOUGHT-</a:t>
            </a:r>
            <a:endParaRPr lang="zh-CN" altLang="en-US" sz="900" b="0" i="1" dirty="0">
              <a:solidFill>
                <a:schemeClr val="accent6"/>
              </a:solidFill>
              <a:effectLst/>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42"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片包含 物体&#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04759" y="83181"/>
            <a:ext cx="3809381" cy="2249183"/>
          </a:xfrm>
          <a:prstGeom prst="rect">
            <a:avLst/>
          </a:prstGeom>
        </p:spPr>
      </p:pic>
      <p:sp>
        <p:nvSpPr>
          <p:cNvPr id="21" name="矩形 20"/>
          <p:cNvSpPr/>
          <p:nvPr/>
        </p:nvSpPr>
        <p:spPr>
          <a:xfrm>
            <a:off x="2067398" y="946162"/>
            <a:ext cx="2146742" cy="523220"/>
          </a:xfrm>
          <a:prstGeom prst="rect">
            <a:avLst/>
          </a:prstGeom>
        </p:spPr>
        <p:txBody>
          <a:bodyPr wrap="none">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世界杯</a:t>
            </a:r>
            <a:endParaRPr lang="zh-CN" altLang="en-US"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4323675" y="2289323"/>
            <a:ext cx="6556379" cy="2417516"/>
          </a:xfrm>
          <a:prstGeom prst="rect">
            <a:avLst/>
          </a:prstGeom>
          <a:solidFill>
            <a:schemeClr val="bg1">
              <a:alpha val="82000"/>
            </a:schemeClr>
          </a:solidFill>
          <a:ln w="63500" cmpd="dbl">
            <a:solidFill>
              <a:schemeClr val="accent6"/>
            </a:solidFill>
            <a:bevel/>
          </a:ln>
          <a:effectLst>
            <a:glow rad="63500">
              <a:schemeClr val="bg1">
                <a:alpha val="40000"/>
              </a:schemeClr>
            </a:glow>
            <a:outerShdw blurRad="63500" sx="102000" sy="102000" algn="ctr"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solidFill>
            </a:endParaRPr>
          </a:p>
        </p:txBody>
      </p:sp>
      <p:sp>
        <p:nvSpPr>
          <p:cNvPr id="8" name="矩形 7"/>
          <p:cNvSpPr/>
          <p:nvPr/>
        </p:nvSpPr>
        <p:spPr>
          <a:xfrm>
            <a:off x="4623559" y="3175414"/>
            <a:ext cx="6022078" cy="1323439"/>
          </a:xfrm>
          <a:prstGeom prst="rect">
            <a:avLst/>
          </a:prstGeom>
        </p:spPr>
        <p:txBody>
          <a:bodyPr wrap="square">
            <a:spAutoFit/>
          </a:bodyPr>
          <a:lstStyle/>
          <a:p>
            <a:r>
              <a:rPr lang="zh-CN" altLang="en-US" sz="1600" i="1" dirty="0">
                <a:solidFill>
                  <a:schemeClr val="accent6"/>
                </a:solidFill>
                <a:latin typeface="华文中宋" panose="02010600040101010101" pitchFamily="2" charset="-122"/>
                <a:ea typeface="华文中宋" panose="02010600040101010101" pitchFamily="2" charset="-122"/>
              </a:rPr>
              <a:t>新球保持了传统外观，黑色色块占据主要地位，外形上类似于</a:t>
            </a:r>
            <a:r>
              <a:rPr lang="en-US" altLang="zh-CN" sz="1600" i="1" dirty="0">
                <a:solidFill>
                  <a:schemeClr val="accent6"/>
                </a:solidFill>
                <a:latin typeface="华文中宋" panose="02010600040101010101" pitchFamily="2" charset="-122"/>
                <a:ea typeface="华文中宋" panose="02010600040101010101" pitchFamily="2" charset="-122"/>
              </a:rPr>
              <a:t>1970</a:t>
            </a:r>
            <a:r>
              <a:rPr lang="zh-CN" altLang="en-US" sz="1600" i="1" dirty="0">
                <a:solidFill>
                  <a:schemeClr val="accent6"/>
                </a:solidFill>
                <a:latin typeface="华文中宋" panose="02010600040101010101" pitchFamily="2" charset="-122"/>
                <a:ea typeface="华文中宋" panose="02010600040101010101" pitchFamily="2" charset="-122"/>
              </a:rPr>
              <a:t>年墨西哥世界杯的比赛用球</a:t>
            </a:r>
            <a:r>
              <a:rPr lang="en-US" altLang="zh-CN" sz="1600" i="1" dirty="0">
                <a:solidFill>
                  <a:schemeClr val="accent6"/>
                </a:solidFill>
                <a:latin typeface="华文中宋" panose="02010600040101010101" pitchFamily="2" charset="-122"/>
                <a:ea typeface="华文中宋" panose="02010600040101010101" pitchFamily="2" charset="-122"/>
              </a:rPr>
              <a:t>——“Telstar”</a:t>
            </a:r>
            <a:r>
              <a:rPr lang="zh-CN" altLang="en-US" sz="1600" i="1" dirty="0">
                <a:solidFill>
                  <a:schemeClr val="accent6"/>
                </a:solidFill>
                <a:latin typeface="华文中宋" panose="02010600040101010101" pitchFamily="2" charset="-122"/>
                <a:ea typeface="华文中宋" panose="02010600040101010101" pitchFamily="2" charset="-122"/>
              </a:rPr>
              <a:t>，同时采用了一些现代化的工艺和科技，其中包括</a:t>
            </a:r>
            <a:r>
              <a:rPr lang="en-US" altLang="zh-CN" sz="1600" i="1" dirty="0">
                <a:solidFill>
                  <a:schemeClr val="accent6"/>
                </a:solidFill>
                <a:latin typeface="华文中宋" panose="02010600040101010101" pitchFamily="2" charset="-122"/>
                <a:ea typeface="华文中宋" panose="02010600040101010101" pitchFamily="2" charset="-122"/>
              </a:rPr>
              <a:t>NFC</a:t>
            </a:r>
            <a:r>
              <a:rPr lang="zh-CN" altLang="en-US" sz="1600" i="1" dirty="0">
                <a:solidFill>
                  <a:schemeClr val="accent6"/>
                </a:solidFill>
                <a:latin typeface="华文中宋" panose="02010600040101010101" pitchFamily="2" charset="-122"/>
                <a:ea typeface="华文中宋" panose="02010600040101010101" pitchFamily="2" charset="-122"/>
              </a:rPr>
              <a:t>芯片的植入。这是世界杯用球首次植入</a:t>
            </a:r>
            <a:r>
              <a:rPr lang="en-US" altLang="zh-CN" sz="1600" i="1" dirty="0">
                <a:solidFill>
                  <a:schemeClr val="accent6"/>
                </a:solidFill>
                <a:latin typeface="华文中宋" panose="02010600040101010101" pitchFamily="2" charset="-122"/>
                <a:ea typeface="华文中宋" panose="02010600040101010101" pitchFamily="2" charset="-122"/>
              </a:rPr>
              <a:t>NFC</a:t>
            </a:r>
            <a:r>
              <a:rPr lang="zh-CN" altLang="en-US" sz="1600" i="1" dirty="0">
                <a:solidFill>
                  <a:schemeClr val="accent6"/>
                </a:solidFill>
                <a:latin typeface="华文中宋" panose="02010600040101010101" pitchFamily="2" charset="-122"/>
                <a:ea typeface="华文中宋" panose="02010600040101010101" pitchFamily="2" charset="-122"/>
              </a:rPr>
              <a:t>芯片，目的是让球迷可以通过智能手机连接比赛用球。</a:t>
            </a:r>
            <a:endParaRPr lang="zh-CN" altLang="en-US" sz="900" b="0" i="1" dirty="0">
              <a:solidFill>
                <a:schemeClr val="accent6"/>
              </a:solidFill>
              <a:effectLst/>
              <a:latin typeface="华文中宋" panose="02010600040101010101" pitchFamily="2" charset="-122"/>
              <a:ea typeface="华文中宋" panose="02010600040101010101" pitchFamily="2" charset="-122"/>
            </a:endParaRPr>
          </a:p>
        </p:txBody>
      </p:sp>
      <p:sp>
        <p:nvSpPr>
          <p:cNvPr id="9" name="矩形 8"/>
          <p:cNvSpPr/>
          <p:nvPr/>
        </p:nvSpPr>
        <p:spPr>
          <a:xfrm>
            <a:off x="4623559" y="2451523"/>
            <a:ext cx="1914307" cy="561692"/>
          </a:xfrm>
          <a:prstGeom prst="rect">
            <a:avLst/>
          </a:prstGeom>
        </p:spPr>
        <p:txBody>
          <a:bodyPr wrap="none">
            <a:spAutoFit/>
          </a:bodyPr>
          <a:lstStyle/>
          <a:p>
            <a:r>
              <a:rPr lang="zh-CN" altLang="en-US" sz="2000" i="1" dirty="0">
                <a:solidFill>
                  <a:schemeClr val="accent6"/>
                </a:solidFill>
                <a:latin typeface="华文中宋" panose="02010600040101010101" pitchFamily="2" charset="-122"/>
                <a:ea typeface="华文中宋" panose="02010600040101010101" pitchFamily="2" charset="-122"/>
              </a:rPr>
              <a:t>比赛用球</a:t>
            </a:r>
            <a:endParaRPr lang="en-US" altLang="zh-CN" sz="2000" i="1" dirty="0">
              <a:solidFill>
                <a:schemeClr val="accent6"/>
              </a:solidFill>
              <a:latin typeface="华文中宋" panose="02010600040101010101" pitchFamily="2" charset="-122"/>
              <a:ea typeface="华文中宋" panose="02010600040101010101" pitchFamily="2" charset="-122"/>
            </a:endParaRPr>
          </a:p>
          <a:p>
            <a:r>
              <a:rPr lang="en-US" altLang="zh-CN" sz="1050" b="0" i="1" dirty="0">
                <a:solidFill>
                  <a:schemeClr val="accent6"/>
                </a:solidFill>
                <a:effectLst/>
                <a:latin typeface="华文中宋" panose="02010600040101010101" pitchFamily="2" charset="-122"/>
                <a:ea typeface="华文中宋" panose="02010600040101010101" pitchFamily="2" charset="-122"/>
              </a:rPr>
              <a:t>-TYPE  YOUR  THOUGHT-</a:t>
            </a:r>
            <a:endParaRPr lang="zh-CN" altLang="en-US" sz="1050" b="0" i="1" dirty="0">
              <a:solidFill>
                <a:schemeClr val="accent6"/>
              </a:solidFill>
              <a:effectLst/>
              <a:latin typeface="华文中宋" panose="02010600040101010101" pitchFamily="2" charset="-122"/>
              <a:ea typeface="华文中宋" panose="02010600040101010101" pitchFamily="2" charset="-122"/>
            </a:endParaRPr>
          </a:p>
        </p:txBody>
      </p:sp>
      <p:sp>
        <p:nvSpPr>
          <p:cNvPr id="10" name="矩形 9"/>
          <p:cNvSpPr/>
          <p:nvPr/>
        </p:nvSpPr>
        <p:spPr>
          <a:xfrm>
            <a:off x="1463394" y="2630579"/>
            <a:ext cx="1672253" cy="477054"/>
          </a:xfrm>
          <a:prstGeom prst="rect">
            <a:avLst/>
          </a:prstGeom>
        </p:spPr>
        <p:txBody>
          <a:bodyPr wrap="square">
            <a:spAutoFit/>
          </a:bodyPr>
          <a:lstStyle/>
          <a:p>
            <a:pPr algn="ctr"/>
            <a:r>
              <a:rPr lang="zh-CN" altLang="en-US" sz="1600" i="1" dirty="0">
                <a:solidFill>
                  <a:schemeClr val="accent6"/>
                </a:solidFill>
                <a:latin typeface="华文中宋" panose="02010600040101010101" pitchFamily="2" charset="-122"/>
                <a:ea typeface="华文中宋" panose="02010600040101010101" pitchFamily="2" charset="-122"/>
              </a:rPr>
              <a:t>比赛用球</a:t>
            </a:r>
            <a:endParaRPr lang="en-US" altLang="zh-CN" sz="1600" i="1" dirty="0">
              <a:solidFill>
                <a:schemeClr val="accent6"/>
              </a:solidFill>
              <a:latin typeface="华文中宋" panose="02010600040101010101" pitchFamily="2" charset="-122"/>
              <a:ea typeface="华文中宋" panose="02010600040101010101" pitchFamily="2" charset="-122"/>
            </a:endParaRPr>
          </a:p>
          <a:p>
            <a:pPr algn="ctr"/>
            <a:r>
              <a:rPr lang="en-US" altLang="zh-CN" sz="900" b="0" i="1" dirty="0">
                <a:solidFill>
                  <a:schemeClr val="accent6"/>
                </a:solidFill>
                <a:effectLst/>
                <a:latin typeface="华文中宋" panose="02010600040101010101" pitchFamily="2" charset="-122"/>
                <a:ea typeface="华文中宋" panose="02010600040101010101" pitchFamily="2" charset="-122"/>
              </a:rPr>
              <a:t>-TYPE  YOUR  THOUGHT-</a:t>
            </a:r>
            <a:endParaRPr lang="zh-CN" altLang="en-US" sz="900" b="0" i="1" dirty="0">
              <a:solidFill>
                <a:schemeClr val="accent6"/>
              </a:solidFill>
              <a:effectLst/>
              <a:latin typeface="华文中宋" panose="02010600040101010101" pitchFamily="2" charset="-122"/>
              <a:ea typeface="华文中宋" panose="02010600040101010101" pitchFamily="2" charset="-122"/>
            </a:endParaRPr>
          </a:p>
        </p:txBody>
      </p:sp>
      <p:cxnSp>
        <p:nvCxnSpPr>
          <p:cNvPr id="11" name="直接连接符 10"/>
          <p:cNvCxnSpPr/>
          <p:nvPr/>
        </p:nvCxnSpPr>
        <p:spPr>
          <a:xfrm flipV="1">
            <a:off x="1362096" y="3094264"/>
            <a:ext cx="1930833" cy="13369"/>
          </a:xfrm>
          <a:prstGeom prst="line">
            <a:avLst/>
          </a:prstGeom>
          <a:ln w="12700">
            <a:solidFill>
              <a:schemeClr val="accent6"/>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362096" y="4164908"/>
            <a:ext cx="1985175" cy="0"/>
          </a:xfrm>
          <a:prstGeom prst="line">
            <a:avLst/>
          </a:prstGeom>
          <a:ln w="12700">
            <a:solidFill>
              <a:schemeClr val="accent6"/>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404759" y="3258192"/>
            <a:ext cx="3984383" cy="923330"/>
          </a:xfrm>
          <a:prstGeom prst="rect">
            <a:avLst/>
          </a:prstGeom>
          <a:ln>
            <a:noFill/>
          </a:ln>
        </p:spPr>
        <p:txBody>
          <a:bodyPr wrap="square">
            <a:spAutoFit/>
          </a:bodyPr>
          <a:lstStyle/>
          <a:p>
            <a:pPr algn="ctr"/>
            <a:r>
              <a:rPr lang="zh-CN" altLang="en-US" dirty="0">
                <a:solidFill>
                  <a:schemeClr val="accent6"/>
                </a:solidFill>
                <a:latin typeface="微软雅黑 Light" panose="020B0502040204020203" pitchFamily="34" charset="-122"/>
                <a:ea typeface="微软雅黑 Light" panose="020B0502040204020203" pitchFamily="34" charset="-122"/>
              </a:rPr>
              <a:t>这款俄罗斯世界杯用球采用了经典黑白两色，深色梯形装饰由马赛克图案组成，文字则使用了金色。</a:t>
            </a:r>
            <a:endParaRPr lang="zh-CN" altLang="en-US" dirty="0">
              <a:solidFill>
                <a:schemeClr val="accent6"/>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文字&#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391669"/>
            <a:ext cx="4292380" cy="3466331"/>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652" y="254511"/>
            <a:ext cx="11518696" cy="572411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3406" y="1548372"/>
            <a:ext cx="7794928" cy="3887506"/>
          </a:xfrm>
          <a:prstGeom prst="rect">
            <a:avLst/>
          </a:prstGeom>
          <a:effectLst>
            <a:outerShdw blurRad="190500" dist="38100" dir="5400000" algn="t" rotWithShape="0">
              <a:prstClr val="black">
                <a:alpha val="40000"/>
              </a:prstClr>
            </a:outerShdw>
          </a:effectLst>
        </p:spPr>
      </p:pic>
      <p:pic>
        <p:nvPicPr>
          <p:cNvPr id="12" name="图片 11" descr="图片包含 深色, 室内&#10;&#10;已生成高可信度的说明"/>
          <p:cNvPicPr>
            <a:picLocks noChangeAspect="1"/>
          </p:cNvPicPr>
          <p:nvPr/>
        </p:nvPicPr>
        <p:blipFill rotWithShape="1">
          <a:blip r:embed="rId4" cstate="print">
            <a:extLst>
              <a:ext uri="{28A0092B-C50C-407E-A947-70E740481C1C}">
                <a14:useLocalDpi xmlns:a14="http://schemas.microsoft.com/office/drawing/2010/main" val="0"/>
              </a:ext>
            </a:extLst>
          </a:blip>
          <a:srcRect r="3295"/>
          <a:stretch>
            <a:fillRect/>
          </a:stretch>
        </p:blipFill>
        <p:spPr>
          <a:xfrm>
            <a:off x="9544545" y="2672485"/>
            <a:ext cx="2647455" cy="4075931"/>
          </a:xfrm>
          <a:prstGeom prst="rect">
            <a:avLst/>
          </a:prstGeom>
        </p:spPr>
      </p:pic>
      <p:pic>
        <p:nvPicPr>
          <p:cNvPr id="14" name="图片 13" descr="图片包含 树, 户外艺术系列, 就坐, 室内&#10;&#10;已生成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t="10423" r="10690"/>
          <a:stretch>
            <a:fillRect/>
          </a:stretch>
        </p:blipFill>
        <p:spPr>
          <a:xfrm>
            <a:off x="8041093" y="-1"/>
            <a:ext cx="4150907" cy="3936985"/>
          </a:xfrm>
          <a:prstGeom prst="rect">
            <a:avLst/>
          </a:prstGeom>
        </p:spPr>
      </p:pic>
      <p:pic>
        <p:nvPicPr>
          <p:cNvPr id="15" name="Picture 2" descr="2018年俄罗斯世界杯会徽"/>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3120" y="778577"/>
            <a:ext cx="2095500" cy="1057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自定义 2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70AD47"/>
      </a:hlink>
      <a:folHlink>
        <a:srgbClr val="70AD4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1654</Words>
  <Application>WPS 演示</Application>
  <PresentationFormat>宽屏</PresentationFormat>
  <Paragraphs>160</Paragraphs>
  <Slides>26</Slides>
  <Notes>27</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Arial</vt:lpstr>
      <vt:lpstr>宋体</vt:lpstr>
      <vt:lpstr>Wingdings</vt:lpstr>
      <vt:lpstr>微软雅黑</vt:lpstr>
      <vt:lpstr>Calibri</vt:lpstr>
      <vt:lpstr>Times New Roman</vt:lpstr>
      <vt:lpstr>Arial Unicode MS</vt:lpstr>
      <vt:lpstr>等线</vt:lpstr>
      <vt:lpstr>微软雅黑 Light</vt:lpstr>
      <vt:lpstr>幼圆</vt:lpstr>
      <vt:lpstr>华文中宋</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2018俄罗斯世界杯足球比赛知识PPT模板</dc:title>
  <dc:creator>歉然安可</dc:creator>
  <cp:lastModifiedBy>admin</cp:lastModifiedBy>
  <cp:revision>2</cp:revision>
  <dcterms:created xsi:type="dcterms:W3CDTF">2018-06-06T05:47:51Z</dcterms:created>
  <dcterms:modified xsi:type="dcterms:W3CDTF">2018-06-06T05:48:04Z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