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60" r:id="rId4"/>
    <p:sldId id="261" r:id="rId5"/>
    <p:sldId id="262" r:id="rId6"/>
    <p:sldId id="266" r:id="rId7"/>
    <p:sldId id="267" r:id="rId8"/>
    <p:sldId id="268" r:id="rId9"/>
    <p:sldId id="264" r:id="rId10"/>
    <p:sldId id="269" r:id="rId11"/>
    <p:sldId id="270" r:id="rId12"/>
    <p:sldId id="271" r:id="rId13"/>
    <p:sldId id="263" r:id="rId14"/>
    <p:sldId id="272" r:id="rId15"/>
    <p:sldId id="273" r:id="rId16"/>
    <p:sldId id="274" r:id="rId17"/>
    <p:sldId id="275" r:id="rId18"/>
    <p:sldId id="276" r:id="rId19"/>
    <p:sldId id="277" r:id="rId20"/>
    <p:sldId id="278" r:id="rId21"/>
    <p:sldId id="279" r:id="rId22"/>
    <p:sldId id="280" r:id="rId23"/>
    <p:sldId id="281" r:id="rId24"/>
    <p:sldId id="283" r:id="rId25"/>
    <p:sldId id="265" r:id="rId26"/>
    <p:sldId id="284" r:id="rId27"/>
    <p:sldId id="285" r:id="rId28"/>
    <p:sldId id="2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6382"/>
    <a:srgbClr val="2C4054"/>
    <a:srgbClr val="FF9409"/>
    <a:srgbClr val="9E211B"/>
    <a:srgbClr val="E3D2AE"/>
    <a:srgbClr val="DAECF7"/>
    <a:srgbClr val="C7020C"/>
    <a:srgbClr val="C91324"/>
    <a:srgbClr val="162F81"/>
    <a:srgbClr val="8A3E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1" autoAdjust="0"/>
    <p:restoredTop sz="94660"/>
  </p:normalViewPr>
  <p:slideViewPr>
    <p:cSldViewPr snapToGrid="0">
      <p:cViewPr>
        <p:scale>
          <a:sx n="80" d="100"/>
          <a:sy n="80" d="100"/>
        </p:scale>
        <p:origin x="816"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26243"/>
            <a:ext cx="12153900" cy="68842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1_标题幻灯片">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26243"/>
            <a:ext cx="12153900" cy="6884243"/>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showMasterSp="0">
  <p:cSld name="3_标题幻灯片">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099" y="-112295"/>
            <a:ext cx="12305821" cy="6970295"/>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showMasterSp="0">
  <p:cSld name="4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73644" y="2044760"/>
            <a:ext cx="4267198" cy="1667928"/>
          </a:xfrm>
          <a:prstGeom prst="rect">
            <a:avLst/>
          </a:prstGeom>
        </p:spPr>
      </p:pic>
      <p:pic>
        <p:nvPicPr>
          <p:cNvPr id="4" name="Stephanie Lawrence - A Special Kind Of Hero">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811170" y="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repeatCount="indefinite" fill="remove"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61744" y="421309"/>
            <a:ext cx="2623279" cy="1138773"/>
          </a:xfrm>
          <a:prstGeom prst="rect">
            <a:avLst/>
          </a:prstGeom>
          <a:noFill/>
        </p:spPr>
        <p:txBody>
          <a:bodyPr wrap="square" rtlCol="0">
            <a:spAutoFit/>
          </a:bodyPr>
          <a:lstStyle/>
          <a:p>
            <a:pPr algn="ctr"/>
            <a:r>
              <a:rPr kumimoji="1" lang="zh-CN" altLang="en-US" sz="6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前 言</a:t>
            </a:r>
            <a:endParaRPr kumimoji="1" lang="zh-CN" altLang="en-US" sz="6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855227" y="2140859"/>
            <a:ext cx="10836312" cy="3416320"/>
          </a:xfrm>
          <a:prstGeom prst="rect">
            <a:avLst/>
          </a:prstGeom>
          <a:noFill/>
        </p:spPr>
        <p:txBody>
          <a:bodyPr wrap="square" rtlCol="0">
            <a:spAutoFit/>
          </a:bodyPr>
          <a:lstStyle/>
          <a:p>
            <a:pPr algn="ctr">
              <a:lnSpc>
                <a:spcPct val="200000"/>
              </a:lnSpc>
            </a:pP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年俄罗斯世界杯</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英语</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2018 FIFA World Cup,  </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俄语</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HemnnoHa</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TMMpa</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no</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yT6o </a:t>
            </a:r>
            <a:r>
              <a:rPr kumimoji="1"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ny</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2018)</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是第</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届世</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界杯足球赛。比赛将于</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14</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日至</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15</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日在俄罗斯境内</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1 1</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座城市中的</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座球场内举行。  这是世界杯首次在俄罗斯境内举行，也是世界杯首次在东欧国家举行，同时是继</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2006</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年德国世界杯后世界杯再一</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次在</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欧洲举行。俄罗斯世界杯共有</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32</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支球队参加比赛</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除去东道主俄罗斯自动获得参赛资格以外，其他</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31</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支球队将通过参加预选赛获得参赛资格。  世界杯期间，将在我罗斯境内举行</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64</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场比赛角逐出冠军。</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2014</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13</a:t>
            </a:r>
            <a:r>
              <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日俄罗斯总统普京和巴西总统迪尔玛罗塞夫交接世界杯主办权。</a:t>
            </a:r>
            <a:endParaRPr kumimoji="1"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961744" y="405267"/>
            <a:ext cx="2623279" cy="1138773"/>
          </a:xfrm>
          <a:prstGeom prst="rect">
            <a:avLst/>
          </a:prstGeom>
          <a:noFill/>
        </p:spPr>
        <p:txBody>
          <a:bodyPr wrap="square" rtlCol="0">
            <a:spAutoFit/>
          </a:bodyPr>
          <a:lstStyle/>
          <a:p>
            <a:pPr algn="ctr"/>
            <a:r>
              <a:rPr kumimoji="1" lang="zh-CN" altLang="en-US" sz="6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目 录</a:t>
            </a:r>
            <a:endParaRPr kumimoji="1" lang="zh-CN" altLang="en-US" sz="6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9" name="组 18"/>
          <p:cNvGrpSpPr/>
          <p:nvPr/>
        </p:nvGrpSpPr>
        <p:grpSpPr>
          <a:xfrm>
            <a:off x="1812484" y="1697894"/>
            <a:ext cx="4819472" cy="1054432"/>
            <a:chOff x="1274603" y="1697894"/>
            <a:chExt cx="4819472" cy="1054432"/>
          </a:xfrm>
        </p:grpSpPr>
        <p:grpSp>
          <p:nvGrpSpPr>
            <p:cNvPr id="3" name="组 2"/>
            <p:cNvGrpSpPr/>
            <p:nvPr/>
          </p:nvGrpSpPr>
          <p:grpSpPr>
            <a:xfrm>
              <a:off x="2409967" y="1697894"/>
              <a:ext cx="3684108" cy="1054432"/>
              <a:chOff x="2696212" y="2011529"/>
              <a:chExt cx="3286382" cy="1054432"/>
            </a:xfrm>
          </p:grpSpPr>
          <p:sp>
            <p:nvSpPr>
              <p:cNvPr id="4" name="文本框 3"/>
              <p:cNvSpPr txBox="1"/>
              <p:nvPr/>
            </p:nvSpPr>
            <p:spPr>
              <a:xfrm>
                <a:off x="2696212" y="2011529"/>
                <a:ext cx="2885607" cy="523220"/>
              </a:xfrm>
              <a:prstGeom prst="rect">
                <a:avLst/>
              </a:prstGeom>
              <a:noFill/>
            </p:spPr>
            <p:txBody>
              <a:bodyPr wrap="square" rtlCol="0">
                <a:spAutoFit/>
              </a:bodyPr>
              <a:lstStyle/>
              <a:p>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举办竞选</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2696212" y="2542741"/>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grpSp>
          <p:nvGrpSpPr>
            <p:cNvPr id="16" name="组 15"/>
            <p:cNvGrpSpPr/>
            <p:nvPr/>
          </p:nvGrpSpPr>
          <p:grpSpPr>
            <a:xfrm>
              <a:off x="1274603" y="1754032"/>
              <a:ext cx="989796" cy="949493"/>
              <a:chOff x="5766393" y="1080264"/>
              <a:chExt cx="989796" cy="949493"/>
            </a:xfrm>
          </p:grpSpPr>
          <p:sp>
            <p:nvSpPr>
              <p:cNvPr id="17" name="TextBox 31"/>
              <p:cNvSpPr txBox="1"/>
              <p:nvPr/>
            </p:nvSpPr>
            <p:spPr>
              <a:xfrm>
                <a:off x="5766393" y="1080264"/>
                <a:ext cx="821059" cy="923330"/>
              </a:xfrm>
              <a:prstGeom prst="rect">
                <a:avLst/>
              </a:prstGeom>
              <a:noFill/>
            </p:spPr>
            <p:txBody>
              <a:bodyPr wrap="none" rtlCol="0">
                <a:spAutoFit/>
              </a:bodyPr>
              <a:lstStyle/>
              <a:p>
                <a:pPr algn="ctr"/>
                <a:r>
                  <a:rPr lang="en-US" altLang="zh-CN" sz="5400" dirty="0">
                    <a:solidFill>
                      <a:schemeClr val="bg1"/>
                    </a:solidFill>
                    <a:latin typeface="Impact" panose="020B0806030902050204" pitchFamily="34" charset="0"/>
                    <a:ea typeface="华文细黑" panose="02010600040101010101" pitchFamily="2" charset="-122"/>
                  </a:rPr>
                  <a:t>01</a:t>
                </a:r>
                <a:endParaRPr lang="zh-CN" altLang="en-US" sz="5400" dirty="0">
                  <a:solidFill>
                    <a:schemeClr val="bg1"/>
                  </a:solidFill>
                  <a:latin typeface="Impact" panose="020B0806030902050204" pitchFamily="34" charset="0"/>
                  <a:ea typeface="华文细黑" panose="02010600040101010101" pitchFamily="2" charset="-122"/>
                </a:endParaRPr>
              </a:p>
            </p:txBody>
          </p:sp>
          <p:cxnSp>
            <p:nvCxnSpPr>
              <p:cNvPr id="18" name="直接连接符 9"/>
              <p:cNvCxnSpPr/>
              <p:nvPr/>
            </p:nvCxnSpPr>
            <p:spPr>
              <a:xfrm>
                <a:off x="6756189" y="1080918"/>
                <a:ext cx="0" cy="9488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0" name="组 19"/>
          <p:cNvGrpSpPr/>
          <p:nvPr/>
        </p:nvGrpSpPr>
        <p:grpSpPr>
          <a:xfrm>
            <a:off x="1770806" y="2992321"/>
            <a:ext cx="4861150" cy="1054432"/>
            <a:chOff x="1232925" y="1697894"/>
            <a:chExt cx="4861150" cy="1054432"/>
          </a:xfrm>
        </p:grpSpPr>
        <p:grpSp>
          <p:nvGrpSpPr>
            <p:cNvPr id="21" name="组 20"/>
            <p:cNvGrpSpPr/>
            <p:nvPr/>
          </p:nvGrpSpPr>
          <p:grpSpPr>
            <a:xfrm>
              <a:off x="2409967" y="1697894"/>
              <a:ext cx="3684108" cy="1054432"/>
              <a:chOff x="2696212" y="2011529"/>
              <a:chExt cx="3286382" cy="1054432"/>
            </a:xfrm>
          </p:grpSpPr>
          <p:sp>
            <p:nvSpPr>
              <p:cNvPr id="25" name="文本框 24"/>
              <p:cNvSpPr txBox="1"/>
              <p:nvPr/>
            </p:nvSpPr>
            <p:spPr>
              <a:xfrm>
                <a:off x="2696212" y="2011529"/>
                <a:ext cx="2885607" cy="523220"/>
              </a:xfrm>
              <a:prstGeom prst="rect">
                <a:avLst/>
              </a:prstGeom>
              <a:noFill/>
            </p:spPr>
            <p:txBody>
              <a:bodyPr wrap="square" rtlCol="0">
                <a:spAutoFit/>
              </a:bodyPr>
              <a:lstStyle/>
              <a:p>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a:t>
                </a:r>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文化</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文本框 25"/>
              <p:cNvSpPr txBox="1"/>
              <p:nvPr/>
            </p:nvSpPr>
            <p:spPr>
              <a:xfrm>
                <a:off x="2696212" y="2542741"/>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grpSp>
          <p:nvGrpSpPr>
            <p:cNvPr id="22" name="组 21"/>
            <p:cNvGrpSpPr/>
            <p:nvPr/>
          </p:nvGrpSpPr>
          <p:grpSpPr>
            <a:xfrm>
              <a:off x="1232925" y="1754032"/>
              <a:ext cx="1031474" cy="949493"/>
              <a:chOff x="5724715" y="1080264"/>
              <a:chExt cx="1031474" cy="949493"/>
            </a:xfrm>
          </p:grpSpPr>
          <p:sp>
            <p:nvSpPr>
              <p:cNvPr id="23" name="TextBox 31"/>
              <p:cNvSpPr txBox="1"/>
              <p:nvPr/>
            </p:nvSpPr>
            <p:spPr>
              <a:xfrm>
                <a:off x="5724715" y="1080264"/>
                <a:ext cx="904415" cy="923330"/>
              </a:xfrm>
              <a:prstGeom prst="rect">
                <a:avLst/>
              </a:prstGeom>
              <a:noFill/>
            </p:spPr>
            <p:txBody>
              <a:bodyPr wrap="none" rtlCol="0">
                <a:spAutoFit/>
              </a:bodyPr>
              <a:lstStyle/>
              <a:p>
                <a:pPr algn="ctr"/>
                <a:r>
                  <a:rPr lang="en-US" altLang="zh-CN" sz="5400" dirty="0" smtClean="0">
                    <a:solidFill>
                      <a:schemeClr val="bg1"/>
                    </a:solidFill>
                    <a:latin typeface="Impact" panose="020B0806030902050204" pitchFamily="34" charset="0"/>
                    <a:ea typeface="华文细黑" panose="02010600040101010101" pitchFamily="2" charset="-122"/>
                  </a:rPr>
                  <a:t>02</a:t>
                </a:r>
                <a:endParaRPr lang="zh-CN" altLang="en-US" sz="5400" dirty="0">
                  <a:solidFill>
                    <a:schemeClr val="bg1"/>
                  </a:solidFill>
                  <a:latin typeface="Impact" panose="020B0806030902050204" pitchFamily="34" charset="0"/>
                  <a:ea typeface="华文细黑" panose="02010600040101010101" pitchFamily="2" charset="-122"/>
                </a:endParaRPr>
              </a:p>
            </p:txBody>
          </p:sp>
          <p:cxnSp>
            <p:nvCxnSpPr>
              <p:cNvPr id="24" name="直接连接符 9"/>
              <p:cNvCxnSpPr/>
              <p:nvPr/>
            </p:nvCxnSpPr>
            <p:spPr>
              <a:xfrm>
                <a:off x="6756189" y="1080918"/>
                <a:ext cx="0" cy="9488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7" name="组 26"/>
          <p:cNvGrpSpPr/>
          <p:nvPr/>
        </p:nvGrpSpPr>
        <p:grpSpPr>
          <a:xfrm>
            <a:off x="1761188" y="4236540"/>
            <a:ext cx="4870768" cy="1054432"/>
            <a:chOff x="1223307" y="1697894"/>
            <a:chExt cx="4870768" cy="1054432"/>
          </a:xfrm>
        </p:grpSpPr>
        <p:grpSp>
          <p:nvGrpSpPr>
            <p:cNvPr id="28" name="组 27"/>
            <p:cNvGrpSpPr/>
            <p:nvPr/>
          </p:nvGrpSpPr>
          <p:grpSpPr>
            <a:xfrm>
              <a:off x="2409967" y="1697894"/>
              <a:ext cx="3684108" cy="1054432"/>
              <a:chOff x="2696212" y="2011529"/>
              <a:chExt cx="3286382" cy="1054432"/>
            </a:xfrm>
          </p:grpSpPr>
          <p:sp>
            <p:nvSpPr>
              <p:cNvPr id="32" name="文本框 31"/>
              <p:cNvSpPr txBox="1"/>
              <p:nvPr/>
            </p:nvSpPr>
            <p:spPr>
              <a:xfrm>
                <a:off x="2696212" y="2011529"/>
                <a:ext cx="2885607" cy="523220"/>
              </a:xfrm>
              <a:prstGeom prst="rect">
                <a:avLst/>
              </a:prstGeom>
              <a:noFill/>
            </p:spPr>
            <p:txBody>
              <a:bodyPr wrap="square" rtlCol="0">
                <a:spAutoFit/>
              </a:bodyPr>
              <a:lstStyle/>
              <a:p>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a:t>
                </a:r>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文本框 32"/>
              <p:cNvSpPr txBox="1"/>
              <p:nvPr/>
            </p:nvSpPr>
            <p:spPr>
              <a:xfrm>
                <a:off x="2696212" y="2542741"/>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grpSp>
          <p:nvGrpSpPr>
            <p:cNvPr id="29" name="组 28"/>
            <p:cNvGrpSpPr/>
            <p:nvPr/>
          </p:nvGrpSpPr>
          <p:grpSpPr>
            <a:xfrm>
              <a:off x="1223307" y="1754032"/>
              <a:ext cx="1041092" cy="949493"/>
              <a:chOff x="5715097" y="1080264"/>
              <a:chExt cx="1041092" cy="949493"/>
            </a:xfrm>
          </p:grpSpPr>
          <p:sp>
            <p:nvSpPr>
              <p:cNvPr id="30" name="TextBox 31"/>
              <p:cNvSpPr txBox="1"/>
              <p:nvPr/>
            </p:nvSpPr>
            <p:spPr>
              <a:xfrm>
                <a:off x="5715097" y="1080264"/>
                <a:ext cx="923651" cy="923330"/>
              </a:xfrm>
              <a:prstGeom prst="rect">
                <a:avLst/>
              </a:prstGeom>
              <a:noFill/>
            </p:spPr>
            <p:txBody>
              <a:bodyPr wrap="none" rtlCol="0">
                <a:spAutoFit/>
              </a:bodyPr>
              <a:lstStyle/>
              <a:p>
                <a:pPr algn="ctr"/>
                <a:r>
                  <a:rPr lang="en-US" altLang="zh-CN" sz="5400" dirty="0" smtClean="0">
                    <a:solidFill>
                      <a:schemeClr val="bg1"/>
                    </a:solidFill>
                    <a:latin typeface="Impact" panose="020B0806030902050204" pitchFamily="34" charset="0"/>
                    <a:ea typeface="华文细黑" panose="02010600040101010101" pitchFamily="2" charset="-122"/>
                  </a:rPr>
                  <a:t>03</a:t>
                </a:r>
                <a:endParaRPr lang="zh-CN" altLang="en-US" sz="5400" dirty="0">
                  <a:solidFill>
                    <a:schemeClr val="bg1"/>
                  </a:solidFill>
                  <a:latin typeface="Impact" panose="020B0806030902050204" pitchFamily="34" charset="0"/>
                  <a:ea typeface="华文细黑" panose="02010600040101010101" pitchFamily="2" charset="-122"/>
                </a:endParaRPr>
              </a:p>
            </p:txBody>
          </p:sp>
          <p:cxnSp>
            <p:nvCxnSpPr>
              <p:cNvPr id="31" name="直接连接符 9"/>
              <p:cNvCxnSpPr/>
              <p:nvPr/>
            </p:nvCxnSpPr>
            <p:spPr>
              <a:xfrm>
                <a:off x="6756189" y="1080918"/>
                <a:ext cx="0" cy="9488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4" name="组 33"/>
          <p:cNvGrpSpPr/>
          <p:nvPr/>
        </p:nvGrpSpPr>
        <p:grpSpPr>
          <a:xfrm>
            <a:off x="1771608" y="5484755"/>
            <a:ext cx="4860348" cy="1054432"/>
            <a:chOff x="1233727" y="1697894"/>
            <a:chExt cx="4860348" cy="1054432"/>
          </a:xfrm>
        </p:grpSpPr>
        <p:grpSp>
          <p:nvGrpSpPr>
            <p:cNvPr id="35" name="组 34"/>
            <p:cNvGrpSpPr/>
            <p:nvPr/>
          </p:nvGrpSpPr>
          <p:grpSpPr>
            <a:xfrm>
              <a:off x="2409967" y="1697894"/>
              <a:ext cx="3684108" cy="1054432"/>
              <a:chOff x="2696212" y="2011529"/>
              <a:chExt cx="3286382" cy="1054432"/>
            </a:xfrm>
          </p:grpSpPr>
          <p:sp>
            <p:nvSpPr>
              <p:cNvPr id="39" name="文本框 38"/>
              <p:cNvSpPr txBox="1"/>
              <p:nvPr/>
            </p:nvSpPr>
            <p:spPr>
              <a:xfrm>
                <a:off x="2696212" y="2011529"/>
                <a:ext cx="2885607" cy="523220"/>
              </a:xfrm>
              <a:prstGeom prst="rect">
                <a:avLst/>
              </a:prstGeom>
              <a:noFill/>
            </p:spPr>
            <p:txBody>
              <a:bodyPr wrap="square" rtlCol="0">
                <a:spAutoFit/>
              </a:bodyPr>
              <a:lstStyle/>
              <a:p>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a:t>
                </a:r>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准备</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0" name="文本框 39"/>
              <p:cNvSpPr txBox="1"/>
              <p:nvPr/>
            </p:nvSpPr>
            <p:spPr>
              <a:xfrm>
                <a:off x="2696212" y="2542741"/>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grpSp>
          <p:nvGrpSpPr>
            <p:cNvPr id="36" name="组 35"/>
            <p:cNvGrpSpPr/>
            <p:nvPr/>
          </p:nvGrpSpPr>
          <p:grpSpPr>
            <a:xfrm>
              <a:off x="1233727" y="1754032"/>
              <a:ext cx="1030672" cy="949493"/>
              <a:chOff x="5725517" y="1080264"/>
              <a:chExt cx="1030672" cy="949493"/>
            </a:xfrm>
          </p:grpSpPr>
          <p:sp>
            <p:nvSpPr>
              <p:cNvPr id="37" name="TextBox 31"/>
              <p:cNvSpPr txBox="1"/>
              <p:nvPr/>
            </p:nvSpPr>
            <p:spPr>
              <a:xfrm>
                <a:off x="5725517" y="1080264"/>
                <a:ext cx="902811" cy="923330"/>
              </a:xfrm>
              <a:prstGeom prst="rect">
                <a:avLst/>
              </a:prstGeom>
              <a:noFill/>
            </p:spPr>
            <p:txBody>
              <a:bodyPr wrap="none" rtlCol="0">
                <a:spAutoFit/>
              </a:bodyPr>
              <a:lstStyle/>
              <a:p>
                <a:pPr algn="ctr"/>
                <a:r>
                  <a:rPr lang="en-US" altLang="zh-CN" sz="5400" dirty="0" smtClean="0">
                    <a:solidFill>
                      <a:schemeClr val="bg1"/>
                    </a:solidFill>
                    <a:latin typeface="Impact" panose="020B0806030902050204" pitchFamily="34" charset="0"/>
                    <a:ea typeface="华文细黑" panose="02010600040101010101" pitchFamily="2" charset="-122"/>
                  </a:rPr>
                  <a:t>04</a:t>
                </a:r>
                <a:endParaRPr lang="zh-CN" altLang="en-US" sz="5400" dirty="0">
                  <a:solidFill>
                    <a:schemeClr val="bg1"/>
                  </a:solidFill>
                  <a:latin typeface="Impact" panose="020B0806030902050204" pitchFamily="34" charset="0"/>
                  <a:ea typeface="华文细黑" panose="02010600040101010101" pitchFamily="2" charset="-122"/>
                </a:endParaRPr>
              </a:p>
            </p:txBody>
          </p:sp>
          <p:cxnSp>
            <p:nvCxnSpPr>
              <p:cNvPr id="38" name="直接连接符 9"/>
              <p:cNvCxnSpPr/>
              <p:nvPr/>
            </p:nvCxnSpPr>
            <p:spPr>
              <a:xfrm>
                <a:off x="6756189" y="1080918"/>
                <a:ext cx="0" cy="9488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1447109" y="4178941"/>
            <a:ext cx="5092936" cy="1754327"/>
            <a:chOff x="2696212" y="1626300"/>
            <a:chExt cx="3286382" cy="1754327"/>
          </a:xfrm>
        </p:grpSpPr>
        <p:sp>
          <p:nvSpPr>
            <p:cNvPr id="5" name="文本框 4"/>
            <p:cNvSpPr txBox="1"/>
            <p:nvPr/>
          </p:nvSpPr>
          <p:spPr>
            <a:xfrm>
              <a:off x="2696212" y="1626300"/>
              <a:ext cx="2885607" cy="1015663"/>
            </a:xfrm>
            <a:prstGeom prst="rect">
              <a:avLst/>
            </a:prstGeom>
            <a:noFill/>
          </p:spPr>
          <p:txBody>
            <a:bodyPr wrap="square" rtlCol="0">
              <a:spAutoFit/>
            </a:bodyPr>
            <a:lstStyle/>
            <a:p>
              <a:r>
                <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举办竞选</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2517"/>
          <a:stretch>
            <a:fillRect/>
          </a:stretch>
        </p:blipFill>
        <p:spPr>
          <a:xfrm>
            <a:off x="1447109" y="978341"/>
            <a:ext cx="3061446" cy="3140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700336" y="2570287"/>
            <a:ext cx="6497053" cy="2554545"/>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年世界杯足球赛的申办程序于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2009</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月正式开启，当年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月各申办国完成申请和注册手续。当时申办</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201 8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年世界杯的国家和地区包括荷兰</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比利时</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联合申办</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、西班牙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葡萄牙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联合申办、俄罗斯、英格兰，以及墨西哥，但墨西哥中途因故退出，而印度尼西亚因为达不到要求被请退。投票于瑞士当地时间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日进行。</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5863" y="2110471"/>
            <a:ext cx="3121152" cy="3304032"/>
          </a:xfrm>
          <a:prstGeom prst="rect">
            <a:avLst/>
          </a:prstGeom>
        </p:spPr>
      </p:pic>
      <p:sp>
        <p:nvSpPr>
          <p:cNvPr id="5" name="文本框 4"/>
          <p:cNvSpPr txBox="1"/>
          <p:nvPr/>
        </p:nvSpPr>
        <p:spPr>
          <a:xfrm>
            <a:off x="392907" y="299400"/>
            <a:ext cx="3234830" cy="523220"/>
          </a:xfrm>
          <a:prstGeom prst="rect">
            <a:avLst/>
          </a:prstGeom>
          <a:noFill/>
        </p:spPr>
        <p:txBody>
          <a:bodyPr wrap="square" rtlCol="0">
            <a:spAutoFit/>
          </a:bodyPr>
          <a:lstStyle/>
          <a:p>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举办竞选</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sp>
        <p:nvSpPr>
          <p:cNvPr id="3" name="矩形 2"/>
          <p:cNvSpPr/>
          <p:nvPr/>
        </p:nvSpPr>
        <p:spPr>
          <a:xfrm>
            <a:off x="4429941" y="2343931"/>
            <a:ext cx="7152460" cy="3007256"/>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8656" y="2022288"/>
            <a:ext cx="5030665" cy="3539430"/>
          </a:xfrm>
          <a:prstGeom prst="rect">
            <a:avLst/>
          </a:prstGeom>
          <a:noFill/>
        </p:spPr>
        <p:txBody>
          <a:bodyPr wrap="square" rtlCol="0">
            <a:spAutoFit/>
          </a:bodyPr>
          <a:lstStyle/>
          <a:p>
            <a:pPr>
              <a:lnSpc>
                <a:spcPct val="200000"/>
              </a:lnSpc>
            </a:pP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21:23:45</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瑞士当地时间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13</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时左右，申办方的陈述全部结束。此后进入国际足联执委会的会议流程，经过讨论后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位执委又进行最后的秘密投票。  最先获得</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票以上的一方获得主办权，如该轮没有哪一</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方达到这一票数，得票最少的一方将出局，余下各方进入下轮，直至决出胜者。如最后仅剩两方且均为</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票，将由国际足联主席布拉特进行最终的裁决。</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29342" y="2556761"/>
            <a:ext cx="4844288" cy="272491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p:cNvSpPr txBox="1"/>
          <p:nvPr/>
        </p:nvSpPr>
        <p:spPr>
          <a:xfrm>
            <a:off x="392907" y="299400"/>
            <a:ext cx="3234830" cy="523220"/>
          </a:xfrm>
          <a:prstGeom prst="rect">
            <a:avLst/>
          </a:prstGeom>
          <a:noFill/>
        </p:spPr>
        <p:txBody>
          <a:bodyPr wrap="square" rtlCol="0">
            <a:spAutoFit/>
          </a:bodyPr>
          <a:lstStyle/>
          <a:p>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举办竞选</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sp>
        <p:nvSpPr>
          <p:cNvPr id="7" name="矩形 6"/>
          <p:cNvSpPr/>
          <p:nvPr/>
        </p:nvSpPr>
        <p:spPr>
          <a:xfrm>
            <a:off x="708172" y="1913814"/>
            <a:ext cx="5548249" cy="3861344"/>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87453" y="2672128"/>
            <a:ext cx="5654229" cy="2062103"/>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最后，布拉特在苏黎世会展中心正式宣布了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年世界杯主办归属权。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年世界杯主办权归俄罗斯所有，原本大热</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门英格兰在第一轮即惨遭淘汰。而</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年世界杯主办权属于卡塔尔。</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8449" y="2230612"/>
            <a:ext cx="4521278" cy="3390959"/>
          </a:xfrm>
          <a:prstGeom prst="rect">
            <a:avLst/>
          </a:prstGeom>
        </p:spPr>
      </p:pic>
      <p:sp>
        <p:nvSpPr>
          <p:cNvPr id="5" name="文本框 4"/>
          <p:cNvSpPr txBox="1"/>
          <p:nvPr/>
        </p:nvSpPr>
        <p:spPr>
          <a:xfrm>
            <a:off x="392907" y="299400"/>
            <a:ext cx="3234830" cy="523220"/>
          </a:xfrm>
          <a:prstGeom prst="rect">
            <a:avLst/>
          </a:prstGeom>
          <a:noFill/>
        </p:spPr>
        <p:txBody>
          <a:bodyPr wrap="square" rtlCol="0">
            <a:spAutoFit/>
          </a:bodyPr>
          <a:lstStyle/>
          <a:p>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举办竞选</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sp>
        <p:nvSpPr>
          <p:cNvPr id="7" name="矩形 6"/>
          <p:cNvSpPr/>
          <p:nvPr/>
        </p:nvSpPr>
        <p:spPr>
          <a:xfrm>
            <a:off x="5504762" y="2422463"/>
            <a:ext cx="6286185" cy="2502463"/>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 5"/>
          <p:cNvGrpSpPr/>
          <p:nvPr/>
        </p:nvGrpSpPr>
        <p:grpSpPr>
          <a:xfrm>
            <a:off x="1447109" y="4178941"/>
            <a:ext cx="5092936" cy="1754327"/>
            <a:chOff x="2696212" y="1626300"/>
            <a:chExt cx="3286382" cy="1754327"/>
          </a:xfrm>
        </p:grpSpPr>
        <p:sp>
          <p:nvSpPr>
            <p:cNvPr id="11" name="文本框 10"/>
            <p:cNvSpPr txBox="1"/>
            <p:nvPr/>
          </p:nvSpPr>
          <p:spPr>
            <a:xfrm>
              <a:off x="2696212" y="1626300"/>
              <a:ext cx="2885607" cy="1015663"/>
            </a:xfrm>
            <a:prstGeom prst="rect">
              <a:avLst/>
            </a:prstGeom>
            <a:noFill/>
          </p:spPr>
          <p:txBody>
            <a:bodyPr wrap="square" rtlCol="0">
              <a:spAutoFit/>
            </a:bodyPr>
            <a:lstStyle/>
            <a:p>
              <a:r>
                <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赛事文化</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r="2517"/>
          <a:stretch>
            <a:fillRect/>
          </a:stretch>
        </p:blipFill>
        <p:spPr>
          <a:xfrm>
            <a:off x="1447109" y="978341"/>
            <a:ext cx="3061446" cy="3140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2458"/>
          <a:stretch>
            <a:fillRect/>
          </a:stretch>
        </p:blipFill>
        <p:spPr>
          <a:xfrm>
            <a:off x="1042522" y="1922929"/>
            <a:ext cx="3542512" cy="3631782"/>
          </a:xfrm>
          <a:prstGeom prst="rect">
            <a:avLst/>
          </a:prstGeom>
        </p:spPr>
      </p:pic>
      <p:sp>
        <p:nvSpPr>
          <p:cNvPr id="3" name="文本框 2"/>
          <p:cNvSpPr txBox="1"/>
          <p:nvPr/>
        </p:nvSpPr>
        <p:spPr>
          <a:xfrm>
            <a:off x="5891433" y="2332793"/>
            <a:ext cx="5812887" cy="3539430"/>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29</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日，当地时间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年俄罗斯世界杯会徽揭晓。</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日至</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15</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 世界杯足球赛将在俄罗斯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座城市进行。  北京时间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29</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日晚，国际足联将正式公布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201 8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俄罗斯世界杯的</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LOGO</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。布拉特在个人推特上发布了照片，三名俄罗斯宇航员在国际空间站上展示了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世界杯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LOGO,</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这款</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LOGO</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用俄罗斯国旗的蓝色与红色填充起世界杯的形状，另外以金色线条镶嵌。</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915817" y="1108582"/>
            <a:ext cx="4471851" cy="1015663"/>
          </a:xfrm>
          <a:prstGeom prst="rect">
            <a:avLst/>
          </a:prstGeom>
          <a:noFill/>
        </p:spPr>
        <p:txBody>
          <a:bodyPr wrap="square" rtlCol="0">
            <a:spAutoFit/>
          </a:bodyPr>
          <a:lstStyle/>
          <a:p>
            <a:r>
              <a:rPr kumimoji="1" lang="zh-CN" altLang="en-US" sz="6000" b="1" i="1"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世界杯标志</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赛事文化</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3636" y="900707"/>
            <a:ext cx="6149373" cy="1804438"/>
          </a:xfrm>
          <a:prstGeom prst="rect">
            <a:avLst/>
          </a:prstGeom>
        </p:spPr>
      </p:pic>
      <p:sp>
        <p:nvSpPr>
          <p:cNvPr id="8" name="矩形 7"/>
          <p:cNvSpPr/>
          <p:nvPr/>
        </p:nvSpPr>
        <p:spPr>
          <a:xfrm>
            <a:off x="5745393" y="2332119"/>
            <a:ext cx="6134237" cy="3540103"/>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63168" y="2067988"/>
            <a:ext cx="3753211" cy="2814908"/>
          </a:xfrm>
          <a:prstGeom prst="rect">
            <a:avLst/>
          </a:prstGeom>
        </p:spPr>
      </p:pic>
      <p:sp>
        <p:nvSpPr>
          <p:cNvPr id="3" name="文本框 2"/>
          <p:cNvSpPr txBox="1"/>
          <p:nvPr/>
        </p:nvSpPr>
        <p:spPr>
          <a:xfrm>
            <a:off x="546075" y="5157216"/>
            <a:ext cx="4535424" cy="646331"/>
          </a:xfrm>
          <a:prstGeom prst="rect">
            <a:avLst/>
          </a:prstGeom>
          <a:noFill/>
        </p:spPr>
        <p:txBody>
          <a:bodyPr wrap="square" rtlCol="0">
            <a:spAutoFit/>
          </a:bodyPr>
          <a:lstStyle/>
          <a:p>
            <a:pPr algn="ctr"/>
            <a:r>
              <a:rPr kumimoji="1" lang="zh-CN" altLang="en-US" sz="3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吉祥物 扎比卡尔 </a:t>
            </a:r>
            <a:endParaRPr kumimoji="1"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493347" y="2264117"/>
            <a:ext cx="6506148" cy="3539430"/>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日，国际足联和俄罗斯世界杯组委会在俄罗斯第一频道电视台晚间一档节目中正式揭晓了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俄罗斯世界杯的吉祥物。罗纳尔多在节目中向观众介绍了将成为俄罗斯世界杯象征的狼。这匹狼眼睛上戴着潜水镜，身穿带有“俄罗斯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字样的蓝白色</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恤以及一条红色短裤，让人联想到俄罗斯国旗的颜色搭配。国际足联和世界杯组委会在</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份候选方案中敲定它作为吉祥物，旨在强调忠诚勇敢的重要性，同时也考虑到这一形象将容易被全球少年儿童接受。</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5915817" y="1055594"/>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吉祥物</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赛事文化</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8226" y="792833"/>
            <a:ext cx="4200682" cy="1804438"/>
          </a:xfrm>
          <a:prstGeom prst="rect">
            <a:avLst/>
          </a:prstGeom>
        </p:spPr>
      </p:pic>
      <p:sp>
        <p:nvSpPr>
          <p:cNvPr id="9" name="矩形 8"/>
          <p:cNvSpPr/>
          <p:nvPr/>
        </p:nvSpPr>
        <p:spPr>
          <a:xfrm>
            <a:off x="5446620" y="2298504"/>
            <a:ext cx="6552875" cy="3505044"/>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smtClean="0"/>
              <a:t> </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1293" y="3189599"/>
            <a:ext cx="5812887" cy="3046988"/>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日凌晨，国际足联在俄罗斯发布了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年世界杯比赛用球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电视之星</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新球保持了传统外观，黑色色块占据主要地位，外形，上类似于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1970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年墨西哥世界杯的比赛用球一</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同时采用了一些现代化的工艺和科技，其中包括</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芯片的植入。这是世界杯用球首次植入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芯片，目的是让球迷可以通过智能手  机连接比赛用球。</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170571" y="2016319"/>
            <a:ext cx="4471851" cy="1015663"/>
          </a:xfrm>
          <a:prstGeom prst="rect">
            <a:avLst/>
          </a:prstGeom>
          <a:noFill/>
        </p:spPr>
        <p:txBody>
          <a:bodyPr wrap="square" rtlCol="0">
            <a:spAutoFit/>
          </a:bodyPr>
          <a:lstStyle/>
          <a:p>
            <a:r>
              <a:rPr kumimoji="1" lang="zh-CN" altLang="en-US" sz="6000" b="1" i="1"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比赛用球</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赛事文化</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50423" y="1353832"/>
            <a:ext cx="5096435" cy="5096435"/>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2" y="1754886"/>
            <a:ext cx="5584600" cy="1804438"/>
          </a:xfrm>
          <a:prstGeom prst="rect">
            <a:avLst/>
          </a:prstGeom>
        </p:spPr>
      </p:pic>
      <p:sp>
        <p:nvSpPr>
          <p:cNvPr id="12" name="矩形 11"/>
          <p:cNvSpPr/>
          <p:nvPr/>
        </p:nvSpPr>
        <p:spPr>
          <a:xfrm>
            <a:off x="616186" y="3293415"/>
            <a:ext cx="6134237" cy="3100789"/>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 5"/>
          <p:cNvGrpSpPr/>
          <p:nvPr/>
        </p:nvGrpSpPr>
        <p:grpSpPr>
          <a:xfrm>
            <a:off x="1447109" y="4178941"/>
            <a:ext cx="5092936" cy="1754327"/>
            <a:chOff x="2696212" y="1626300"/>
            <a:chExt cx="3286382" cy="1754327"/>
          </a:xfrm>
        </p:grpSpPr>
        <p:sp>
          <p:nvSpPr>
            <p:cNvPr id="11" name="文本框 10"/>
            <p:cNvSpPr txBox="1"/>
            <p:nvPr/>
          </p:nvSpPr>
          <p:spPr>
            <a:xfrm>
              <a:off x="2696212" y="1626300"/>
              <a:ext cx="2885607" cy="1015663"/>
            </a:xfrm>
            <a:prstGeom prst="rect">
              <a:avLst/>
            </a:prstGeom>
            <a:noFill/>
          </p:spPr>
          <p:txBody>
            <a:bodyPr wrap="square" rtlCol="0">
              <a:spAutoFit/>
            </a:bodyPr>
            <a:lstStyle/>
            <a:p>
              <a:r>
                <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r="2517"/>
          <a:stretch>
            <a:fillRect/>
          </a:stretch>
        </p:blipFill>
        <p:spPr>
          <a:xfrm>
            <a:off x="1447109" y="978341"/>
            <a:ext cx="3061446" cy="3140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8564" y="2123016"/>
            <a:ext cx="11201400" cy="1569660"/>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日凌晨，国际足联在俄罗斯发布了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年世界杯比赛用球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电视之星</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新球保持了传统外观，黑色色块占据主要地位，外形，上类似于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1970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年墨西哥世界杯的比赛用球一</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同时采用了一些现代化的工艺和科技，其中包括</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芯片的植入。这是世界杯用球首次植入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芯片，目的是让球迷可以通过智能手  机连接比赛用球。</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3983338" y="963526"/>
            <a:ext cx="4471851" cy="1015663"/>
          </a:xfrm>
          <a:prstGeom prst="rect">
            <a:avLst/>
          </a:prstGeom>
          <a:noFill/>
        </p:spPr>
        <p:txBody>
          <a:bodyPr wrap="square" rtlCol="0">
            <a:spAutoFit/>
          </a:bodyPr>
          <a:lstStyle/>
          <a:p>
            <a:pPr algn="ct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比赛时间</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34005" y="3980330"/>
            <a:ext cx="5775525" cy="3228698"/>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7826" y="925168"/>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1753" y="4805758"/>
            <a:ext cx="10702521" cy="1569660"/>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根据抽签规则，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支球队被分成</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档，东道主俄斯与德国、巴西、葡萄牙、阿根廷、比利时、波兰、法国一起成为一档种子队，其余球队将棖居</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日公布的国际足联排名进行分档。这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档球队将按照</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支种子队相互回避、除欧洲区外</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大洲球队回避等原则依次被分入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个小组。</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4852423" y="752569"/>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球队分档</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5" name="表格 4"/>
          <p:cNvGraphicFramePr>
            <a:graphicFrameLocks noGrp="1"/>
          </p:cNvGraphicFramePr>
          <p:nvPr/>
        </p:nvGraphicFramePr>
        <p:xfrm>
          <a:off x="946483" y="2149643"/>
          <a:ext cx="10587791" cy="2656116"/>
        </p:xfrm>
        <a:graphic>
          <a:graphicData uri="http://schemas.openxmlformats.org/drawingml/2006/table">
            <a:tbl>
              <a:tblPr firstRow="1" bandRow="1">
                <a:tableStyleId>{5C22544A-7EE6-4342-B048-85BDC9FD1C3A}</a:tableStyleId>
              </a:tblPr>
              <a:tblGrid>
                <a:gridCol w="1558366"/>
                <a:gridCol w="9029425"/>
              </a:tblGrid>
              <a:tr h="532412">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分档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球队</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第一档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俄罗斯、德国、巴西、葡萄牙、阿根廷、比利时、波兰、法国</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第二档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西班牙、秘鲁、瑞士、英格兰、哥伦比亚、墨西哥、乌拉圭、克罗地亚</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第三档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丹麦、冰岛、哥斯达黎加、瑞典、突尼斯、埃及、塞内加尔、伊朗</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第四档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塞尔维亚、尼日利亚、澳大利亚、日本、摩洛哥、巴拿马、韩国、沙特</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solidFill>
                  </a:tcPr>
                </a:tc>
              </a:tr>
            </a:tbl>
          </a:graphicData>
        </a:graphic>
      </p:graphicFrame>
      <p:sp>
        <p:nvSpPr>
          <p:cNvPr id="6" name="文本框 5"/>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62058" y="701646"/>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42844" y="331945"/>
            <a:ext cx="4471851" cy="1015663"/>
          </a:xfrm>
          <a:prstGeom prst="rect">
            <a:avLst/>
          </a:prstGeom>
          <a:noFill/>
        </p:spPr>
        <p:txBody>
          <a:bodyPr wrap="square" rtlCol="0">
            <a:spAutoFit/>
          </a:bodyPr>
          <a:lstStyle/>
          <a:p>
            <a:pPr algn="ct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抽签仪式</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表格 3"/>
          <p:cNvGraphicFramePr>
            <a:graphicFrameLocks noGrp="1"/>
          </p:cNvGraphicFramePr>
          <p:nvPr/>
        </p:nvGraphicFramePr>
        <p:xfrm>
          <a:off x="444076" y="1596189"/>
          <a:ext cx="11322100" cy="3782637"/>
        </p:xfrm>
        <a:graphic>
          <a:graphicData uri="http://schemas.openxmlformats.org/drawingml/2006/table">
            <a:tbl>
              <a:tblPr firstRow="1" bandRow="1">
                <a:tableStyleId>{5C22544A-7EE6-4342-B048-85BDC9FD1C3A}</a:tableStyleId>
              </a:tblPr>
              <a:tblGrid>
                <a:gridCol w="1245720"/>
                <a:gridCol w="1936036"/>
                <a:gridCol w="2713448"/>
                <a:gridCol w="2713448"/>
                <a:gridCol w="2713448"/>
              </a:tblGrid>
              <a:tr h="420293">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组别</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1</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2</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3</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4</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A</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俄罗斯</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沙特阿拉伯</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埃及</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乌拉圭</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B</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葡萄牙</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西班牙</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摩洛哥</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伊朗</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C</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法国</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澳大利亚</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秘鲁</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丹麦</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D</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阿根廷</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冰岛</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克罗地亚</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尼日利亚</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E</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巴西</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瑞士</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哥斯达黎加</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塞尔维亚</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F</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德国</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墨西哥</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瑞典</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韩国</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G</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比利时</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巴拿马</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突尼斯</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英格兰</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420293">
                <a:tc>
                  <a:txBody>
                    <a:bodyPr/>
                    <a:lstStyle/>
                    <a:p>
                      <a:pPr algn="ctr">
                        <a:lnSpc>
                          <a:spcPct val="100000"/>
                        </a:lnSpc>
                      </a:pPr>
                      <a:r>
                        <a:rPr lang="en-US" altLang="zh-CN" b="0" i="0" dirty="0" smtClean="0">
                          <a:solidFill>
                            <a:schemeClr val="bg1"/>
                          </a:solidFill>
                          <a:latin typeface="Microsoft YaHei Light" charset="-122"/>
                          <a:ea typeface="Microsoft YaHei Light" charset="-122"/>
                          <a:cs typeface="Microsoft YaHei Light" charset="-122"/>
                        </a:rPr>
                        <a:t>H</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波兰</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塞内加尔</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哥伦比亚</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00000"/>
                        </a:lnSpc>
                      </a:pPr>
                      <a:r>
                        <a:rPr lang="zh-CN" altLang="en-US" b="0" i="0" dirty="0" smtClean="0">
                          <a:solidFill>
                            <a:schemeClr val="bg1"/>
                          </a:solidFill>
                          <a:latin typeface="Microsoft YaHei Light" charset="-122"/>
                          <a:ea typeface="Microsoft YaHei Light" charset="-122"/>
                          <a:cs typeface="Microsoft YaHei Light" charset="-122"/>
                        </a:rPr>
                        <a:t>日本</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6" name="文本框 5"/>
          <p:cNvSpPr txBox="1"/>
          <p:nvPr/>
        </p:nvSpPr>
        <p:spPr>
          <a:xfrm>
            <a:off x="282389" y="5621183"/>
            <a:ext cx="11483788" cy="1077218"/>
          </a:xfrm>
          <a:prstGeom prst="rect">
            <a:avLst/>
          </a:prstGeom>
          <a:noFill/>
        </p:spPr>
        <p:txBody>
          <a:bodyPr wrap="square" rtlCol="0">
            <a:spAutoFit/>
          </a:bodyPr>
          <a:lstStyle/>
          <a:p>
            <a:pPr>
              <a:lnSpc>
                <a:spcPct val="200000"/>
              </a:lnSpc>
            </a:pP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2017</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日，俄罗斯世界杯分组抽签仪式在莫斯科里姆林宫举行，现场</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2100</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多名记者和</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32</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个国家代表队以及</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1400</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多位贵宾共同目睹和亲历了本次抽签仪式。</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表格 3"/>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14</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卢日尼基体育场 莫斯科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叶卡捷琳堡中央体育场 叶卡捷琳堡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萨马拉竞技场 萨马拉</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34</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5" name="表格 4"/>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俄罗斯</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沙特阿拉伯</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6" name="表格 5"/>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埃及</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乌拉我</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7" name="表格 6"/>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俄罗斯</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埃及</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8" name="表格 7"/>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乌拉圭</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沙特阿拉伯</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9" name="表格 8"/>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乌拉圭</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俄罗斯</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0" name="表格 9"/>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沙特阿拉伯</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埃及</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1" name="文本框 10"/>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B</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表格 3"/>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菲什特奥林匹克体育场 索契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卢日尼基体育场 莫斯科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喀山竞技场 喀山</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萨兰斯克体育场萨兰斯克</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solidFill>
                  </a:tcPr>
                </a:tc>
              </a:tr>
            </a:tbl>
          </a:graphicData>
        </a:graphic>
      </p:graphicFrame>
      <p:graphicFrame>
        <p:nvGraphicFramePr>
          <p:cNvPr id="5" name="表格 4"/>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摩洛哥</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伊朗</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6" name="表格 5"/>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葡萄牙</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西班牙</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7" name="表格 6"/>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葡萄牙</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摩洛哥</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8" name="表格 7"/>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伊朗</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西班牙</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9" name="表格 8"/>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伊朗</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葡萄牙</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0" name="表格 9"/>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西班牙</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摩洛哥</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1" name="文本框 10"/>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C</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18:00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喀山竞技场 喀山</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7</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萨兰斯克体育场 萨兰斯克</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萨马拉竞技场 萨马拉</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叶卡捷琳堡中央体育场 叶卡捷琳堡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37</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卢日尼基体育场 莫斯科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菲什特奥林匹克体育场 索契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法国</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澳大利亚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秘鲁</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丹麦</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丹麦</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澳大利亚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法国</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en-US" altLang="zh-CN" sz="1400" b="0" i="0" dirty="0" smtClean="0">
                          <a:solidFill>
                            <a:schemeClr val="bg1"/>
                          </a:solidFill>
                          <a:latin typeface="Microsoft YaHei Light" charset="-122"/>
                          <a:ea typeface="Microsoft YaHei Light" charset="-122"/>
                          <a:cs typeface="Microsoft YaHei Light" charset="-122"/>
                        </a:rPr>
                        <a:t>a</a:t>
                      </a:r>
                      <a:r>
                        <a:rPr lang="zh-CN" altLang="en-US" sz="1400" b="0" i="0" dirty="0" smtClean="0">
                          <a:solidFill>
                            <a:schemeClr val="bg1"/>
                          </a:solidFill>
                          <a:latin typeface="Microsoft YaHei Light" charset="-122"/>
                          <a:ea typeface="Microsoft YaHei Light" charset="-122"/>
                          <a:cs typeface="Microsoft YaHei Light" charset="-122"/>
                        </a:rPr>
                        <a:t>秘鲁</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丹麦</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法国</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澳大利亚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秘鲁</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0" name="文本框 9"/>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文本框 10"/>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sp>
        <p:nvSpPr>
          <p:cNvPr id="12" name="文本框 11"/>
          <p:cNvSpPr txBox="1"/>
          <p:nvPr/>
        </p:nvSpPr>
        <p:spPr>
          <a:xfrm>
            <a:off x="545307" y="4518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文本框 12"/>
          <p:cNvSpPr txBox="1"/>
          <p:nvPr/>
        </p:nvSpPr>
        <p:spPr>
          <a:xfrm>
            <a:off x="545307" y="9830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D</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0" name="文本框 9"/>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文本框 10"/>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E</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0" name="表格 9"/>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1" name="表格 10"/>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2" name="表格 11"/>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3" name="表格 12"/>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4" name="表格 13"/>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5" name="表格 14"/>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6" name="表格 15"/>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7" name="文本框 16"/>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F</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0" name="表格 9"/>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1" name="表格 10"/>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2" name="表格 11"/>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3" name="表格 12"/>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4" name="表格 13"/>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5" name="表格 14"/>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6" name="表格 15"/>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7" name="文本框 16"/>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G</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0" name="表格 9"/>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1" name="表格 10"/>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2" name="表格 11"/>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3" name="表格 12"/>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4" name="表格 13"/>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5" name="表格 14"/>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6" name="表格 15"/>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7" name="文本框 16"/>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H</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0" name="表格 9"/>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1" name="表格 10"/>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2" name="表格 11"/>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3" name="表格 12"/>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4" name="表格 13"/>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5" name="表格 14"/>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尼日利亚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阿根廷</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graphicFrame>
        <p:nvGraphicFramePr>
          <p:cNvPr id="16" name="表格 15"/>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冰岛</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c>
                  <a:txBody>
                    <a:bodyPr/>
                    <a:lstStyle/>
                    <a:p>
                      <a:pPr algn="ctr">
                        <a:lnSpc>
                          <a:spcPct val="200000"/>
                        </a:lnSpc>
                      </a:pPr>
                      <a:r>
                        <a:rPr lang="zh-CN" altLang="en-US" sz="1400" b="0" i="0" dirty="0" smtClean="0">
                          <a:solidFill>
                            <a:schemeClr val="bg1"/>
                          </a:solidFill>
                          <a:latin typeface="Microsoft YaHei Light" charset="-122"/>
                          <a:ea typeface="Microsoft YaHei Light" charset="-122"/>
                          <a:cs typeface="Microsoft YaHei Light" charset="-122"/>
                        </a:rPr>
                        <a:t>格罗地亚</a:t>
                      </a:r>
                      <a:endParaRPr lang="zh-CN" altLang="en-US" sz="1400" b="0" i="0" dirty="0">
                        <a:solidFill>
                          <a:schemeClr val="bg1"/>
                        </a:solidFill>
                        <a:latin typeface="Microsoft YaHei Light" charset="-122"/>
                        <a:ea typeface="Microsoft YaHei Light" charset="-122"/>
                        <a:cs typeface="Microsoft YaHei Light" charset="-122"/>
                      </a:endParaRPr>
                    </a:p>
                  </a:txBody>
                  <a:tcPr>
                    <a:solidFill>
                      <a:srgbClr val="2C4054">
                        <a:alpha val="52000"/>
                      </a:srgbClr>
                    </a:solidFill>
                  </a:tcPr>
                </a:tc>
              </a:tr>
            </a:tbl>
          </a:graphicData>
        </a:graphic>
      </p:graphicFrame>
      <p:sp>
        <p:nvSpPr>
          <p:cNvPr id="17" name="文本框 16"/>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05384" y="188547"/>
            <a:ext cx="6362874" cy="1585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 5"/>
          <p:cNvGrpSpPr/>
          <p:nvPr/>
        </p:nvGrpSpPr>
        <p:grpSpPr>
          <a:xfrm>
            <a:off x="1447109" y="4178941"/>
            <a:ext cx="5092936" cy="1754327"/>
            <a:chOff x="2696212" y="1626300"/>
            <a:chExt cx="3286382" cy="1754327"/>
          </a:xfrm>
        </p:grpSpPr>
        <p:sp>
          <p:nvSpPr>
            <p:cNvPr id="11" name="文本框 10"/>
            <p:cNvSpPr txBox="1"/>
            <p:nvPr/>
          </p:nvSpPr>
          <p:spPr>
            <a:xfrm>
              <a:off x="2696212" y="1626300"/>
              <a:ext cx="2885607" cy="1015663"/>
            </a:xfrm>
            <a:prstGeom prst="rect">
              <a:avLst/>
            </a:prstGeom>
            <a:noFill/>
          </p:spPr>
          <p:txBody>
            <a:bodyPr wrap="square" rtlCol="0">
              <a:spAutoFit/>
            </a:bodyPr>
            <a:lstStyle/>
            <a:p>
              <a:r>
                <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赛事准备</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r="2517"/>
          <a:stretch>
            <a:fillRect/>
          </a:stretch>
        </p:blipFill>
        <p:spPr>
          <a:xfrm>
            <a:off x="1447109" y="978341"/>
            <a:ext cx="3061446" cy="3140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35765" y="2820669"/>
            <a:ext cx="5749300" cy="3539430"/>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月，根据俄罗斯联邦政府消息，俄方将于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日至</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25</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日在举办</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年世界杯足球赛期间对外国观众实施免签政策。中国观众可凭记载个人信息的实体或电子观众卡</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球迷护照</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和</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票或者获取</a:t>
            </a:r>
            <a:r>
              <a:rPr kumimoji="1" lang="en-US" altLang="zh-CN" sz="16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i</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票的证明免办签证入出境俄罗斯，入境期限为世界杯首场比赛前</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天，出境期限为最后一场比赛后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天。乘坐汽车入境者，须从对国际放客开放的俄边境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D</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岸入境。</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6035765" y="1347205"/>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免签证制作</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2907" y="299400"/>
            <a:ext cx="3234830" cy="523220"/>
          </a:xfrm>
          <a:prstGeom prst="rect">
            <a:avLst/>
          </a:prstGeom>
          <a:noFill/>
        </p:spPr>
        <p:txBody>
          <a:bodyPr wrap="square" rtlCol="0">
            <a:spAutoFit/>
          </a:bodyPr>
          <a:lstStyle/>
          <a:p>
            <a:r>
              <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赛事准备</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4877" y="1680883"/>
            <a:ext cx="4595111" cy="5177118"/>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6575" y="567788"/>
            <a:ext cx="6362874" cy="2574496"/>
          </a:xfrm>
          <a:prstGeom prst="rect">
            <a:avLst/>
          </a:prstGeom>
        </p:spPr>
      </p:pic>
      <p:sp>
        <p:nvSpPr>
          <p:cNvPr id="9" name="矩形 8"/>
          <p:cNvSpPr/>
          <p:nvPr/>
        </p:nvSpPr>
        <p:spPr>
          <a:xfrm>
            <a:off x="5825604" y="2820669"/>
            <a:ext cx="6134237" cy="3540103"/>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440692" y="3071171"/>
            <a:ext cx="5798058" cy="3046988"/>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日，国际足联主席因凡蒂诺表示，尽管争议不断，国际足联依然决定视频助理裁判技术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(VAR)</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将在</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年夏天首次被应用在俄罗斯世界杯上。</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年以来，视频助理裁判技术已经在包括德甲和意甲在内的</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个联赛的</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1000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多场比赛中试用。不过该技术并没有得到所有人的欢迎，欧足联就一直对其持反对态度。</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5463150" y="1291115"/>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裁判工作</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2907" y="299400"/>
            <a:ext cx="3234830" cy="523220"/>
          </a:xfrm>
          <a:prstGeom prst="rect">
            <a:avLst/>
          </a:prstGeom>
          <a:noFill/>
        </p:spPr>
        <p:txBody>
          <a:bodyPr wrap="square" rtlCol="0">
            <a:spAutoFit/>
          </a:bodyPr>
          <a:lstStyle/>
          <a:p>
            <a:r>
              <a:rPr kumimoji="1" lang="zh-CN" altLang="en-US" sz="2800" b="1" i="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赛事准备</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2907" y="830612"/>
            <a:ext cx="3684108"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45776" y="1640540"/>
            <a:ext cx="3473130" cy="5217459"/>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5836" y="830612"/>
            <a:ext cx="5312023" cy="2458264"/>
          </a:xfrm>
          <a:prstGeom prst="rect">
            <a:avLst/>
          </a:prstGeom>
        </p:spPr>
      </p:pic>
      <p:sp>
        <p:nvSpPr>
          <p:cNvPr id="9" name="矩形 8"/>
          <p:cNvSpPr/>
          <p:nvPr/>
        </p:nvSpPr>
        <p:spPr>
          <a:xfrm>
            <a:off x="5343762" y="3071172"/>
            <a:ext cx="6134237" cy="3185250"/>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58779" y="1455247"/>
            <a:ext cx="10074442" cy="39378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6065</Words>
  <Application>WPS 演示</Application>
  <PresentationFormat>宽屏</PresentationFormat>
  <Paragraphs>934</Paragraphs>
  <Slides>27</Slides>
  <Notes>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Arial</vt:lpstr>
      <vt:lpstr>宋体</vt:lpstr>
      <vt:lpstr>Wingdings</vt:lpstr>
      <vt:lpstr>微软雅黑</vt:lpstr>
      <vt:lpstr>Century Gothic</vt:lpstr>
      <vt:lpstr>Impact</vt:lpstr>
      <vt:lpstr>华文细黑</vt:lpstr>
      <vt:lpstr>Arial Unicode MS</vt:lpstr>
      <vt:lpstr>Calibri</vt:lpstr>
      <vt:lpstr>Microsoft YaHei Light</vt:lpstr>
      <vt:lpstr>Wingdings</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cp:lastModifiedBy>
  <cp:revision>108</cp:revision>
  <dcterms:created xsi:type="dcterms:W3CDTF">2017-08-18T03:02:00Z</dcterms:created>
  <dcterms:modified xsi:type="dcterms:W3CDTF">2018-06-06T05:54:14Z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