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356" r:id="rId3"/>
    <p:sldId id="327" r:id="rId5"/>
    <p:sldId id="315" r:id="rId6"/>
    <p:sldId id="333" r:id="rId7"/>
    <p:sldId id="316" r:id="rId8"/>
    <p:sldId id="330" r:id="rId9"/>
    <p:sldId id="353" r:id="rId10"/>
    <p:sldId id="334" r:id="rId11"/>
    <p:sldId id="317" r:id="rId12"/>
    <p:sldId id="335" r:id="rId13"/>
    <p:sldId id="337" r:id="rId14"/>
    <p:sldId id="338" r:id="rId15"/>
    <p:sldId id="339" r:id="rId16"/>
    <p:sldId id="340" r:id="rId17"/>
    <p:sldId id="341" r:id="rId18"/>
    <p:sldId id="354" r:id="rId19"/>
    <p:sldId id="343" r:id="rId20"/>
    <p:sldId id="344" r:id="rId21"/>
    <p:sldId id="345" r:id="rId22"/>
    <p:sldId id="346" r:id="rId23"/>
    <p:sldId id="350" r:id="rId24"/>
    <p:sldId id="347" r:id="rId25"/>
    <p:sldId id="348" r:id="rId26"/>
    <p:sldId id="349" r:id="rId27"/>
    <p:sldId id="322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7127"/>
    <a:srgbClr val="EDC120"/>
    <a:srgbClr val="9C1819"/>
    <a:srgbClr val="336699"/>
    <a:srgbClr val="003142"/>
    <a:srgbClr val="990000"/>
    <a:srgbClr val="DA5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46" d="100"/>
          <a:sy n="146" d="100"/>
        </p:scale>
        <p:origin x="63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BD4CC-8DE4-4E22-804F-E9F7822C60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5EEE5-4D01-4598-AB57-BD96509365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5EEE5-4D01-4598-AB57-BD9650936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D8DFA-40F1-47D4-8280-704113F67E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69" y="1282871"/>
            <a:ext cx="835025" cy="63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94" y="1265217"/>
            <a:ext cx="773112" cy="7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31" y="121196"/>
            <a:ext cx="2373313" cy="188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81" y="1905312"/>
            <a:ext cx="412750" cy="3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44" y="1374297"/>
            <a:ext cx="315912" cy="3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19" y="1986540"/>
            <a:ext cx="155575" cy="11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56" y="1030267"/>
            <a:ext cx="773113" cy="71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619" y="1210196"/>
            <a:ext cx="1449016" cy="129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285" y="1030267"/>
            <a:ext cx="2268537" cy="220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095" y="651191"/>
            <a:ext cx="1401762" cy="131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31" y="1813645"/>
            <a:ext cx="411163" cy="3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294" y="1019895"/>
            <a:ext cx="411162" cy="3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4" y="1123799"/>
            <a:ext cx="1336675" cy="113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19" y="1420734"/>
            <a:ext cx="344488" cy="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56" y="1542788"/>
            <a:ext cx="554038" cy="7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94" y="1377472"/>
            <a:ext cx="284162" cy="23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56" y="1726210"/>
            <a:ext cx="222250" cy="1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 userDrawn="1"/>
        </p:nvSpPr>
        <p:spPr>
          <a:xfrm rot="2270211">
            <a:off x="4456073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 rot="4680544">
            <a:off x="4755463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 rot="2084213" flipH="1">
            <a:off x="4041950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 rot="3120000">
            <a:off x="4815541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 rot="3006897">
            <a:off x="518592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 rot="1199333">
            <a:off x="417243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 rot="2270211">
            <a:off x="4431525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 rot="4680544">
            <a:off x="4730915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/>
        </p:nvSpPr>
        <p:spPr>
          <a:xfrm rot="2084213" flipH="1">
            <a:off x="401740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/>
        </p:nvSpPr>
        <p:spPr>
          <a:xfrm rot="3120000">
            <a:off x="4790993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 rot="3006897">
            <a:off x="516138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/>
        </p:nvSpPr>
        <p:spPr>
          <a:xfrm rot="1199333">
            <a:off x="414788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81" y="1345207"/>
            <a:ext cx="1011511" cy="85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242" y="987574"/>
            <a:ext cx="1034377" cy="86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07609"/>
            <a:ext cx="1011511" cy="85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05" y="945940"/>
            <a:ext cx="852191" cy="72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529" y="1275028"/>
            <a:ext cx="852191" cy="72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83" y="1471539"/>
            <a:ext cx="736947" cy="61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0" y="1905970"/>
            <a:ext cx="852191" cy="72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431" y="913114"/>
            <a:ext cx="860362" cy="7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12" y="749007"/>
            <a:ext cx="860362" cy="7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974" y="482506"/>
            <a:ext cx="1034377" cy="86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67" y="2248050"/>
            <a:ext cx="1305733" cy="109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000" y="2033876"/>
            <a:ext cx="1034377" cy="86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726" y="1604664"/>
            <a:ext cx="1217602" cy="102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100" y="1777278"/>
            <a:ext cx="860362" cy="7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1" y="2520256"/>
            <a:ext cx="1034377" cy="86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71" y="2232059"/>
            <a:ext cx="860362" cy="7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916" y="3344113"/>
            <a:ext cx="1244964" cy="104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461" y="2379588"/>
            <a:ext cx="860362" cy="72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84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86" dur="6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8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0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2" dur="8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194" dur="6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xit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53" presetClass="exit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xit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xit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3" presetClass="exit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3" presetClass="exit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53" presetClass="exit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53" presetClass="exit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Tm="0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microsoft.com/office/2007/relationships/media" Target="../media/audio1.wav"/><Relationship Id="rId4" Type="http://schemas.openxmlformats.org/officeDocument/2006/relationships/audio" Target="../media/audio1.wav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microsoft.com/office/2007/relationships/media" Target="../media/media1.mp3"/><Relationship Id="rId10" Type="http://schemas.openxmlformats.org/officeDocument/2006/relationships/notesSlide" Target="../notesSlides/notesSlide2.xml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29.png"/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microsoft.com/office/2007/relationships/hdphoto" Target="../media/hdphoto2.wdp"/><Relationship Id="rId6" Type="http://schemas.openxmlformats.org/officeDocument/2006/relationships/image" Target="../media/image30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32.png"/><Relationship Id="rId7" Type="http://schemas.microsoft.com/office/2007/relationships/hdphoto" Target="../media/hdphoto3.wdp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1.xml"/><Relationship Id="rId11" Type="http://schemas.microsoft.com/office/2007/relationships/hdphoto" Target="../media/hdphoto5.wdp"/><Relationship Id="rId10" Type="http://schemas.openxmlformats.org/officeDocument/2006/relationships/image" Target="../media/image33.png"/><Relationship Id="rId1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9" Type="http://schemas.microsoft.com/office/2007/relationships/hdphoto" Target="../media/hdphoto7.wdp"/><Relationship Id="rId8" Type="http://schemas.openxmlformats.org/officeDocument/2006/relationships/image" Target="../media/image35.png"/><Relationship Id="rId7" Type="http://schemas.microsoft.com/office/2007/relationships/hdphoto" Target="../media/hdphoto6.wdp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.xml"/><Relationship Id="rId1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9" Type="http://schemas.microsoft.com/office/2007/relationships/hdphoto" Target="../media/hdphoto9.wdp"/><Relationship Id="rId8" Type="http://schemas.openxmlformats.org/officeDocument/2006/relationships/image" Target="../media/image37.png"/><Relationship Id="rId7" Type="http://schemas.microsoft.com/office/2007/relationships/hdphoto" Target="../media/hdphoto8.wdp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1.xml"/><Relationship Id="rId11" Type="http://schemas.microsoft.com/office/2007/relationships/hdphoto" Target="../media/hdphoto3.wdp"/><Relationship Id="rId10" Type="http://schemas.openxmlformats.org/officeDocument/2006/relationships/image" Target="../media/image31.png"/><Relationship Id="rId1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19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1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microsoft.com/office/2007/relationships/media" Target="../media/audio4.wav"/><Relationship Id="rId7" Type="http://schemas.openxmlformats.org/officeDocument/2006/relationships/audio" Target="../media/audio4.wav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36" y="1774854"/>
            <a:ext cx="4491528" cy="3368646"/>
          </a:xfrm>
          <a:prstGeom prst="rect">
            <a:avLst/>
          </a:prstGeom>
        </p:spPr>
      </p:pic>
      <p:pic>
        <p:nvPicPr>
          <p:cNvPr id="314" name="Picture 3" descr="C:\Users\PC\Desktop\wwe2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512" y="79420"/>
            <a:ext cx="10867795" cy="61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图片 3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731" y="-51959"/>
            <a:ext cx="4750539" cy="1970906"/>
          </a:xfrm>
          <a:prstGeom prst="rect">
            <a:avLst/>
          </a:prstGeom>
          <a:ln>
            <a:noFill/>
          </a:ln>
        </p:spPr>
      </p:pic>
      <p:pic>
        <p:nvPicPr>
          <p:cNvPr id="315" name="Picture 3" descr="C:\Users\PC\Desktop\wwe2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4307" y="1490140"/>
            <a:ext cx="10867795" cy="50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" name="audio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-866056" y="2287191"/>
            <a:ext cx="609600" cy="609600"/>
          </a:xfrm>
          <a:prstGeom prst="rect">
            <a:avLst/>
          </a:prstGeom>
        </p:spPr>
      </p:pic>
      <p:sp>
        <p:nvSpPr>
          <p:cNvPr id="254" name="TextBox 253"/>
          <p:cNvSpPr txBox="1"/>
          <p:nvPr/>
        </p:nvSpPr>
        <p:spPr>
          <a:xfrm>
            <a:off x="1543893" y="1962012"/>
            <a:ext cx="605621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2400" spc="50" dirty="0" smtClean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50000">
                      <a:schemeClr val="accent2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spc="50" dirty="0" smtClean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50000">
                      <a:schemeClr val="accent2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北京某某学校教师节</a:t>
            </a:r>
            <a:r>
              <a:rPr lang="zh-CN" altLang="en-US" sz="2400" spc="50" dirty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50000">
                      <a:schemeClr val="accent2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表彰大会</a:t>
            </a:r>
            <a:endParaRPr lang="en-US" altLang="zh-CN" sz="2400" spc="50" dirty="0">
              <a:ln w="11430">
                <a:solidFill>
                  <a:srgbClr val="A17127">
                    <a:alpha val="40000"/>
                  </a:srgbClr>
                </a:solidFill>
              </a:ln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lumMod val="20000"/>
                      <a:lumOff val="80000"/>
                    </a:schemeClr>
                  </a:gs>
                </a:gsLst>
                <a:lin ang="1620000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6" name="Group 5"/>
          <p:cNvGrpSpPr/>
          <p:nvPr/>
        </p:nvGrpSpPr>
        <p:grpSpPr bwMode="auto">
          <a:xfrm>
            <a:off x="1429305" y="2282174"/>
            <a:ext cx="549275" cy="555625"/>
            <a:chOff x="0" y="0"/>
            <a:chExt cx="346" cy="350"/>
          </a:xfrm>
        </p:grpSpPr>
        <p:pic>
          <p:nvPicPr>
            <p:cNvPr id="257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8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259" name="Group 8"/>
          <p:cNvGrpSpPr/>
          <p:nvPr/>
        </p:nvGrpSpPr>
        <p:grpSpPr bwMode="auto">
          <a:xfrm>
            <a:off x="539552" y="724338"/>
            <a:ext cx="468312" cy="474662"/>
            <a:chOff x="0" y="0"/>
            <a:chExt cx="295" cy="299"/>
          </a:xfrm>
        </p:grpSpPr>
        <p:pic>
          <p:nvPicPr>
            <p:cNvPr id="260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1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262" name="Group 11"/>
          <p:cNvGrpSpPr/>
          <p:nvPr/>
        </p:nvGrpSpPr>
        <p:grpSpPr bwMode="auto">
          <a:xfrm>
            <a:off x="1979712" y="3451785"/>
            <a:ext cx="452438" cy="452437"/>
            <a:chOff x="0" y="0"/>
            <a:chExt cx="285" cy="285"/>
          </a:xfrm>
        </p:grpSpPr>
        <p:pic>
          <p:nvPicPr>
            <p:cNvPr id="263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4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65" name="Group 14"/>
          <p:cNvGrpSpPr/>
          <p:nvPr/>
        </p:nvGrpSpPr>
        <p:grpSpPr bwMode="auto">
          <a:xfrm>
            <a:off x="1788893" y="975094"/>
            <a:ext cx="517525" cy="519113"/>
            <a:chOff x="0" y="0"/>
            <a:chExt cx="326" cy="327"/>
          </a:xfrm>
        </p:grpSpPr>
        <p:pic>
          <p:nvPicPr>
            <p:cNvPr id="266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7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57" fill="hold"/>
                                        <p:tgtEl>
                                          <p:spTgt spid="5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88889E-6 1.35802E-6 L -2.73628 1.35802E-6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2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88889E-6 1.11111E-6 L 2.40555 1.11111E-6 " pathEditMode="relative" rAng="0" ptsTypes="AA">
                                      <p:cBhvr>
                                        <p:cTn id="25" dur="22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278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6"/>
                </p:tgtEl>
              </p:cMediaNode>
            </p:audio>
          </p:childTnLst>
        </p:cTn>
      </p:par>
    </p:tnLst>
    <p:bldLst>
      <p:bldP spid="2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颁奖配音_领导寄语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838200" y="2176940"/>
            <a:ext cx="609600" cy="609600"/>
          </a:xfrm>
          <a:prstGeom prst="rect">
            <a:avLst/>
          </a:prstGeom>
        </p:spPr>
      </p:pic>
      <p:pic>
        <p:nvPicPr>
          <p:cNvPr id="20" name="Picture 2" descr="C:\Documents and Settings\Administrator\桌面\话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17" y="2643758"/>
            <a:ext cx="1347788" cy="440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E:\菲拉斯\xi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467" y="4356671"/>
            <a:ext cx="61912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E:\菲拉斯\xi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005" y="2034158"/>
            <a:ext cx="1222375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E:\菲拉斯\xin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980" y="3859783"/>
            <a:ext cx="84137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E:\菲拉斯\xi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355" y="2950146"/>
            <a:ext cx="85883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31"/>
          <p:cNvSpPr txBox="1"/>
          <p:nvPr/>
        </p:nvSpPr>
        <p:spPr>
          <a:xfrm>
            <a:off x="2289121" y="881584"/>
            <a:ext cx="4565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spc="200" dirty="0" smtClean="0">
                <a:ln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校长致辞</a:t>
            </a:r>
            <a:endParaRPr lang="zh-CN" altLang="en-US" sz="6000" b="1" spc="200" dirty="0">
              <a:ln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814">
        <p:fade/>
      </p:transition>
    </mc:Choice>
    <mc:Fallback>
      <p:transition spd="med" advTm="128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indefinite" fill="hold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剪去单角的矩形 31"/>
          <p:cNvSpPr/>
          <p:nvPr/>
        </p:nvSpPr>
        <p:spPr>
          <a:xfrm flipH="1">
            <a:off x="3059831" y="1190052"/>
            <a:ext cx="5328593" cy="2821858"/>
          </a:xfrm>
          <a:prstGeom prst="snip1Rect">
            <a:avLst>
              <a:gd name="adj" fmla="val 28642"/>
            </a:avLst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rgbClr val="EDC120">
                  <a:alpha val="4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4355976" y="1372971"/>
            <a:ext cx="309691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n w="17780" cmpd="sng">
                  <a:solidFill>
                    <a:srgbClr val="9C1819">
                      <a:alpha val="40000"/>
                    </a:srgb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第一项：成绩汇报</a:t>
            </a:r>
            <a:endParaRPr lang="zh-CN" altLang="en-US" sz="2400" b="1" dirty="0">
              <a:ln w="17780" cmpd="sng">
                <a:solidFill>
                  <a:srgbClr val="9C1819">
                    <a:alpha val="40000"/>
                  </a:srgb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4355976" y="1993100"/>
            <a:ext cx="309691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n w="17780" cmpd="sng">
                  <a:solidFill>
                    <a:srgbClr val="9C1819">
                      <a:alpha val="40000"/>
                    </a:srgb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第二项：颁奖典礼</a:t>
            </a:r>
            <a:endParaRPr lang="zh-CN" altLang="en-US" sz="2400" b="1" dirty="0">
              <a:ln w="17780" cmpd="sng">
                <a:solidFill>
                  <a:srgbClr val="9C1819">
                    <a:alpha val="40000"/>
                  </a:srgb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4355976" y="2647948"/>
            <a:ext cx="309691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n w="17780" cmpd="sng">
                  <a:solidFill>
                    <a:srgbClr val="9C1819">
                      <a:alpha val="40000"/>
                    </a:srgb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第三项：才艺汇演</a:t>
            </a:r>
            <a:endParaRPr lang="zh-CN" altLang="en-US" sz="2400" b="1" dirty="0">
              <a:ln w="17780" cmpd="sng">
                <a:solidFill>
                  <a:srgbClr val="9C1819">
                    <a:alpha val="40000"/>
                  </a:srgb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4355976" y="3265984"/>
            <a:ext cx="309691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n w="17780" cmpd="sng">
                  <a:solidFill>
                    <a:srgbClr val="9C1819">
                      <a:alpha val="40000"/>
                    </a:srgb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第四项：幸运抽奖</a:t>
            </a:r>
            <a:endParaRPr lang="zh-CN" altLang="en-US" sz="2400" b="1" dirty="0">
              <a:ln w="17780" cmpd="sng">
                <a:solidFill>
                  <a:srgbClr val="9C1819">
                    <a:alpha val="40000"/>
                  </a:srgb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8680" y="195486"/>
            <a:ext cx="2695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晚会流程</a:t>
            </a:r>
            <a:endParaRPr lang="zh-CN" altLang="en-US" sz="44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129377">
            <a:off x="2657149" y="1292081"/>
            <a:ext cx="1533392" cy="433979"/>
          </a:xfrm>
          <a:prstGeom prst="rect">
            <a:avLst/>
          </a:prstGeom>
          <a:ln>
            <a:noFill/>
          </a:ln>
        </p:spPr>
      </p:pic>
      <p:pic>
        <p:nvPicPr>
          <p:cNvPr id="40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97174"/>
            <a:ext cx="21717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5"/>
          <p:cNvGrpSpPr/>
          <p:nvPr/>
        </p:nvGrpSpPr>
        <p:grpSpPr bwMode="auto">
          <a:xfrm>
            <a:off x="823882" y="2349699"/>
            <a:ext cx="549275" cy="555625"/>
            <a:chOff x="0" y="0"/>
            <a:chExt cx="346" cy="350"/>
          </a:xfrm>
        </p:grpSpPr>
        <p:pic>
          <p:nvPicPr>
            <p:cNvPr id="42" name="4-Point Star 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8"/>
          <p:cNvGrpSpPr/>
          <p:nvPr/>
        </p:nvGrpSpPr>
        <p:grpSpPr bwMode="auto">
          <a:xfrm>
            <a:off x="209520" y="1173362"/>
            <a:ext cx="468312" cy="474662"/>
            <a:chOff x="0" y="0"/>
            <a:chExt cx="295" cy="299"/>
          </a:xfrm>
        </p:grpSpPr>
        <p:pic>
          <p:nvPicPr>
            <p:cNvPr id="45" name="4-Point Star 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11"/>
          <p:cNvGrpSpPr/>
          <p:nvPr/>
        </p:nvGrpSpPr>
        <p:grpSpPr bwMode="auto">
          <a:xfrm>
            <a:off x="1281082" y="3214887"/>
            <a:ext cx="452438" cy="452437"/>
            <a:chOff x="0" y="0"/>
            <a:chExt cx="285" cy="285"/>
          </a:xfrm>
        </p:grpSpPr>
        <p:pic>
          <p:nvPicPr>
            <p:cNvPr id="48" name="4-Point Star 1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Group 14"/>
          <p:cNvGrpSpPr/>
          <p:nvPr/>
        </p:nvGrpSpPr>
        <p:grpSpPr bwMode="auto">
          <a:xfrm>
            <a:off x="1800195" y="1124149"/>
            <a:ext cx="517525" cy="519113"/>
            <a:chOff x="0" y="0"/>
            <a:chExt cx="326" cy="327"/>
          </a:xfrm>
        </p:grpSpPr>
        <p:pic>
          <p:nvPicPr>
            <p:cNvPr id="51" name="4-Point Star 11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315">
        <p:fade/>
      </p:transition>
    </mc:Choice>
    <mc:Fallback>
      <p:transition spd="med" advTm="14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5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2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3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14400" y="2404430"/>
            <a:ext cx="609600" cy="548640"/>
          </a:xfrm>
          <a:prstGeom prst="rect">
            <a:avLst/>
          </a:prstGeom>
        </p:spPr>
      </p:pic>
      <p:sp>
        <p:nvSpPr>
          <p:cNvPr id="22" name="剪去单角的矩形 21"/>
          <p:cNvSpPr/>
          <p:nvPr/>
        </p:nvSpPr>
        <p:spPr>
          <a:xfrm>
            <a:off x="0" y="1768577"/>
            <a:ext cx="9144001" cy="1879612"/>
          </a:xfrm>
          <a:prstGeom prst="snip1Rect">
            <a:avLst>
              <a:gd name="adj" fmla="val 1394"/>
            </a:avLst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rgbClr val="EDC120">
                  <a:alpha val="4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69240" y="1847989"/>
            <a:ext cx="4805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成绩汇报</a:t>
            </a:r>
            <a:endParaRPr lang="zh-CN" altLang="en-US" sz="80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2663788" y="77155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第一项</a:t>
            </a:r>
            <a:endParaRPr lang="zh-CN" altLang="en-US" sz="48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1082" y="3362080"/>
            <a:ext cx="2021836" cy="5722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341">
        <p:fade/>
      </p:transition>
    </mc:Choice>
    <mc:Fallback>
      <p:transition spd="med" advTm="143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/>
      <p:bldP spid="24" grpId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29"/>
          <p:cNvSpPr txBox="1"/>
          <p:nvPr/>
        </p:nvSpPr>
        <p:spPr>
          <a:xfrm>
            <a:off x="258680" y="195486"/>
            <a:ext cx="2098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成绩汇报</a:t>
            </a:r>
            <a:endParaRPr lang="zh-CN" altLang="en-US" sz="32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3147" y="911713"/>
            <a:ext cx="5802059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2018</a:t>
            </a:r>
            <a:endParaRPr lang="en-US" altLang="zh-CN" sz="8000" b="1" dirty="0" smtClean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  <a:p>
            <a:pPr algn="ctr"/>
            <a:r>
              <a:rPr lang="zh-CN" altLang="en-US" sz="5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学校教学成绩取得</a:t>
            </a:r>
            <a:endParaRPr lang="en-US" altLang="zh-CN" sz="5000" b="1" dirty="0" smtClean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  <a:p>
            <a:pPr algn="ctr"/>
            <a:r>
              <a:rPr lang="zh-CN" altLang="en-US" sz="5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重大突破</a:t>
            </a:r>
            <a:endParaRPr lang="zh-CN" altLang="en-US" sz="5000" b="1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</p:txBody>
      </p:sp>
      <p:pic>
        <p:nvPicPr>
          <p:cNvPr id="2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188">
        <p:fade/>
      </p:transition>
    </mc:Choice>
    <mc:Fallback>
      <p:transition spd="med" advTm="151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3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01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29"/>
          <p:cNvSpPr txBox="1"/>
          <p:nvPr/>
        </p:nvSpPr>
        <p:spPr>
          <a:xfrm>
            <a:off x="258680" y="195486"/>
            <a:ext cx="2098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成绩汇报</a:t>
            </a:r>
            <a:endParaRPr lang="zh-CN" altLang="en-US" sz="32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3254" y="1275606"/>
            <a:ext cx="70774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今年十三五省级重点项目比同期增加</a:t>
            </a:r>
            <a:endParaRPr lang="en-US" altLang="zh-CN" sz="4800" b="1" dirty="0" smtClean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  <a:p>
            <a:pPr algn="ctr"/>
            <a:r>
              <a:rPr lang="en-US" altLang="zh-CN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46%</a:t>
            </a:r>
            <a:endParaRPr lang="zh-CN" altLang="en-US" sz="6600" b="1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</p:txBody>
      </p:sp>
      <p:pic>
        <p:nvPicPr>
          <p:cNvPr id="21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408">
        <p:fade/>
      </p:transition>
    </mc:Choice>
    <mc:Fallback>
      <p:transition spd="med" advTm="144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3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01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29"/>
          <p:cNvSpPr txBox="1"/>
          <p:nvPr/>
        </p:nvSpPr>
        <p:spPr>
          <a:xfrm>
            <a:off x="258680" y="195486"/>
            <a:ext cx="2098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成绩汇报</a:t>
            </a:r>
            <a:endParaRPr lang="zh-CN" altLang="en-US" sz="32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3254" y="1275606"/>
            <a:ext cx="70774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今年十三五国家级重点</a:t>
            </a:r>
            <a:endParaRPr lang="en-US" altLang="zh-CN" sz="4800" b="1" dirty="0" smtClean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项目比同期增加</a:t>
            </a:r>
            <a:endParaRPr lang="en-US" altLang="zh-CN" sz="4800" b="1" dirty="0" smtClean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  <a:p>
            <a:pPr algn="ctr"/>
            <a:r>
              <a:rPr lang="en-US" altLang="zh-CN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atin typeface="Impact" panose="020B0806030902050204" pitchFamily="34" charset="0"/>
              </a:rPr>
              <a:t>60%</a:t>
            </a:r>
            <a:endParaRPr lang="zh-CN" altLang="en-US" sz="6600" b="1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atin typeface="Impact" panose="020B0806030902050204" pitchFamily="34" charset="0"/>
            </a:endParaRPr>
          </a:p>
        </p:txBody>
      </p:sp>
      <p:pic>
        <p:nvPicPr>
          <p:cNvPr id="21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408">
        <p:fade/>
      </p:transition>
    </mc:Choice>
    <mc:Fallback>
      <p:transition spd="med" advTm="144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3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01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3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14400" y="2404430"/>
            <a:ext cx="609600" cy="548640"/>
          </a:xfrm>
          <a:prstGeom prst="rect">
            <a:avLst/>
          </a:prstGeom>
        </p:spPr>
      </p:pic>
      <p:sp>
        <p:nvSpPr>
          <p:cNvPr id="22" name="剪去单角的矩形 21"/>
          <p:cNvSpPr/>
          <p:nvPr/>
        </p:nvSpPr>
        <p:spPr>
          <a:xfrm>
            <a:off x="0" y="1768577"/>
            <a:ext cx="9144001" cy="1879612"/>
          </a:xfrm>
          <a:prstGeom prst="snip1Rect">
            <a:avLst>
              <a:gd name="adj" fmla="val 1394"/>
            </a:avLst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rgbClr val="EDC120">
                  <a:alpha val="4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69240" y="1847989"/>
            <a:ext cx="4805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颁奖典礼</a:t>
            </a:r>
            <a:endParaRPr lang="zh-CN" altLang="en-US" sz="80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2663788" y="77155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4800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endParaRPr lang="zh-CN" altLang="en-US" sz="48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1082" y="3362080"/>
            <a:ext cx="2021836" cy="5722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674">
        <p:fade/>
      </p:transition>
    </mc:Choice>
    <mc:Fallback>
      <p:transition spd="med" advTm="15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/>
      <p:bldP spid="24" grpId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367644" y="1143936"/>
            <a:ext cx="6408712" cy="3110322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rgbClr val="EDC120">
                  <a:alpha val="55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8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203603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544702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379063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789076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28958" y="1266895"/>
            <a:ext cx="3086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《</a:t>
            </a:r>
            <a:r>
              <a:rPr lang="zh-CN" altLang="en-US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先进班集体</a:t>
            </a:r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》</a:t>
            </a:r>
            <a:endParaRPr lang="zh-CN" altLang="en-US" sz="3200" b="1" dirty="0">
              <a:ln w="12700">
                <a:solidFill>
                  <a:srgbClr val="EDC120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83027" y="1941534"/>
            <a:ext cx="5125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</a:t>
            </a:r>
            <a:r>
              <a:rPr lang="zh-CN" altLang="en-US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显著</a:t>
            </a:r>
            <a:endParaRPr lang="zh-CN" altLang="en-US" sz="1200" b="0" dirty="0">
              <a:ln w="12700">
                <a:solidFill>
                  <a:srgbClr val="EDC120">
                    <a:alpha val="15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940">
        <p:fade/>
      </p:transition>
    </mc:Choice>
    <mc:Fallback>
      <p:transition spd="med" advTm="139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6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2640877" y="1347614"/>
            <a:ext cx="3862247" cy="2160240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792367" y="3711502"/>
            <a:ext cx="3559267" cy="646331"/>
            <a:chOff x="2678654" y="3711502"/>
            <a:chExt cx="3559267" cy="646331"/>
          </a:xfrm>
        </p:grpSpPr>
        <p:sp>
          <p:nvSpPr>
            <p:cNvPr id="22" name="文本框 21"/>
            <p:cNvSpPr txBox="1"/>
            <p:nvPr/>
          </p:nvSpPr>
          <p:spPr>
            <a:xfrm>
              <a:off x="2678654" y="3711502"/>
              <a:ext cx="3559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某某班集体</a:t>
              </a:r>
              <a:endParaRPr lang="zh-CN" altLang="en-US" sz="3600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915816" y="3803835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2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640720" y="3803835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2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891">
        <p:fade/>
      </p:transition>
    </mc:Choice>
    <mc:Fallback>
      <p:transition spd="med" advTm="118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367644" y="1143936"/>
            <a:ext cx="6408712" cy="3110322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rgbClr val="EDC120">
                  <a:alpha val="55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8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203603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544702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379063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789076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28958" y="1266895"/>
            <a:ext cx="3086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《</a:t>
            </a:r>
            <a:r>
              <a:rPr lang="zh-CN" altLang="en-US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优秀班主任</a:t>
            </a:r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》</a:t>
            </a:r>
            <a:endParaRPr lang="zh-CN" altLang="en-US" sz="3200" b="1" dirty="0">
              <a:ln w="12700">
                <a:solidFill>
                  <a:srgbClr val="EDC120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83027" y="1941534"/>
            <a:ext cx="5125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显著</a:t>
            </a:r>
            <a:endParaRPr lang="zh-CN" altLang="en-US" sz="1200" b="0" dirty="0">
              <a:ln w="12700">
                <a:solidFill>
                  <a:srgbClr val="EDC120">
                    <a:alpha val="15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4">
        <p:fade/>
      </p:transition>
    </mc:Choice>
    <mc:Fallback>
      <p:transition spd="med" advTm="140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6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1525907" y="1528866"/>
            <a:ext cx="1568216" cy="1861237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15932" y="3651870"/>
            <a:ext cx="1588167" cy="369332"/>
            <a:chOff x="1977716" y="3899456"/>
            <a:chExt cx="1588167" cy="369332"/>
          </a:xfrm>
        </p:grpSpPr>
        <p:sp>
          <p:nvSpPr>
            <p:cNvPr id="22" name="文本框 21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李老师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741009" y="1559644"/>
            <a:ext cx="1568216" cy="1861237"/>
          </a:xfrm>
          <a:prstGeom prst="rect">
            <a:avLst/>
          </a:prstGeom>
          <a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731034" y="3682648"/>
            <a:ext cx="1588167" cy="369332"/>
            <a:chOff x="1977716" y="3899456"/>
            <a:chExt cx="1588167" cy="369332"/>
          </a:xfrm>
        </p:grpSpPr>
        <p:sp>
          <p:nvSpPr>
            <p:cNvPr id="25" name="文本框 24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王老师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5946136" y="1559644"/>
            <a:ext cx="1568216" cy="1861237"/>
          </a:xfrm>
          <a:prstGeom prst="rect">
            <a:avLst/>
          </a:prstGeom>
          <a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936161" y="3682648"/>
            <a:ext cx="1588167" cy="369332"/>
            <a:chOff x="1977716" y="3899456"/>
            <a:chExt cx="1588167" cy="369332"/>
          </a:xfrm>
        </p:grpSpPr>
        <p:sp>
          <p:nvSpPr>
            <p:cNvPr id="30" name="文本框 29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张老师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9819" y="393379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723">
        <p:fade/>
      </p:transition>
    </mc:Choice>
    <mc:Fallback>
      <p:transition spd="med" advTm="11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" grpId="0" animBg="1"/>
      <p:bldP spid="20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367644" y="1143936"/>
            <a:ext cx="6408712" cy="3110322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rgbClr val="EDC120">
                  <a:alpha val="55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8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203603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544702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379063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789076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828371" y="1266895"/>
            <a:ext cx="3487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《</a:t>
            </a:r>
            <a:r>
              <a:rPr lang="zh-CN" altLang="en-US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优秀教育工作者</a:t>
            </a:r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》</a:t>
            </a:r>
            <a:endParaRPr lang="zh-CN" altLang="en-US" sz="3200" b="1" dirty="0">
              <a:ln w="12700">
                <a:solidFill>
                  <a:srgbClr val="EDC120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83027" y="1941534"/>
            <a:ext cx="5125277" cy="172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显著，具有良好的榜样示范作用，近年来的班级管理工作中，学生没有出现过安全问题，班级学生学风浓，班风正，班级呈现明显的凝聚力和进取精神。在学生管理工作中开拓创新，成效显著</a:t>
            </a:r>
            <a:endParaRPr lang="zh-CN" altLang="en-US" sz="1200" b="0" dirty="0">
              <a:ln w="12700">
                <a:solidFill>
                  <a:srgbClr val="EDC120">
                    <a:alpha val="15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407">
        <p:fade/>
      </p:transition>
    </mc:Choice>
    <mc:Fallback>
      <p:transition spd="med" advTm="13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6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2070504" y="1329938"/>
            <a:ext cx="1983119" cy="2353665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277194" y="4094502"/>
            <a:ext cx="1588167" cy="369332"/>
            <a:chOff x="1977716" y="3899456"/>
            <a:chExt cx="1588167" cy="369332"/>
          </a:xfrm>
        </p:grpSpPr>
        <p:sp>
          <p:nvSpPr>
            <p:cNvPr id="22" name="文本框 21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李老师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893137" y="1329937"/>
            <a:ext cx="1983119" cy="2353665"/>
          </a:xfrm>
          <a:prstGeom prst="rect">
            <a:avLst/>
          </a:prstGeom>
          <a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126973" y="4094502"/>
            <a:ext cx="1588167" cy="369332"/>
            <a:chOff x="1977716" y="3899456"/>
            <a:chExt cx="1588167" cy="369332"/>
          </a:xfrm>
        </p:grpSpPr>
        <p:sp>
          <p:nvSpPr>
            <p:cNvPr id="25" name="文本框 24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王老师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491">
        <p:fade/>
      </p:transition>
    </mc:Choice>
    <mc:Fallback>
      <p:transition spd="med" advTm="12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367644" y="1143936"/>
            <a:ext cx="6408712" cy="3110322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rgbClr val="EDC120">
                  <a:alpha val="55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8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203603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544702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379063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789076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28958" y="1266895"/>
            <a:ext cx="3086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《</a:t>
            </a:r>
            <a:r>
              <a:rPr lang="zh-CN" altLang="en-US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优秀教师</a:t>
            </a:r>
            <a:r>
              <a:rPr lang="en-US" altLang="zh-CN" sz="3200" b="1" dirty="0" smtClean="0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》</a:t>
            </a:r>
            <a:endParaRPr lang="zh-CN" altLang="en-US" sz="3200" b="1" dirty="0">
              <a:ln w="12700">
                <a:solidFill>
                  <a:srgbClr val="EDC120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83027" y="1941534"/>
            <a:ext cx="51252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心有多大，舞台就有多大，</a:t>
            </a:r>
            <a:r>
              <a:rPr lang="zh-CN" altLang="en-US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在</a:t>
            </a:r>
            <a:r>
              <a:rPr lang="en-US" altLang="zh-CN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15</a:t>
            </a:r>
            <a:r>
              <a:rPr lang="zh-CN" altLang="en-US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年</a:t>
            </a: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全国经济非常不景气的困难时刻，他们凭借敏锐的市场嗅觉、巧妙的谈单技巧，成功抢回大量订单，创造出了斐然的业绩，为褒扬他们的辛苦付出及业绩的名列前茅，特将最佳业绩奖颁发给他们，他们就是；心有多大，舞台就有多大，</a:t>
            </a:r>
            <a:r>
              <a:rPr lang="zh-CN" altLang="en-US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在</a:t>
            </a:r>
            <a:r>
              <a:rPr lang="en-US" altLang="zh-CN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15</a:t>
            </a:r>
            <a:r>
              <a:rPr lang="zh-CN" altLang="en-US" sz="1200" b="0" dirty="0" smtClean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年</a:t>
            </a:r>
            <a:r>
              <a:rPr lang="zh-CN" altLang="en-US" sz="1200" b="0" dirty="0">
                <a:ln w="12700">
                  <a:solidFill>
                    <a:srgbClr val="EDC120">
                      <a:alpha val="15000"/>
                    </a:srgbClr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全国经济非常不景气的困难时刻，他们凭借敏锐的市场嗅觉、巧妙的谈单技巧，成功抢回大量订单，创造出了斐然的业绩，为褒扬他们的辛苦付出及业绩的名列前茅，特将最佳业绩奖颁发给他们，他们就是</a:t>
            </a:r>
            <a:endParaRPr lang="zh-CN" altLang="en-US" sz="1200" b="0" dirty="0">
              <a:ln w="12700">
                <a:solidFill>
                  <a:srgbClr val="EDC120">
                    <a:alpha val="15000"/>
                  </a:srgbClr>
                </a:solidFill>
              </a:ln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674">
        <p:fade/>
      </p:transition>
    </mc:Choice>
    <mc:Fallback>
      <p:transition spd="med" advTm="12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6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1525907" y="1528866"/>
            <a:ext cx="1568216" cy="1861237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15932" y="3651870"/>
            <a:ext cx="1588167" cy="369332"/>
            <a:chOff x="1977716" y="3899456"/>
            <a:chExt cx="1588167" cy="369332"/>
          </a:xfrm>
        </p:grpSpPr>
        <p:sp>
          <p:nvSpPr>
            <p:cNvPr id="22" name="文本框 21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李老师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741009" y="1559644"/>
            <a:ext cx="1568216" cy="1861237"/>
          </a:xfrm>
          <a:prstGeom prst="rect">
            <a:avLst/>
          </a:prstGeom>
          <a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731034" y="3682648"/>
            <a:ext cx="1588167" cy="369332"/>
            <a:chOff x="1977716" y="3899456"/>
            <a:chExt cx="1588167" cy="369332"/>
          </a:xfrm>
        </p:grpSpPr>
        <p:sp>
          <p:nvSpPr>
            <p:cNvPr id="25" name="文本框 24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王老师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059832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5946136" y="1559644"/>
            <a:ext cx="1568216" cy="1861237"/>
          </a:xfrm>
          <a:prstGeom prst="rect">
            <a:avLst/>
          </a:prstGeom>
          <a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8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936161" y="3682648"/>
            <a:ext cx="1588167" cy="369332"/>
            <a:chOff x="1977716" y="3899456"/>
            <a:chExt cx="1588167" cy="369332"/>
          </a:xfrm>
        </p:grpSpPr>
        <p:sp>
          <p:nvSpPr>
            <p:cNvPr id="30" name="文本框 29"/>
            <p:cNvSpPr txBox="1"/>
            <p:nvPr/>
          </p:nvSpPr>
          <p:spPr>
            <a:xfrm>
              <a:off x="1977716" y="3899456"/>
              <a:ext cx="1588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ln w="12700"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</a:rPr>
                <a:t>张老师</a:t>
              </a:r>
              <a:endParaRPr lang="zh-CN" altLang="en-US" b="1" dirty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123728" y="393023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9819" y="393379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n>
                    <a:solidFill>
                      <a:srgbClr val="9C1819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EDC120">
                          <a:tint val="66000"/>
                          <a:satMod val="160000"/>
                        </a:srgbClr>
                      </a:gs>
                      <a:gs pos="50000">
                        <a:srgbClr val="EDC120">
                          <a:tint val="44500"/>
                          <a:satMod val="160000"/>
                        </a:srgbClr>
                      </a:gs>
                      <a:gs pos="100000">
                        <a:srgbClr val="EDC12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zh-CN" altLang="en-US" sz="1400" dirty="0">
                <a:ln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723">
        <p:fade/>
      </p:transition>
    </mc:Choice>
    <mc:Fallback>
      <p:transition spd="med" advTm="11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" grpId="0" animBg="1"/>
      <p:bldP spid="20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3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14400" y="2404430"/>
            <a:ext cx="609600" cy="548640"/>
          </a:xfrm>
          <a:prstGeom prst="rect">
            <a:avLst/>
          </a:prstGeom>
        </p:spPr>
      </p:pic>
      <p:sp>
        <p:nvSpPr>
          <p:cNvPr id="22" name="剪去单角的矩形 21"/>
          <p:cNvSpPr/>
          <p:nvPr/>
        </p:nvSpPr>
        <p:spPr>
          <a:xfrm>
            <a:off x="0" y="1768577"/>
            <a:ext cx="9144001" cy="1879612"/>
          </a:xfrm>
          <a:prstGeom prst="snip1Rect">
            <a:avLst>
              <a:gd name="adj" fmla="val 1394"/>
            </a:avLst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rgbClr val="EDC120">
                  <a:alpha val="4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69240" y="1847989"/>
            <a:ext cx="4805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才艺汇演</a:t>
            </a:r>
            <a:endParaRPr lang="zh-CN" altLang="en-US" sz="80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2663788" y="77155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第三项</a:t>
            </a:r>
            <a:endParaRPr lang="zh-CN" altLang="en-US" sz="48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1082" y="3362080"/>
            <a:ext cx="2021836" cy="5722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822">
        <p:fade/>
      </p:transition>
    </mc:Choice>
    <mc:Fallback>
      <p:transition spd="med" advTm="158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/>
      <p:bldP spid="24" grpId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506510" y="1324854"/>
            <a:ext cx="6238354" cy="2929404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rgbClr val="EDC120">
                  <a:alpha val="3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4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342469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683568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517929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927942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805194" y="1647931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《</a:t>
            </a:r>
            <a:r>
              <a:rPr lang="zh-CN" altLang="en-US" sz="6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教师节的祝福</a:t>
            </a:r>
            <a:r>
              <a:rPr lang="en-US" altLang="zh-CN" sz="6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》</a:t>
            </a:r>
            <a:endParaRPr lang="zh-CN" altLang="en-US" sz="60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3768" y="2998514"/>
            <a:ext cx="327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rPr>
              <a:t>表演者：张某某</a:t>
            </a:r>
            <a:endParaRPr lang="zh-CN" altLang="en-US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788">
        <p:fade/>
      </p:transition>
    </mc:Choice>
    <mc:Fallback>
      <p:transition spd="med" advTm="117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506510" y="1324854"/>
            <a:ext cx="6238354" cy="2929404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rgbClr val="EDC120">
                  <a:alpha val="3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4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342469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683568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517929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927942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195736" y="1635646"/>
            <a:ext cx="51285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《</a:t>
            </a:r>
            <a:r>
              <a:rPr lang="zh-CN" altLang="en-US" sz="66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教师颂</a:t>
            </a:r>
            <a:r>
              <a:rPr lang="en-US" altLang="zh-CN" sz="66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》</a:t>
            </a:r>
            <a:endParaRPr lang="zh-CN" altLang="en-US" sz="66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7082" y="2813890"/>
            <a:ext cx="327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rPr>
              <a:t>表演者：王某某</a:t>
            </a:r>
            <a:endParaRPr lang="zh-CN" altLang="en-US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090">
        <p:fade/>
      </p:transition>
    </mc:Choice>
    <mc:Fallback>
      <p:transition spd="med" advTm="120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506510" y="1324854"/>
            <a:ext cx="6238354" cy="2929404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rgbClr val="EDC120">
                  <a:alpha val="3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4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342469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683568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517929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927942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195736" y="1662975"/>
            <a:ext cx="5128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《</a:t>
            </a:r>
            <a:r>
              <a:rPr lang="zh-CN" altLang="en-US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女生独唱</a:t>
            </a:r>
            <a:r>
              <a:rPr lang="en-US" altLang="zh-CN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》</a:t>
            </a:r>
            <a:endParaRPr lang="zh-CN" altLang="en-US" sz="72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7082" y="2813890"/>
            <a:ext cx="327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rPr>
              <a:t>表演者：李某某</a:t>
            </a:r>
            <a:endParaRPr lang="zh-CN" altLang="en-US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355">
        <p:fade/>
      </p:transition>
    </mc:Choice>
    <mc:Fallback>
      <p:transition spd="med" advTm="123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1506510" y="1324854"/>
            <a:ext cx="6238354" cy="2929404"/>
          </a:xfrm>
          <a:prstGeom prst="snip1Rect">
            <a:avLst>
              <a:gd name="adj" fmla="val 15957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rgbClr val="EDC120">
                  <a:alpha val="3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pic>
        <p:nvPicPr>
          <p:cNvPr id="26" name="Picture 2" descr="C:\Documents and Settings\Administrator\桌面\奖杯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4" y="2845816"/>
            <a:ext cx="1581857" cy="36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5"/>
          <p:cNvGrpSpPr/>
          <p:nvPr/>
        </p:nvGrpSpPr>
        <p:grpSpPr bwMode="auto">
          <a:xfrm>
            <a:off x="1342469" y="3642863"/>
            <a:ext cx="400090" cy="404715"/>
            <a:chOff x="0" y="0"/>
            <a:chExt cx="346" cy="350"/>
          </a:xfrm>
        </p:grpSpPr>
        <p:pic>
          <p:nvPicPr>
            <p:cNvPr id="31" name="4-Point Star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 rot="890655">
              <a:off x="157" y="158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8"/>
          <p:cNvGrpSpPr/>
          <p:nvPr/>
        </p:nvGrpSpPr>
        <p:grpSpPr bwMode="auto">
          <a:xfrm>
            <a:off x="683568" y="2953143"/>
            <a:ext cx="341117" cy="345742"/>
            <a:chOff x="0" y="0"/>
            <a:chExt cx="295" cy="299"/>
          </a:xfrm>
        </p:grpSpPr>
        <p:pic>
          <p:nvPicPr>
            <p:cNvPr id="34" name="4-Point Star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 rot="890655">
              <a:off x="133" y="135"/>
              <a:ext cx="29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11"/>
          <p:cNvGrpSpPr/>
          <p:nvPr/>
        </p:nvGrpSpPr>
        <p:grpSpPr bwMode="auto">
          <a:xfrm>
            <a:off x="1517929" y="4369454"/>
            <a:ext cx="329554" cy="329553"/>
            <a:chOff x="0" y="0"/>
            <a:chExt cx="285" cy="285"/>
          </a:xfrm>
        </p:grpSpPr>
        <p:pic>
          <p:nvPicPr>
            <p:cNvPr id="37" name="4-Point Star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 rot="1122326">
              <a:off x="129" y="130"/>
              <a:ext cx="27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14"/>
          <p:cNvGrpSpPr/>
          <p:nvPr/>
        </p:nvGrpSpPr>
        <p:grpSpPr bwMode="auto">
          <a:xfrm>
            <a:off x="1927942" y="2870171"/>
            <a:ext cx="376963" cy="378120"/>
            <a:chOff x="0" y="0"/>
            <a:chExt cx="326" cy="327"/>
          </a:xfrm>
        </p:grpSpPr>
        <p:pic>
          <p:nvPicPr>
            <p:cNvPr id="40" name="4-Point Star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 rot="890655">
              <a:off x="147" y="148"/>
              <a:ext cx="31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195736" y="1662975"/>
            <a:ext cx="5128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《</a:t>
            </a:r>
            <a:r>
              <a:rPr lang="zh-CN" altLang="en-US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扬琴独奏</a:t>
            </a:r>
            <a:r>
              <a:rPr lang="en-US" altLang="zh-CN" sz="72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》</a:t>
            </a:r>
            <a:endParaRPr lang="zh-CN" altLang="en-US" sz="72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7082" y="2813890"/>
            <a:ext cx="327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rPr>
              <a:t>表演者：张某某</a:t>
            </a:r>
            <a:endParaRPr lang="zh-CN" altLang="en-US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355">
        <p:fade/>
      </p:transition>
    </mc:Choice>
    <mc:Fallback>
      <p:transition spd="med" advTm="123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xit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xit" presetSubtype="0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xit" presetSubtype="0" repeatCount="indefinite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xit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3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14400" y="2404430"/>
            <a:ext cx="609600" cy="548640"/>
          </a:xfrm>
          <a:prstGeom prst="rect">
            <a:avLst/>
          </a:prstGeom>
        </p:spPr>
      </p:pic>
      <p:sp>
        <p:nvSpPr>
          <p:cNvPr id="22" name="剪去单角的矩形 21"/>
          <p:cNvSpPr/>
          <p:nvPr/>
        </p:nvSpPr>
        <p:spPr>
          <a:xfrm>
            <a:off x="0" y="1768577"/>
            <a:ext cx="9144001" cy="1879612"/>
          </a:xfrm>
          <a:prstGeom prst="snip1Rect">
            <a:avLst>
              <a:gd name="adj" fmla="val 1394"/>
            </a:avLst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rgbClr val="EDC120">
                  <a:alpha val="4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69240" y="1847989"/>
            <a:ext cx="4805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  <a:endParaRPr lang="zh-CN" altLang="en-US" sz="80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2663788" y="77155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第四项</a:t>
            </a:r>
            <a:endParaRPr lang="zh-CN" altLang="en-US" sz="48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5AB3D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1082" y="3362080"/>
            <a:ext cx="2021836" cy="5722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872">
        <p:fade/>
      </p:transition>
    </mc:Choice>
    <mc:Fallback>
      <p:transition spd="med" advTm="158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/>
      <p:bldP spid="24" grpId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480422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480423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544717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4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90600" y="2263140"/>
            <a:ext cx="609600" cy="548640"/>
          </a:xfrm>
          <a:prstGeom prst="rect">
            <a:avLst/>
          </a:prstGeom>
        </p:spPr>
      </p:pic>
      <p:sp>
        <p:nvSpPr>
          <p:cNvPr id="21" name="剪去单角的矩形 20"/>
          <p:cNvSpPr/>
          <p:nvPr/>
        </p:nvSpPr>
        <p:spPr>
          <a:xfrm flipH="1">
            <a:off x="0" y="1131590"/>
            <a:ext cx="9144000" cy="3456384"/>
          </a:xfrm>
          <a:prstGeom prst="snip1Rect">
            <a:avLst>
              <a:gd name="adj" fmla="val 0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rgbClr val="EDC120">
                  <a:alpha val="30000"/>
                </a:srgbClr>
              </a:gs>
            </a:gsLst>
            <a:lin ang="5400000" scaled="0"/>
          </a:gradFill>
          <a:ln w="12700">
            <a:solidFill>
              <a:srgbClr val="9C1819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310071"/>
            <a:ext cx="2448272" cy="692907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43557" y="1668377"/>
            <a:ext cx="51285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6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</a:rPr>
              <a:t>幸运大抽奖</a:t>
            </a:r>
            <a:endParaRPr lang="zh-CN" altLang="en-US" sz="76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5074" y="1149439"/>
            <a:ext cx="2952328" cy="343853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2616584" y="2876850"/>
            <a:ext cx="3277019" cy="119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n w="12700">
                  <a:solidFill>
                    <a:srgbClr val="EDC120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46000">
                      <a:srgbClr val="C00000"/>
                    </a:gs>
                    <a:gs pos="100000">
                      <a:srgbClr val="C00000"/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5400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rgbClr val="EDC120">
                        <a:tint val="66000"/>
                        <a:satMod val="160000"/>
                      </a:srgbClr>
                    </a:gs>
                    <a:gs pos="50000">
                      <a:srgbClr val="EDC120">
                        <a:tint val="44500"/>
                        <a:satMod val="160000"/>
                      </a:srgbClr>
                    </a:gs>
                    <a:gs pos="100000">
                      <a:srgbClr val="EDC12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</a:rPr>
              <a:t>现在开始</a:t>
            </a:r>
            <a:endParaRPr lang="zh-CN" altLang="en-US" sz="5400" dirty="0">
              <a:ln w="12700">
                <a:solidFill>
                  <a:srgbClr val="9C1819">
                    <a:alpha val="40000"/>
                  </a:srgbClr>
                </a:solidFill>
              </a:ln>
              <a:gradFill flip="none" rotWithShape="1">
                <a:gsLst>
                  <a:gs pos="0">
                    <a:srgbClr val="EDC120">
                      <a:tint val="66000"/>
                      <a:satMod val="160000"/>
                    </a:srgbClr>
                  </a:gs>
                  <a:gs pos="50000">
                    <a:srgbClr val="EDC120">
                      <a:tint val="44500"/>
                      <a:satMod val="160000"/>
                    </a:srgbClr>
                  </a:gs>
                  <a:gs pos="100000">
                    <a:srgbClr val="EDC12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221">
        <p:fade/>
      </p:transition>
    </mc:Choice>
    <mc:Fallback>
      <p:transition spd="med" advTm="122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" grpId="0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3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-914400" y="2404430"/>
            <a:ext cx="609600" cy="5486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756" y="1463754"/>
            <a:ext cx="8964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ln w="12700">
                  <a:solidFill>
                    <a:srgbClr val="9C1819">
                      <a:alpha val="40000"/>
                    </a:srgbClr>
                  </a:solidFill>
                </a:ln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方正兰亭粗黑简体" pitchFamily="2" charset="-122"/>
                <a:ea typeface="方正兰亭粗黑简体" pitchFamily="2" charset="-122"/>
              </a:rPr>
              <a:t>团聚拼搏 再创辉煌</a:t>
            </a:r>
            <a:endParaRPr lang="zh-CN" altLang="en-US" sz="6600" b="1" dirty="0">
              <a:ln w="12700">
                <a:solidFill>
                  <a:srgbClr val="9C1819">
                    <a:alpha val="40000"/>
                  </a:srgbClr>
                </a:solidFill>
              </a:ln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chemeClr val="bg2">
                    <a:lumMod val="50000"/>
                  </a:schemeClr>
                </a:outerShdw>
                <a:reflection stA="23000" endPos="65000" dist="50800" dir="5400000" sy="-100000" algn="bl" rotWithShape="0"/>
              </a:effectLst>
              <a:latin typeface="方正兰亭粗黑简体" pitchFamily="2" charset="-122"/>
              <a:ea typeface="方正兰亭粗黑简体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5331" y="2923040"/>
            <a:ext cx="3033337" cy="85849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388">
        <p:fade/>
      </p:transition>
    </mc:Choice>
    <mc:Fallback>
      <p:transition spd="med" advTm="163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3" presetClass="entr" presetSubtype="3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/>
      <p:bldP spid="2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858" y="1350273"/>
            <a:ext cx="3536471" cy="233439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116" y="2864536"/>
            <a:ext cx="2122107" cy="133102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82" y="1977765"/>
            <a:ext cx="2357495" cy="15467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486" y="484022"/>
            <a:ext cx="2884128" cy="18170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9" y="1022828"/>
            <a:ext cx="3440985" cy="209393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286" y="1666269"/>
            <a:ext cx="2761885" cy="169138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76" y="3131172"/>
            <a:ext cx="2448296" cy="16063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45" y="2115437"/>
            <a:ext cx="3082125" cy="20344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audio5.wav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rcRect/>
          <a:stretch>
            <a:fillRect/>
          </a:stretch>
        </p:blipFill>
        <p:spPr>
          <a:xfrm>
            <a:off x="-1066800" y="2339276"/>
            <a:ext cx="609600" cy="54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8824">
        <p:fade/>
      </p:transition>
    </mc:Choice>
    <mc:Fallback>
      <p:transition spd="med" advTm="288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9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3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animMotion origin="layout" path="M -1.94444E-6 1.11111E-6 L -0.54305 1.11111E-6 " pathEditMode="relative" rAng="0" ptsTypes="AA">
                                      <p:cBhvr>
                                        <p:cTn id="59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5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3" presetClass="path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animMotion origin="layout" path="M 1.94444E-6 1.11111E-6 L -0.47743 1.11111E-6 " pathEditMode="relative" rAng="0" ptsTypes="AA">
                                      <p:cBhvr>
                                        <p:cTn id="67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72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蓝">
  <a:themeElements>
    <a:clrScheme name="自定义 25">
      <a:dk1>
        <a:sysClr val="windowText" lastClr="000000"/>
      </a:dk1>
      <a:lt1>
        <a:sysClr val="window" lastClr="FFFFFF"/>
      </a:lt1>
      <a:dk2>
        <a:srgbClr val="3F3F3F"/>
      </a:dk2>
      <a:lt2>
        <a:srgbClr val="013EB7"/>
      </a:lt2>
      <a:accent1>
        <a:srgbClr val="006DF0"/>
      </a:accent1>
      <a:accent2>
        <a:srgbClr val="FFC000"/>
      </a:accent2>
      <a:accent3>
        <a:srgbClr val="92D050"/>
      </a:accent3>
      <a:accent4>
        <a:srgbClr val="00B0F0"/>
      </a:accent4>
      <a:accent5>
        <a:srgbClr val="3F3F3F"/>
      </a:accent5>
      <a:accent6>
        <a:srgbClr val="262626"/>
      </a:accent6>
      <a:hlink>
        <a:srgbClr val="262626"/>
      </a:hlink>
      <a:folHlink>
        <a:srgbClr val="3F3F3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蓝</Template>
  <TotalTime>0</TotalTime>
  <Words>1055</Words>
  <Application>WPS 演示</Application>
  <PresentationFormat>全屏显示(16:9)</PresentationFormat>
  <Paragraphs>139</Paragraphs>
  <Slides>25</Slides>
  <Notes>25</Notes>
  <HiddenSlides>0</HiddenSlides>
  <MMClips>24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Calibri</vt:lpstr>
      <vt:lpstr>Impact</vt:lpstr>
      <vt:lpstr>Arial Unicode MS</vt:lpstr>
      <vt:lpstr>方正兰亭粗黑简体</vt:lpstr>
      <vt:lpstr>黑体</vt:lpstr>
      <vt:lpstr>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</cp:lastModifiedBy>
  <cp:revision>177</cp:revision>
  <dcterms:created xsi:type="dcterms:W3CDTF">2014-05-16T11:32:00Z</dcterms:created>
  <dcterms:modified xsi:type="dcterms:W3CDTF">2018-08-11T08:00:52Z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