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5" r:id="rId9"/>
    <p:sldId id="266" r:id="rId10"/>
    <p:sldId id="267" r:id="rId11"/>
    <p:sldId id="269" r:id="rId12"/>
    <p:sldId id="270" r:id="rId13"/>
    <p:sldId id="260" r:id="rId14"/>
    <p:sldId id="271" r:id="rId15"/>
    <p:sldId id="272" r:id="rId16"/>
    <p:sldId id="261" r:id="rId17"/>
    <p:sldId id="273" r:id="rId18"/>
    <p:sldId id="274" r:id="rId19"/>
    <p:sldId id="275" r:id="rId20"/>
    <p:sldId id="276" r:id="rId21"/>
  </p:sldIdLst>
  <p:sldSz cx="9144000" cy="5143500" type="screen16x9"/>
  <p:notesSz cx="6858000" cy="9144000"/>
  <p:embeddedFontLst>
    <p:embeddedFont>
      <p:font typeface="李旭科毛笔行书" panose="02010600030101010101" pitchFamily="2" charset="-122"/>
      <p:regular r:id="rId22"/>
    </p:embeddedFont>
    <p:embeddedFont>
      <p:font typeface="汉仪小麦体简" panose="00020600040101010101" pitchFamily="18" charset="-122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CCFF"/>
    <a:srgbClr val="663300"/>
    <a:srgbClr val="431A8E"/>
    <a:srgbClr val="1F0C41"/>
    <a:srgbClr val="4A1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8" autoAdjust="0"/>
    <p:restoredTop sz="93666" autoAdjust="0"/>
  </p:normalViewPr>
  <p:slideViewPr>
    <p:cSldViewPr>
      <p:cViewPr varScale="1">
        <p:scale>
          <a:sx n="79" d="100"/>
          <a:sy n="79" d="100"/>
        </p:scale>
        <p:origin x="-106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">
              <a:srgbClr val="1F0C41"/>
            </a:gs>
            <a:gs pos="73000">
              <a:srgbClr val="4A1161"/>
            </a:gs>
            <a:gs pos="100000">
              <a:srgbClr val="431A8E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2018/8/8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8.png"/><Relationship Id="rId18" Type="http://schemas.microsoft.com/office/2007/relationships/hdphoto" Target="../media/hdphoto7.wdp"/><Relationship Id="rId3" Type="http://schemas.openxmlformats.org/officeDocument/2006/relationships/image" Target="../media/image13.png"/><Relationship Id="rId7" Type="http://schemas.openxmlformats.org/officeDocument/2006/relationships/image" Target="../media/image35.png"/><Relationship Id="rId12" Type="http://schemas.microsoft.com/office/2007/relationships/hdphoto" Target="../media/hdphoto4.wdp"/><Relationship Id="rId17" Type="http://schemas.openxmlformats.org/officeDocument/2006/relationships/image" Target="../media/image40.png"/><Relationship Id="rId2" Type="http://schemas.openxmlformats.org/officeDocument/2006/relationships/image" Target="../media/image32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image" Target="../media/image33.png"/><Relationship Id="rId15" Type="http://schemas.openxmlformats.org/officeDocument/2006/relationships/image" Target="../media/image39.png"/><Relationship Id="rId10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openxmlformats.org/officeDocument/2006/relationships/image" Target="../media/image36.png"/><Relationship Id="rId1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2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6391719" y="3310826"/>
            <a:ext cx="586369" cy="556890"/>
            <a:chOff x="4467486" y="3063366"/>
            <a:chExt cx="586369" cy="556890"/>
          </a:xfrm>
        </p:grpSpPr>
        <p:sp>
          <p:nvSpPr>
            <p:cNvPr id="52" name="椭圆 51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4467486" y="3063366"/>
              <a:ext cx="556890" cy="556890"/>
            </a:xfrm>
            <a:prstGeom prst="ellipse">
              <a:avLst/>
            </a:prstGeom>
            <a:noFill/>
            <a:ln w="6350">
              <a:solidFill>
                <a:schemeClr val="accent4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03665"/>
            <a:ext cx="3528392" cy="35283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044001">
            <a:off x="2964199" y="4027341"/>
            <a:ext cx="856656" cy="60943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0805101">
            <a:off x="1250148" y="4005392"/>
            <a:ext cx="409500" cy="2913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>
            <a:off x="1242253" y="4198357"/>
            <a:ext cx="1628905" cy="115881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7" t="19783" r="15521" b="23780"/>
          <a:stretch/>
        </p:blipFill>
        <p:spPr>
          <a:xfrm>
            <a:off x="2735796" y="513085"/>
            <a:ext cx="1729348" cy="15484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4210909" y="3939902"/>
            <a:ext cx="2161291" cy="108064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7272579" y="2341786"/>
            <a:ext cx="574191" cy="569330"/>
            <a:chOff x="4479664" y="3063366"/>
            <a:chExt cx="574191" cy="569330"/>
          </a:xfrm>
        </p:grpSpPr>
        <p:sp>
          <p:nvSpPr>
            <p:cNvPr id="15" name="椭圆 14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4479664" y="3075806"/>
              <a:ext cx="556890" cy="556890"/>
            </a:xfrm>
            <a:prstGeom prst="ellipse">
              <a:avLst/>
            </a:prstGeom>
            <a:noFill/>
            <a:ln w="6350">
              <a:solidFill>
                <a:schemeClr val="tx2">
                  <a:lumMod val="40000"/>
                  <a:lumOff val="6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641997" y="1341561"/>
            <a:ext cx="586369" cy="556890"/>
            <a:chOff x="4467486" y="3063366"/>
            <a:chExt cx="586369" cy="556890"/>
          </a:xfrm>
        </p:grpSpPr>
        <p:sp>
          <p:nvSpPr>
            <p:cNvPr id="22" name="椭圆 21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4467486" y="3063366"/>
              <a:ext cx="556890" cy="556890"/>
            </a:xfrm>
            <a:prstGeom prst="ellipse">
              <a:avLst/>
            </a:prstGeom>
            <a:noFill/>
            <a:ln w="6350">
              <a:solidFill>
                <a:schemeClr val="accent4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4" b="37492"/>
          <a:stretch/>
        </p:blipFill>
        <p:spPr>
          <a:xfrm flipH="1">
            <a:off x="4042684" y="-320252"/>
            <a:ext cx="5143500" cy="160754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79269" y="-956642"/>
            <a:ext cx="3783937" cy="3783937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7" t="50000"/>
          <a:stretch/>
        </p:blipFill>
        <p:spPr>
          <a:xfrm>
            <a:off x="8009055" y="483517"/>
            <a:ext cx="2367212" cy="1448317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 flipV="1">
            <a:off x="4866120" y="1009960"/>
            <a:ext cx="780956" cy="554656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5357321" y="321995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V="1">
            <a:off x="8149519" y="1634478"/>
            <a:ext cx="1143077" cy="800255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311821" y="3561109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556262" y="915566"/>
            <a:ext cx="1011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中</a:t>
            </a:r>
            <a:endParaRPr lang="en-US" altLang="zh-CN" sz="9600" dirty="0" smtClean="0">
              <a:solidFill>
                <a:schemeClr val="bg1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512708" y="1569396"/>
            <a:ext cx="1011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秋</a:t>
            </a:r>
            <a:endParaRPr lang="en-US" altLang="zh-CN" sz="9600" dirty="0" smtClean="0">
              <a:solidFill>
                <a:schemeClr val="bg1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871598" y="2587684"/>
            <a:ext cx="1011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节</a:t>
            </a:r>
            <a:endParaRPr lang="en-US" altLang="zh-CN" sz="9600" dirty="0" smtClean="0">
              <a:solidFill>
                <a:schemeClr val="bg1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1028" name="Picture 4" descr="C:\Users\Administrator\Downloads\a21c1b22316b598529dfc201ed68251b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19640" y="2612748"/>
            <a:ext cx="1809376" cy="250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7236296" y="3219822"/>
            <a:ext cx="461665" cy="15764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</a:rPr>
              <a:t>月圆人团圆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50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1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1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6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1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5" grpId="0"/>
      <p:bldP spid="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044001">
            <a:off x="15974117" y="1219667"/>
            <a:ext cx="856656" cy="60943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0805101">
            <a:off x="10522188" y="899189"/>
            <a:ext cx="409500" cy="2913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>
            <a:off x="10313063" y="1288132"/>
            <a:ext cx="1293116" cy="9199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4" r="37540" b="37492"/>
          <a:stretch/>
        </p:blipFill>
        <p:spPr>
          <a:xfrm flipH="1">
            <a:off x="1907704" y="-187918"/>
            <a:ext cx="3212654" cy="1607540"/>
          </a:xfrm>
          <a:prstGeom prst="rect">
            <a:avLst/>
          </a:prstGeom>
        </p:spPr>
      </p:pic>
      <p:pic>
        <p:nvPicPr>
          <p:cNvPr id="2050" name="Picture 2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8" t="65968"/>
          <a:stretch/>
        </p:blipFill>
        <p:spPr bwMode="auto">
          <a:xfrm>
            <a:off x="5004048" y="2403460"/>
            <a:ext cx="4139952" cy="277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直接连接符 21"/>
          <p:cNvCxnSpPr/>
          <p:nvPr/>
        </p:nvCxnSpPr>
        <p:spPr>
          <a:xfrm flipV="1">
            <a:off x="5652196" y="578814"/>
            <a:ext cx="780956" cy="554656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5948825" y="-21987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8149519" y="1634478"/>
            <a:ext cx="1143077" cy="800255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311821" y="3561109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753005" y="1626469"/>
            <a:ext cx="1248646" cy="1809376"/>
            <a:chOff x="464972" y="1407407"/>
            <a:chExt cx="1248646" cy="1809376"/>
          </a:xfrm>
        </p:grpSpPr>
        <p:pic>
          <p:nvPicPr>
            <p:cNvPr id="2052" name="Picture 4" descr="C:\Users\Administrator\Downloads\fcf7b2ec8f26b51328fc200e10d05359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" t="25394" r="87880" b="56430"/>
            <a:stretch/>
          </p:blipFill>
          <p:spPr bwMode="auto">
            <a:xfrm>
              <a:off x="464972" y="1541633"/>
              <a:ext cx="642305" cy="1207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1141210" y="1680604"/>
              <a:ext cx="492443" cy="11791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</a:rPr>
                <a:t>历史沿革</a:t>
              </a:r>
            </a:p>
          </p:txBody>
        </p:sp>
        <p:pic>
          <p:nvPicPr>
            <p:cNvPr id="30" name="Picture 4" descr="C:\Users\Administrator\Downloads\a21c1b22316b598529dfc201ed68251b.pn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26" b="38916"/>
            <a:stretch/>
          </p:blipFill>
          <p:spPr bwMode="auto">
            <a:xfrm rot="16200000">
              <a:off x="505760" y="2008924"/>
              <a:ext cx="1809376" cy="606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2603275" y="1626470"/>
            <a:ext cx="1248646" cy="1809376"/>
            <a:chOff x="2057487" y="1407408"/>
            <a:chExt cx="1248646" cy="1809376"/>
          </a:xfrm>
        </p:grpSpPr>
        <p:pic>
          <p:nvPicPr>
            <p:cNvPr id="32" name="Picture 4" descr="C:\Users\Administrator\Downloads\fcf7b2ec8f26b51328fc200e10d05359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" t="25394" r="87880" b="56430"/>
            <a:stretch/>
          </p:blipFill>
          <p:spPr bwMode="auto">
            <a:xfrm>
              <a:off x="2057487" y="1541634"/>
              <a:ext cx="642305" cy="1207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2733728" y="1680605"/>
              <a:ext cx="492443" cy="11791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风俗习惯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pic>
          <p:nvPicPr>
            <p:cNvPr id="34" name="Picture 4" descr="C:\Users\Administrator\Downloads\a21c1b22316b598529dfc201ed68251b.pn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26" b="38916"/>
            <a:stretch/>
          </p:blipFill>
          <p:spPr bwMode="auto">
            <a:xfrm rot="16200000">
              <a:off x="2098275" y="2008925"/>
              <a:ext cx="1809376" cy="606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组合 36"/>
          <p:cNvGrpSpPr/>
          <p:nvPr/>
        </p:nvGrpSpPr>
        <p:grpSpPr>
          <a:xfrm>
            <a:off x="4331467" y="1626470"/>
            <a:ext cx="1248645" cy="1809376"/>
            <a:chOff x="2057487" y="1407408"/>
            <a:chExt cx="1248645" cy="1809376"/>
          </a:xfrm>
        </p:grpSpPr>
        <p:pic>
          <p:nvPicPr>
            <p:cNvPr id="38" name="Picture 4" descr="C:\Users\Administrator\Downloads\fcf7b2ec8f26b51328fc200e10d05359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" t="25394" r="87880" b="56430"/>
            <a:stretch/>
          </p:blipFill>
          <p:spPr bwMode="auto">
            <a:xfrm>
              <a:off x="2057487" y="1541634"/>
              <a:ext cx="642305" cy="1207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2733730" y="1680605"/>
              <a:ext cx="492443" cy="11791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</a:rPr>
                <a:t>神话传说</a:t>
              </a:r>
            </a:p>
          </p:txBody>
        </p:sp>
        <p:pic>
          <p:nvPicPr>
            <p:cNvPr id="40" name="Picture 4" descr="C:\Users\Administrator\Downloads\a21c1b22316b598529dfc201ed68251b.pn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26" b="38916"/>
            <a:stretch/>
          </p:blipFill>
          <p:spPr bwMode="auto">
            <a:xfrm rot="16200000">
              <a:off x="2098274" y="2008925"/>
              <a:ext cx="1809376" cy="606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组合 40"/>
          <p:cNvGrpSpPr/>
          <p:nvPr/>
        </p:nvGrpSpPr>
        <p:grpSpPr>
          <a:xfrm>
            <a:off x="5987651" y="1626470"/>
            <a:ext cx="1248645" cy="1809376"/>
            <a:chOff x="2057487" y="1407408"/>
            <a:chExt cx="1248645" cy="1809376"/>
          </a:xfrm>
        </p:grpSpPr>
        <p:pic>
          <p:nvPicPr>
            <p:cNvPr id="42" name="Picture 4" descr="C:\Users\Administrator\Downloads\fcf7b2ec8f26b51328fc200e10d05359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" t="25394" r="87880" b="56430"/>
            <a:stretch/>
          </p:blipFill>
          <p:spPr bwMode="auto">
            <a:xfrm>
              <a:off x="2057487" y="1541634"/>
              <a:ext cx="642305" cy="1207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2733730" y="1680605"/>
              <a:ext cx="492443" cy="11791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</a:rPr>
                <a:t>文学记述</a:t>
              </a:r>
            </a:p>
          </p:txBody>
        </p:sp>
        <p:pic>
          <p:nvPicPr>
            <p:cNvPr id="44" name="Picture 4" descr="C:\Users\Administrator\Downloads\a21c1b22316b598529dfc201ed68251b.pn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26" b="38916"/>
            <a:stretch/>
          </p:blipFill>
          <p:spPr bwMode="auto">
            <a:xfrm rot="16200000">
              <a:off x="2098274" y="2008925"/>
              <a:ext cx="1809376" cy="606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044001">
            <a:off x="2964199" y="4027341"/>
            <a:ext cx="856656" cy="609433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0805101">
            <a:off x="1250148" y="4005392"/>
            <a:ext cx="409500" cy="29132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>
            <a:off x="1242253" y="4198357"/>
            <a:ext cx="1628905" cy="1158818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1569" y="-1952114"/>
            <a:ext cx="3528392" cy="3528392"/>
          </a:xfrm>
          <a:prstGeom prst="rect">
            <a:avLst/>
          </a:prstGeom>
        </p:spPr>
      </p:pic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44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388" y="881775"/>
            <a:ext cx="3528392" cy="35283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044001">
            <a:off x="15974117" y="1219667"/>
            <a:ext cx="856656" cy="609433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 flipV="1">
            <a:off x="3027374" y="2772317"/>
            <a:ext cx="1212266" cy="86098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5948825" y="-21987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8149519" y="1634478"/>
            <a:ext cx="1143077" cy="800255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311821" y="3561109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362639">
            <a:off x="1351641" y="3558073"/>
            <a:ext cx="856656" cy="60943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377138">
            <a:off x="2770981" y="3879510"/>
            <a:ext cx="1628905" cy="1158818"/>
          </a:xfrm>
          <a:prstGeom prst="rect">
            <a:avLst/>
          </a:prstGeom>
        </p:spPr>
      </p:pic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95" b="74902"/>
          <a:stretch/>
        </p:blipFill>
        <p:spPr bwMode="auto">
          <a:xfrm>
            <a:off x="0" y="31700"/>
            <a:ext cx="5652196" cy="282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5220072" y="1347614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历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3076" name="Picture 4" descr="C:\Users\Administrator\Downloads\41d6196132707f78e8027804e8e1201e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5" t="6027" r="4440" b="341"/>
          <a:stretch/>
        </p:blipFill>
        <p:spPr bwMode="auto">
          <a:xfrm>
            <a:off x="4260528" y="757606"/>
            <a:ext cx="3888991" cy="399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25394" r="87880" b="56430"/>
          <a:stretch/>
        </p:blipFill>
        <p:spPr bwMode="auto">
          <a:xfrm>
            <a:off x="7652627" y="2548744"/>
            <a:ext cx="642305" cy="120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25394" r="87880" b="56430"/>
          <a:stretch/>
        </p:blipFill>
        <p:spPr bwMode="auto">
          <a:xfrm>
            <a:off x="4067944" y="2548744"/>
            <a:ext cx="642305" cy="120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6012160" y="1707654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史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92080" y="2451541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沿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40152" y="2955597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革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032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66" grpId="0"/>
      <p:bldP spid="67" grpId="0"/>
      <p:bldP spid="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ownloads\115b9063e6c8f142c3f128d42f7e4d6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260695"/>
            <a:ext cx="3091766" cy="309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直接连接符 22"/>
          <p:cNvCxnSpPr/>
          <p:nvPr/>
        </p:nvCxnSpPr>
        <p:spPr>
          <a:xfrm flipV="1">
            <a:off x="6516216" y="321995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804" y="-2026964"/>
            <a:ext cx="3528392" cy="3528392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 flipV="1">
            <a:off x="4756212" y="0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588768" y="726447"/>
            <a:ext cx="639688" cy="45432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763960" y="1354178"/>
            <a:ext cx="79845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中秋节，又称月夕、秋节、仲秋节、八月节、八月会、追月节、玩月节、拜月节、女儿节或团圆节</a:t>
            </a:r>
            <a:r>
              <a:rPr lang="zh-CN" altLang="en-US" sz="2000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，时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在农历</a:t>
            </a:r>
            <a:r>
              <a:rPr lang="zh-CN" altLang="en-US" sz="2000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八月十五。 </a:t>
            </a:r>
            <a:endParaRPr lang="en-US" altLang="zh-CN" sz="2000" dirty="0" smtClean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始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于唐朝初年，盛行于宋朝，至明清时，已成为与春节齐名的中国传统节日之一</a:t>
            </a:r>
            <a:r>
              <a:rPr lang="zh-CN" altLang="en-US" sz="2000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。自</a:t>
            </a:r>
            <a:r>
              <a:rPr lang="en-US" altLang="zh-CN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2008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年起中秋节被列为国家法定节假日。</a:t>
            </a:r>
            <a:r>
              <a:rPr lang="en-US" altLang="zh-CN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2006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5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20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日，国务院列入首批国家级非物质文化遗产名录</a:t>
            </a:r>
            <a:r>
              <a:rPr lang="zh-CN" altLang="en-US" sz="2000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。</a:t>
            </a:r>
            <a:endParaRPr lang="en-US" altLang="zh-CN" sz="2000" dirty="0" smtClean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中秋节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自古便有祭月、赏月、拜月、吃月饼、赏桂花、饮桂花酒等习俗，流传至今，经久不息。中秋节以月之圆兆人之团圆，为寄托思念故乡，思念亲人之情，祈盼丰收、</a:t>
            </a:r>
            <a:r>
              <a:rPr lang="zh-CN" altLang="en-US" sz="2000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幸福是弥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足珍贵的文化</a:t>
            </a:r>
            <a:r>
              <a:rPr lang="zh-CN" altLang="en-US" sz="2000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遗产。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4532"/>
          <a:stretch/>
        </p:blipFill>
        <p:spPr bwMode="auto">
          <a:xfrm>
            <a:off x="-36512" y="4441648"/>
            <a:ext cx="9180512" cy="73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40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 flipV="1">
            <a:off x="5948825" y="-21987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C:\Users\Administrator\Downloads\52a6b79867f3ff2029e5109f74468f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6119"/>
            <a:ext cx="9189640" cy="3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804" y="-2026964"/>
            <a:ext cx="3528392" cy="3528392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 flipV="1">
            <a:off x="611560" y="810688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44116" y="1537135"/>
            <a:ext cx="639688" cy="45432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233264" y="487522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关于中秋节的起源，说法较多。中秋一词，最早见于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《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周礼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》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，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《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礼记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·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月令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》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上说：“仲秋之月养衰老，行</a:t>
            </a:r>
            <a:r>
              <a:rPr lang="zh-CN" altLang="en-US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糜粥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饮食。</a:t>
            </a:r>
            <a:r>
              <a:rPr lang="zh-CN" altLang="en-US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”</a:t>
            </a:r>
            <a:endParaRPr lang="zh-CN" altLang="en-US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43608" y="1422129"/>
            <a:ext cx="574191" cy="569330"/>
            <a:chOff x="4479664" y="3063366"/>
            <a:chExt cx="574191" cy="569330"/>
          </a:xfrm>
        </p:grpSpPr>
        <p:sp>
          <p:nvSpPr>
            <p:cNvPr id="13" name="椭圆 12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1</a:t>
              </a:r>
              <a:endParaRPr lang="zh-CN" altLang="en-US" sz="3600" dirty="0"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479664" y="3075806"/>
              <a:ext cx="556890" cy="556890"/>
            </a:xfrm>
            <a:prstGeom prst="ellipse">
              <a:avLst/>
            </a:prstGeom>
            <a:noFill/>
            <a:ln w="6350">
              <a:solidFill>
                <a:schemeClr val="tx2">
                  <a:lumMod val="40000"/>
                  <a:lumOff val="6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139952" y="2049876"/>
            <a:ext cx="586369" cy="556890"/>
            <a:chOff x="4467486" y="3063366"/>
            <a:chExt cx="586369" cy="556890"/>
          </a:xfrm>
        </p:grpSpPr>
        <p:sp>
          <p:nvSpPr>
            <p:cNvPr id="17" name="椭圆 16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2</a:t>
              </a:r>
              <a:endParaRPr lang="zh-CN" altLang="en-US" sz="3600" dirty="0"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467486" y="3063366"/>
              <a:ext cx="556890" cy="556890"/>
            </a:xfrm>
            <a:prstGeom prst="ellipse">
              <a:avLst/>
            </a:prstGeom>
            <a:noFill/>
            <a:ln w="6350">
              <a:solidFill>
                <a:schemeClr val="accent4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1640165" y="1462013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起源于古代帝王的祭祀活动</a:t>
            </a:r>
          </a:p>
        </p:txBody>
      </p:sp>
      <p:sp>
        <p:nvSpPr>
          <p:cNvPr id="21" name="矩形 20"/>
          <p:cNvSpPr/>
          <p:nvPr/>
        </p:nvSpPr>
        <p:spPr>
          <a:xfrm>
            <a:off x="4824641" y="2182093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中秋节的起源和农业生产有关</a:t>
            </a:r>
          </a:p>
        </p:txBody>
      </p:sp>
    </p:spTree>
    <p:extLst>
      <p:ext uri="{BB962C8B-B14F-4D97-AF65-F5344CB8AC3E}">
        <p14:creationId xmlns:p14="http://schemas.microsoft.com/office/powerpoint/2010/main" val="126324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 flipV="1">
            <a:off x="6848231" y="0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Administrator\Downloads\115b9063e6c8f142c3f128d42f7e4d6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292" r="4647" b="45005"/>
          <a:stretch/>
        </p:blipFill>
        <p:spPr bwMode="auto">
          <a:xfrm>
            <a:off x="1127311" y="1066879"/>
            <a:ext cx="636377" cy="6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804" y="-2026964"/>
            <a:ext cx="3528392" cy="3528392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 flipV="1">
            <a:off x="611560" y="810688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44116" y="1537135"/>
            <a:ext cx="639688" cy="45432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483768" y="202220"/>
            <a:ext cx="574191" cy="569330"/>
            <a:chOff x="4479664" y="3063366"/>
            <a:chExt cx="574191" cy="569330"/>
          </a:xfrm>
        </p:grpSpPr>
        <p:sp>
          <p:nvSpPr>
            <p:cNvPr id="13" name="椭圆 12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1</a:t>
              </a:r>
              <a:endParaRPr lang="zh-CN" altLang="en-US" sz="3600" dirty="0"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479664" y="3075806"/>
              <a:ext cx="556890" cy="556890"/>
            </a:xfrm>
            <a:prstGeom prst="ellipse">
              <a:avLst/>
            </a:prstGeom>
            <a:noFill/>
            <a:ln w="6350">
              <a:solidFill>
                <a:schemeClr val="tx2">
                  <a:lumMod val="40000"/>
                  <a:lumOff val="6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3131840" y="296645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起源于古代帝王的祭祀活动</a:t>
            </a:r>
          </a:p>
        </p:txBody>
      </p:sp>
      <p:sp>
        <p:nvSpPr>
          <p:cNvPr id="2" name="矩形 1"/>
          <p:cNvSpPr/>
          <p:nvPr/>
        </p:nvSpPr>
        <p:spPr>
          <a:xfrm>
            <a:off x="1608115" y="1164132"/>
            <a:ext cx="6991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《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礼记</a:t>
            </a:r>
            <a:r>
              <a:rPr lang="en-US" altLang="zh-CN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》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上记载：“天子春朝日，秋夕月”，夕月就是祭月亮，说明早在春秋时代，帝王就已开始祭月、拜月了。后来贵族官吏和文人学士也相继仿效，逐步传到民间。</a:t>
            </a:r>
          </a:p>
        </p:txBody>
      </p:sp>
      <p:pic>
        <p:nvPicPr>
          <p:cNvPr id="2052" name="Picture 4" descr="C:\Users\Administrator\Downloads\368e90444eabf35ca53694d749589a1b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7" t="37499" r="11951" b="46230"/>
          <a:stretch/>
        </p:blipFill>
        <p:spPr bwMode="auto">
          <a:xfrm>
            <a:off x="192689" y="2182077"/>
            <a:ext cx="4330631" cy="78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istrator\Downloads\115b9063e6c8f142c3f128d42f7e4d6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292" r="4647" b="45005"/>
          <a:stretch/>
        </p:blipFill>
        <p:spPr bwMode="auto">
          <a:xfrm>
            <a:off x="8401876" y="3666976"/>
            <a:ext cx="636377" cy="6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/>
          <p:cNvSpPr/>
          <p:nvPr/>
        </p:nvSpPr>
        <p:spPr>
          <a:xfrm>
            <a:off x="4909238" y="2983289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起源于古代帝王的祭祀活动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4244875" y="2931790"/>
            <a:ext cx="586369" cy="556890"/>
            <a:chOff x="4467486" y="3063366"/>
            <a:chExt cx="586369" cy="556890"/>
          </a:xfrm>
        </p:grpSpPr>
        <p:sp>
          <p:nvSpPr>
            <p:cNvPr id="33" name="椭圆 32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2</a:t>
              </a:r>
              <a:endParaRPr lang="zh-CN" altLang="en-US" sz="3600" dirty="0"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4467486" y="3063366"/>
              <a:ext cx="556890" cy="556890"/>
            </a:xfrm>
            <a:prstGeom prst="ellipse">
              <a:avLst/>
            </a:prstGeom>
            <a:noFill/>
            <a:ln w="6350">
              <a:solidFill>
                <a:schemeClr val="accent4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418141" y="3507854"/>
            <a:ext cx="78960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秋天是收获的季节。“秋”字的解释是：“庄稼成熟曰秋”。八月中秋，农作物和各种果品陆续成熟，农民为了庆祝丰收，表达喜悦的心情，就以“中秋”这天作为节日</a:t>
            </a:r>
            <a:r>
              <a:rPr lang="zh-CN" altLang="en-US" sz="2000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。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39" name="Picture 1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4532"/>
          <a:stretch/>
        </p:blipFill>
        <p:spPr bwMode="auto">
          <a:xfrm>
            <a:off x="2299" y="4731990"/>
            <a:ext cx="9180512" cy="73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23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388" y="881775"/>
            <a:ext cx="3528392" cy="35283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044001">
            <a:off x="15974117" y="1219667"/>
            <a:ext cx="856656" cy="609433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 flipV="1">
            <a:off x="3027374" y="2772317"/>
            <a:ext cx="1212266" cy="86098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5948825" y="-21987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8149519" y="1634478"/>
            <a:ext cx="1143077" cy="800255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311821" y="3561109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-1764704" y="1959394"/>
            <a:ext cx="1595883" cy="797942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362639">
            <a:off x="1351641" y="3558073"/>
            <a:ext cx="856656" cy="60943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377138">
            <a:off x="2770981" y="3879510"/>
            <a:ext cx="1628905" cy="1158818"/>
          </a:xfrm>
          <a:prstGeom prst="rect">
            <a:avLst/>
          </a:prstGeom>
        </p:spPr>
      </p:pic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95" b="74902"/>
          <a:stretch/>
        </p:blipFill>
        <p:spPr bwMode="auto">
          <a:xfrm>
            <a:off x="0" y="31700"/>
            <a:ext cx="5652196" cy="282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5220072" y="1347614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风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-1253859" y="2278960"/>
            <a:ext cx="574191" cy="569330"/>
            <a:chOff x="4479664" y="3063366"/>
            <a:chExt cx="574191" cy="569330"/>
          </a:xfrm>
        </p:grpSpPr>
        <p:sp>
          <p:nvSpPr>
            <p:cNvPr id="52" name="椭圆 51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4479664" y="3075806"/>
              <a:ext cx="556890" cy="556890"/>
            </a:xfrm>
            <a:prstGeom prst="ellipse">
              <a:avLst/>
            </a:prstGeom>
            <a:noFill/>
            <a:ln w="6350">
              <a:solidFill>
                <a:schemeClr val="tx2">
                  <a:lumMod val="40000"/>
                  <a:lumOff val="6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-1649927" y="3362466"/>
            <a:ext cx="586369" cy="556890"/>
            <a:chOff x="4467486" y="3063366"/>
            <a:chExt cx="586369" cy="556890"/>
          </a:xfrm>
        </p:grpSpPr>
        <p:sp>
          <p:nvSpPr>
            <p:cNvPr id="56" name="椭圆 55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4467486" y="3063366"/>
              <a:ext cx="556890" cy="556890"/>
            </a:xfrm>
            <a:prstGeom prst="ellipse">
              <a:avLst/>
            </a:prstGeom>
            <a:noFill/>
            <a:ln w="6350">
              <a:solidFill>
                <a:schemeClr val="accent4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076" name="Picture 4" descr="C:\Users\Administrator\Downloads\41d6196132707f78e8027804e8e1201e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5" t="6027" r="4440" b="341"/>
          <a:stretch/>
        </p:blipFill>
        <p:spPr bwMode="auto">
          <a:xfrm>
            <a:off x="4265088" y="757606"/>
            <a:ext cx="3888991" cy="399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25394" r="87880" b="56430"/>
          <a:stretch/>
        </p:blipFill>
        <p:spPr bwMode="auto">
          <a:xfrm>
            <a:off x="7652627" y="2548744"/>
            <a:ext cx="642305" cy="120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25394" r="87880" b="56430"/>
          <a:stretch/>
        </p:blipFill>
        <p:spPr bwMode="auto">
          <a:xfrm>
            <a:off x="4067944" y="2548744"/>
            <a:ext cx="642305" cy="120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6012160" y="1707654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俗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92080" y="2451541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习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40152" y="2955597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惯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132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66" grpId="0"/>
      <p:bldP spid="67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 flipV="1">
            <a:off x="6516216" y="321995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4756212" y="0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588768" y="726447"/>
            <a:ext cx="639688" cy="45432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251520" y="321994"/>
            <a:ext cx="1254414" cy="1452376"/>
            <a:chOff x="464972" y="1407406"/>
            <a:chExt cx="1254414" cy="1452376"/>
          </a:xfrm>
        </p:grpSpPr>
        <p:pic>
          <p:nvPicPr>
            <p:cNvPr id="12" name="Picture 4" descr="C:\Users\Administrator\Downloads\fcf7b2ec8f26b51328fc200e10d05359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" t="25394" r="87880" b="56430"/>
            <a:stretch/>
          </p:blipFill>
          <p:spPr bwMode="auto">
            <a:xfrm>
              <a:off x="464972" y="1541633"/>
              <a:ext cx="642305" cy="1207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141223" y="1680604"/>
              <a:ext cx="492443" cy="11791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赏  月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pic>
          <p:nvPicPr>
            <p:cNvPr id="14" name="Picture 4" descr="C:\Users\Administrator\Downloads\a21c1b22316b598529dfc201ed68251b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26" b="38916"/>
            <a:stretch/>
          </p:blipFill>
          <p:spPr bwMode="auto">
            <a:xfrm rot="16200000">
              <a:off x="745526" y="1774925"/>
              <a:ext cx="1341379" cy="606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4" name="Picture 2" descr="C:\Users\Administrator\Downloads\ef37e7abdbee8c26dfef7f0b90b6f1e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521" y="481773"/>
            <a:ext cx="5991217" cy="451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251520" y="1646098"/>
            <a:ext cx="41044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中秋赏月的风俗在唐代十分流行，许多诗人的名篇中都有咏月的诗句。到宋代，中秋赏月之风更盛，每逢这一日，“贵家结饰台榭，民间争占酒楼玩月”。明清宫廷和民间的拜月赏月活动更具规模，中国各地至今遗存着许多“拜月坛”、“拜月亭”、“望月楼”等古迹。直到今天，一家人围坐在一起，欣赏皓月当空的美景仍是中秋佳节必不可少的活动之一。</a:t>
            </a:r>
            <a:endParaRPr lang="zh-CN" altLang="en-US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820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 flipV="1">
            <a:off x="6516216" y="321995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4756212" y="0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588768" y="726447"/>
            <a:ext cx="639688" cy="45432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251520" y="321994"/>
            <a:ext cx="1254414" cy="1452376"/>
            <a:chOff x="464972" y="1407406"/>
            <a:chExt cx="1254414" cy="1452376"/>
          </a:xfrm>
        </p:grpSpPr>
        <p:pic>
          <p:nvPicPr>
            <p:cNvPr id="12" name="Picture 4" descr="C:\Users\Administrator\Downloads\fcf7b2ec8f26b51328fc200e10d05359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" t="25394" r="87880" b="56430"/>
            <a:stretch/>
          </p:blipFill>
          <p:spPr bwMode="auto">
            <a:xfrm>
              <a:off x="464972" y="1541633"/>
              <a:ext cx="642305" cy="1207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141227" y="1680604"/>
              <a:ext cx="492443" cy="11791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观  潮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pic>
          <p:nvPicPr>
            <p:cNvPr id="14" name="Picture 4" descr="C:\Users\Administrator\Downloads\a21c1b22316b598529dfc201ed68251b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26" b="38916"/>
            <a:stretch/>
          </p:blipFill>
          <p:spPr bwMode="auto">
            <a:xfrm rot="16200000">
              <a:off x="745526" y="1774925"/>
              <a:ext cx="1341379" cy="606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1505935" y="459278"/>
            <a:ext cx="70639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在古代，浙江一带除中秋赏月外，观潮可谓是又一中秋盛事。中秋观潮的风俗由来已久，早在汉代枚乘的</a:t>
            </a:r>
            <a:r>
              <a:rPr lang="en-US" altLang="zh-CN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《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七发</a:t>
            </a:r>
            <a:r>
              <a:rPr lang="en-US" altLang="zh-CN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》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赋中就有了相当详尽的记述。汉以后，中秋观潮之风更盛。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3" r="35989"/>
          <a:stretch/>
        </p:blipFill>
        <p:spPr bwMode="auto">
          <a:xfrm>
            <a:off x="430082" y="1995686"/>
            <a:ext cx="2609850" cy="260985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 bwMode="auto">
          <a:xfrm>
            <a:off x="3293428" y="1991816"/>
            <a:ext cx="2610000" cy="2610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4" r="16594"/>
          <a:stretch/>
        </p:blipFill>
        <p:spPr bwMode="auto">
          <a:xfrm>
            <a:off x="6138464" y="1995686"/>
            <a:ext cx="2610000" cy="2610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C:\Users\Administrator\Downloads\764550966b304693bd30699ef92df83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66" y="1779662"/>
            <a:ext cx="3057890" cy="305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Administrator\Downloads\764550966b304693bd30699ef92df83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553" y="1779662"/>
            <a:ext cx="3057890" cy="305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C:\Users\Administrator\Downloads\764550966b304693bd30699ef92df83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519" y="1779662"/>
            <a:ext cx="3057890" cy="305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58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 flipV="1">
            <a:off x="6516216" y="321995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4756212" y="0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588768" y="726447"/>
            <a:ext cx="639688" cy="45432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251520" y="321994"/>
            <a:ext cx="1254414" cy="1452376"/>
            <a:chOff x="464972" y="1407406"/>
            <a:chExt cx="1254414" cy="1452376"/>
          </a:xfrm>
        </p:grpSpPr>
        <p:pic>
          <p:nvPicPr>
            <p:cNvPr id="12" name="Picture 4" descr="C:\Users\Administrator\Downloads\fcf7b2ec8f26b51328fc200e10d05359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" t="25394" r="87880" b="56430"/>
            <a:stretch/>
          </p:blipFill>
          <p:spPr bwMode="auto">
            <a:xfrm>
              <a:off x="464972" y="1541633"/>
              <a:ext cx="642305" cy="1207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141231" y="1680604"/>
              <a:ext cx="492443" cy="11791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燃  灯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pic>
          <p:nvPicPr>
            <p:cNvPr id="14" name="Picture 4" descr="C:\Users\Administrator\Downloads\a21c1b22316b598529dfc201ed68251b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26" b="38916"/>
            <a:stretch/>
          </p:blipFill>
          <p:spPr bwMode="auto">
            <a:xfrm rot="16200000">
              <a:off x="745526" y="1774925"/>
              <a:ext cx="1341379" cy="606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1475656" y="475967"/>
            <a:ext cx="7596336" cy="1015663"/>
          </a:xfrm>
          <a:custGeom>
            <a:avLst/>
            <a:gdLst>
              <a:gd name="connsiteX0" fmla="*/ 0 w 5886400"/>
              <a:gd name="connsiteY0" fmla="*/ 0 h 3416320"/>
              <a:gd name="connsiteX1" fmla="*/ 5886400 w 5886400"/>
              <a:gd name="connsiteY1" fmla="*/ 0 h 3416320"/>
              <a:gd name="connsiteX2" fmla="*/ 5886400 w 5886400"/>
              <a:gd name="connsiteY2" fmla="*/ 3416320 h 3416320"/>
              <a:gd name="connsiteX3" fmla="*/ 0 w 5886400"/>
              <a:gd name="connsiteY3" fmla="*/ 3416320 h 3416320"/>
              <a:gd name="connsiteX4" fmla="*/ 0 w 5886400"/>
              <a:gd name="connsiteY4" fmla="*/ 0 h 3416320"/>
              <a:gd name="connsiteX0" fmla="*/ 0 w 5886400"/>
              <a:gd name="connsiteY0" fmla="*/ 0 h 3416320"/>
              <a:gd name="connsiteX1" fmla="*/ 4101143 w 5886400"/>
              <a:gd name="connsiteY1" fmla="*/ 145143 h 3416320"/>
              <a:gd name="connsiteX2" fmla="*/ 5886400 w 5886400"/>
              <a:gd name="connsiteY2" fmla="*/ 3416320 h 3416320"/>
              <a:gd name="connsiteX3" fmla="*/ 0 w 5886400"/>
              <a:gd name="connsiteY3" fmla="*/ 3416320 h 3416320"/>
              <a:gd name="connsiteX4" fmla="*/ 0 w 5886400"/>
              <a:gd name="connsiteY4" fmla="*/ 0 h 3416320"/>
              <a:gd name="connsiteX0" fmla="*/ 0 w 5891574"/>
              <a:gd name="connsiteY0" fmla="*/ 72264 h 3488584"/>
              <a:gd name="connsiteX1" fmla="*/ 5891574 w 5891574"/>
              <a:gd name="connsiteY1" fmla="*/ 0 h 3488584"/>
              <a:gd name="connsiteX2" fmla="*/ 5886400 w 5891574"/>
              <a:gd name="connsiteY2" fmla="*/ 3488584 h 3488584"/>
              <a:gd name="connsiteX3" fmla="*/ 0 w 5891574"/>
              <a:gd name="connsiteY3" fmla="*/ 3488584 h 3488584"/>
              <a:gd name="connsiteX4" fmla="*/ 0 w 5891574"/>
              <a:gd name="connsiteY4" fmla="*/ 72264 h 348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1574" h="3488584">
                <a:moveTo>
                  <a:pt x="0" y="72264"/>
                </a:moveTo>
                <a:lnTo>
                  <a:pt x="5891574" y="0"/>
                </a:lnTo>
                <a:cubicBezTo>
                  <a:pt x="5889849" y="1162861"/>
                  <a:pt x="5888125" y="2325723"/>
                  <a:pt x="5886400" y="3488584"/>
                </a:cubicBezTo>
                <a:lnTo>
                  <a:pt x="0" y="3488584"/>
                </a:lnTo>
                <a:lnTo>
                  <a:pt x="0" y="72264"/>
                </a:lnTo>
                <a:close/>
              </a:path>
            </a:pathLst>
          </a:cu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中秋之夜，有燃灯以助月色的风俗。如今湖广一带仍有用瓦片叠塔于塔上燃灯的节俗。江南一带则有制灯船的节俗。近代中秋燃灯之俗更盛。看来从古至今中秋燃灯之俗其规模似乎仅次于元宵灯节。</a:t>
            </a:r>
          </a:p>
        </p:txBody>
      </p:sp>
      <p:pic>
        <p:nvPicPr>
          <p:cNvPr id="5123" name="Picture 3" descr="C:\Users\Administrator\Downloads\257ff428923a3da1a1cd9987e21e91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4" t="16444" r="14532" b="18360"/>
          <a:stretch/>
        </p:blipFill>
        <p:spPr bwMode="auto">
          <a:xfrm>
            <a:off x="-180528" y="1131590"/>
            <a:ext cx="5010750" cy="441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6" r="16806"/>
          <a:stretch/>
        </p:blipFill>
        <p:spPr bwMode="auto">
          <a:xfrm flipH="1">
            <a:off x="5491755" y="1790468"/>
            <a:ext cx="2802554" cy="2802554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C:\Users\Administrator\Downloads\764550966b304693bd30699ef92df833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749" y="1517457"/>
            <a:ext cx="3502565" cy="350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38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 flipV="1">
            <a:off x="6516216" y="321995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2987824" y="123478"/>
            <a:ext cx="1142114" cy="811160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588768" y="726447"/>
            <a:ext cx="639688" cy="45432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437266" y="3678643"/>
            <a:ext cx="1212684" cy="1413387"/>
            <a:chOff x="464972" y="1446395"/>
            <a:chExt cx="1212684" cy="1413387"/>
          </a:xfrm>
        </p:grpSpPr>
        <p:pic>
          <p:nvPicPr>
            <p:cNvPr id="12" name="Picture 4" descr="C:\Users\Administrator\Downloads\fcf7b2ec8f26b51328fc200e10d05359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" t="25394" r="87880" b="56430"/>
            <a:stretch/>
          </p:blipFill>
          <p:spPr bwMode="auto">
            <a:xfrm>
              <a:off x="464972" y="1541633"/>
              <a:ext cx="642305" cy="1207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141237" y="1680604"/>
              <a:ext cx="492443" cy="11791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</a:rPr>
                <a:t>吃月饼</a:t>
              </a:r>
            </a:p>
          </p:txBody>
        </p:sp>
        <p:pic>
          <p:nvPicPr>
            <p:cNvPr id="14" name="Picture 4" descr="C:\Users\Administrator\Downloads\a21c1b22316b598529dfc201ed68251b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26" b="38916"/>
            <a:stretch/>
          </p:blipFill>
          <p:spPr bwMode="auto">
            <a:xfrm rot="16200000">
              <a:off x="703796" y="1813914"/>
              <a:ext cx="1341379" cy="606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1741922" y="3805168"/>
            <a:ext cx="74020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中秋节赏月赏月和吃月饼是中国各地过中秋节的必备习俗，俗话说：“八月十五月正圆，中秋月饼香又甜”。同时，月饼也是中秋时节朋友间用来联络感情的重要礼物。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5" b="8725"/>
          <a:stretch/>
        </p:blipFill>
        <p:spPr bwMode="auto">
          <a:xfrm>
            <a:off x="251520" y="669445"/>
            <a:ext cx="2696592" cy="269659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 bwMode="auto">
          <a:xfrm>
            <a:off x="3243752" y="669541"/>
            <a:ext cx="2696400" cy="2696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1" t="-1167" r="8529" b="1167"/>
          <a:stretch/>
        </p:blipFill>
        <p:spPr bwMode="auto">
          <a:xfrm>
            <a:off x="6271890" y="669541"/>
            <a:ext cx="2696400" cy="2696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C:\Users\Administrator\Downloads\764550966b304693bd30699ef92df83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" y="483518"/>
            <a:ext cx="3198836" cy="319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Administrator\Downloads\764550966b304693bd30699ef92df83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672" y="483518"/>
            <a:ext cx="3198836" cy="319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C:\Users\Administrator\Downloads\764550966b304693bd30699ef92df83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83518"/>
            <a:ext cx="3198836" cy="319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直接连接符 21"/>
          <p:cNvCxnSpPr/>
          <p:nvPr/>
        </p:nvCxnSpPr>
        <p:spPr>
          <a:xfrm flipV="1">
            <a:off x="3496636" y="-104535"/>
            <a:ext cx="710567" cy="5046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66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C:\Users\Administrator\Downloads\fcee641ef3903370ae8c4fd220d6acb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236" y="-368889"/>
            <a:ext cx="41148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直接连接符 22"/>
          <p:cNvCxnSpPr/>
          <p:nvPr/>
        </p:nvCxnSpPr>
        <p:spPr>
          <a:xfrm flipV="1">
            <a:off x="500664" y="-21987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4756212" y="0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588768" y="726447"/>
            <a:ext cx="639688" cy="45432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79512" y="3528388"/>
            <a:ext cx="1254414" cy="1452376"/>
            <a:chOff x="464972" y="1407406"/>
            <a:chExt cx="1254414" cy="1452376"/>
          </a:xfrm>
        </p:grpSpPr>
        <p:pic>
          <p:nvPicPr>
            <p:cNvPr id="12" name="Picture 4" descr="C:\Users\Administrator\Downloads\fcf7b2ec8f26b51328fc200e10d05359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" t="25394" r="87880" b="56430"/>
            <a:stretch/>
          </p:blipFill>
          <p:spPr bwMode="auto">
            <a:xfrm>
              <a:off x="464972" y="1541633"/>
              <a:ext cx="642305" cy="1207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141239" y="1680604"/>
              <a:ext cx="492443" cy="11791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赏桂花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pic>
          <p:nvPicPr>
            <p:cNvPr id="14" name="Picture 4" descr="C:\Users\Administrator\Downloads\a21c1b22316b598529dfc201ed68251b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26" b="38916"/>
            <a:stretch/>
          </p:blipFill>
          <p:spPr bwMode="auto">
            <a:xfrm rot="16200000">
              <a:off x="745526" y="1774925"/>
              <a:ext cx="1341379" cy="606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1457834" y="3696583"/>
            <a:ext cx="75608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人们经常在中秋时吃月饼赏桂花，食用桂花制作的各种食品，以糕点、糖果最为多见。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中秋之夜</a:t>
            </a:r>
            <a:r>
              <a:rPr lang="zh-CN" altLang="en-US" sz="2000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，闻</a:t>
            </a:r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着阵阵桂香，喝一杯桂花蜜酒，欢庆合家甜甜蜜蜜，已成为节日一种美的享受。到了现代，人们多是拿红酒代替。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5" r="25985"/>
          <a:stretch/>
        </p:blipFill>
        <p:spPr bwMode="auto">
          <a:xfrm>
            <a:off x="395536" y="700718"/>
            <a:ext cx="2696400" cy="2696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5" r="14875"/>
          <a:stretch/>
        </p:blipFill>
        <p:spPr bwMode="auto">
          <a:xfrm>
            <a:off x="3314744" y="726447"/>
            <a:ext cx="2696400" cy="2696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r="30066"/>
          <a:stretch/>
        </p:blipFill>
        <p:spPr bwMode="auto">
          <a:xfrm>
            <a:off x="6217146" y="726447"/>
            <a:ext cx="2696400" cy="2696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C:\Users\Administrator\Downloads\764550966b304693bd30699ef92df83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28" y="483518"/>
            <a:ext cx="3198836" cy="319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Administrator\Downloads\764550966b304693bd30699ef92df83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912" y="525042"/>
            <a:ext cx="3198836" cy="319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C:\Users\Administrator\Downloads\764550966b304693bd30699ef92df83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144" y="525042"/>
            <a:ext cx="3198836" cy="319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9" t="3685" r="44207" b="71230"/>
          <a:stretch/>
        </p:blipFill>
        <p:spPr bwMode="auto">
          <a:xfrm>
            <a:off x="5857703" y="655432"/>
            <a:ext cx="306881" cy="298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9" t="3685" r="44207" b="71230"/>
          <a:stretch/>
        </p:blipFill>
        <p:spPr bwMode="auto">
          <a:xfrm>
            <a:off x="6704002" y="85933"/>
            <a:ext cx="531163" cy="516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9" t="3685" r="44207" b="71230"/>
          <a:stretch/>
        </p:blipFill>
        <p:spPr bwMode="auto">
          <a:xfrm>
            <a:off x="5436541" y="418020"/>
            <a:ext cx="378763" cy="36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9" t="3685" r="44207" b="71230"/>
          <a:stretch/>
        </p:blipFill>
        <p:spPr bwMode="auto">
          <a:xfrm>
            <a:off x="5488023" y="2951384"/>
            <a:ext cx="207385" cy="20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9" t="3685" r="44207" b="71230"/>
          <a:stretch/>
        </p:blipFill>
        <p:spPr bwMode="auto">
          <a:xfrm>
            <a:off x="3995936" y="381106"/>
            <a:ext cx="207385" cy="20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9" t="3685" r="44207" b="71230"/>
          <a:stretch/>
        </p:blipFill>
        <p:spPr bwMode="auto">
          <a:xfrm>
            <a:off x="3347864" y="726447"/>
            <a:ext cx="207385" cy="20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9" t="3685" r="44207" b="71230"/>
          <a:stretch/>
        </p:blipFill>
        <p:spPr bwMode="auto">
          <a:xfrm>
            <a:off x="6704002" y="3052135"/>
            <a:ext cx="306881" cy="298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8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9" t="3685" r="44207" b="71230"/>
          <a:stretch/>
        </p:blipFill>
        <p:spPr bwMode="auto">
          <a:xfrm>
            <a:off x="702338" y="3003798"/>
            <a:ext cx="306881" cy="298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76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388" y="881775"/>
            <a:ext cx="3528392" cy="35283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044001">
            <a:off x="15974117" y="1219667"/>
            <a:ext cx="856656" cy="609433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 flipV="1">
            <a:off x="3027374" y="2772317"/>
            <a:ext cx="1212266" cy="86098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5948825" y="-21987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8149519" y="1634478"/>
            <a:ext cx="1143077" cy="800255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311821" y="3561109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-1764704" y="1959394"/>
            <a:ext cx="1595883" cy="797942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362639">
            <a:off x="1351641" y="3558073"/>
            <a:ext cx="856656" cy="60943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377138">
            <a:off x="2770981" y="3879510"/>
            <a:ext cx="1628905" cy="1158818"/>
          </a:xfrm>
          <a:prstGeom prst="rect">
            <a:avLst/>
          </a:prstGeom>
        </p:spPr>
      </p:pic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95" b="74902"/>
          <a:stretch/>
        </p:blipFill>
        <p:spPr bwMode="auto">
          <a:xfrm>
            <a:off x="0" y="31700"/>
            <a:ext cx="5652196" cy="282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5220072" y="1347614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神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-1253859" y="2278960"/>
            <a:ext cx="574191" cy="569330"/>
            <a:chOff x="4479664" y="3063366"/>
            <a:chExt cx="574191" cy="569330"/>
          </a:xfrm>
        </p:grpSpPr>
        <p:sp>
          <p:nvSpPr>
            <p:cNvPr id="52" name="椭圆 51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4479664" y="3075806"/>
              <a:ext cx="556890" cy="556890"/>
            </a:xfrm>
            <a:prstGeom prst="ellipse">
              <a:avLst/>
            </a:prstGeom>
            <a:noFill/>
            <a:ln w="6350">
              <a:solidFill>
                <a:schemeClr val="tx2">
                  <a:lumMod val="40000"/>
                  <a:lumOff val="6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-1649927" y="3362466"/>
            <a:ext cx="586369" cy="556890"/>
            <a:chOff x="4467486" y="3063366"/>
            <a:chExt cx="586369" cy="556890"/>
          </a:xfrm>
        </p:grpSpPr>
        <p:sp>
          <p:nvSpPr>
            <p:cNvPr id="56" name="椭圆 55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4467486" y="3063366"/>
              <a:ext cx="556890" cy="556890"/>
            </a:xfrm>
            <a:prstGeom prst="ellipse">
              <a:avLst/>
            </a:prstGeom>
            <a:noFill/>
            <a:ln w="6350">
              <a:solidFill>
                <a:schemeClr val="accent4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076" name="Picture 4" descr="C:\Users\Administrator\Downloads\41d6196132707f78e8027804e8e1201e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5" t="6027" r="4440" b="341"/>
          <a:stretch/>
        </p:blipFill>
        <p:spPr bwMode="auto">
          <a:xfrm>
            <a:off x="4239640" y="757606"/>
            <a:ext cx="3888991" cy="399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25394" r="87880" b="56430"/>
          <a:stretch/>
        </p:blipFill>
        <p:spPr bwMode="auto">
          <a:xfrm>
            <a:off x="7652627" y="2548744"/>
            <a:ext cx="642305" cy="120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25394" r="87880" b="56430"/>
          <a:stretch/>
        </p:blipFill>
        <p:spPr bwMode="auto">
          <a:xfrm>
            <a:off x="4067944" y="2548744"/>
            <a:ext cx="642305" cy="120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6012160" y="1707654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话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92080" y="2307525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传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40152" y="2955597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说 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744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66" grpId="0"/>
      <p:bldP spid="67" grpId="0"/>
      <p:bldP spid="6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istrator\Downloads\d4de7fad4e686807b20383960822df8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6990"/>
            <a:ext cx="3271703" cy="257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直接连接符 26"/>
          <p:cNvCxnSpPr/>
          <p:nvPr/>
        </p:nvCxnSpPr>
        <p:spPr>
          <a:xfrm flipV="1">
            <a:off x="1879161" y="486630"/>
            <a:ext cx="1212266" cy="86098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2116898" y="-277162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7171076" y="36635"/>
            <a:ext cx="1143077" cy="800255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-2026964"/>
            <a:ext cx="3528392" cy="3528392"/>
          </a:xfrm>
          <a:prstGeom prst="rect">
            <a:avLst/>
          </a:prstGeom>
        </p:spPr>
      </p:pic>
      <p:cxnSp>
        <p:nvCxnSpPr>
          <p:cNvPr id="38" name="直接连接符 37"/>
          <p:cNvCxnSpPr/>
          <p:nvPr/>
        </p:nvCxnSpPr>
        <p:spPr>
          <a:xfrm flipV="1">
            <a:off x="4408255" y="130413"/>
            <a:ext cx="484327" cy="343982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3798376" y="97405"/>
            <a:ext cx="882528" cy="626795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7869549" y="1363787"/>
            <a:ext cx="1108959" cy="3126636"/>
            <a:chOff x="8784278" y="1313506"/>
            <a:chExt cx="1108959" cy="3126636"/>
          </a:xfrm>
        </p:grpSpPr>
        <p:pic>
          <p:nvPicPr>
            <p:cNvPr id="8195" name="Picture 3" descr="C:\Users\Administrator\Downloads\d7ed78f092c650b149b97180dec1e7fd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775440" y="2322344"/>
              <a:ext cx="3126636" cy="1108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矩形 4"/>
            <p:cNvSpPr/>
            <p:nvPr/>
          </p:nvSpPr>
          <p:spPr>
            <a:xfrm>
              <a:off x="9118185" y="2180995"/>
              <a:ext cx="441146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嫦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娥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奔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月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474797" y="1400901"/>
            <a:ext cx="472865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     远古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时候天上出现了十个太阳，天气异常炎热，后羿一气射下九个多余的太阳，深受人民的爱戴</a:t>
            </a:r>
            <a:r>
              <a:rPr lang="zh-CN" altLang="en-US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。后来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，后羿娶了嫦娥。一天，后羿向王母求得一包不死药。据说，服下此药，能即刻升天成仙。后羿把不死药交给嫦娥珍藏，不料被蓬蒙知道了。一天，后羿外出，蓬蒙就借此机会逼嫦娥交出不死药，嫦娥无奈，只好将药吞下，她立刻飘出门外，飞上了月宫。后羿知道后，痛苦不已，只好遥祭月宫中的妻子，百姓知道后，也共同为嫦娥祈求平安。</a:t>
            </a:r>
          </a:p>
        </p:txBody>
      </p:sp>
      <p:pic>
        <p:nvPicPr>
          <p:cNvPr id="8196" name="Picture 4" descr="C:\Users\Administrator\Downloads\fcee641ef3903370ae8c4fd220d6acb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4" b="11160"/>
          <a:stretch/>
        </p:blipFill>
        <p:spPr bwMode="auto">
          <a:xfrm flipH="1">
            <a:off x="-1" y="-11771"/>
            <a:ext cx="2116899" cy="224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17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/>
          <p:nvPr/>
        </p:nvCxnSpPr>
        <p:spPr>
          <a:xfrm flipV="1">
            <a:off x="1879161" y="486630"/>
            <a:ext cx="1212266" cy="86098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2116898" y="-277162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7171076" y="36635"/>
            <a:ext cx="1143077" cy="800255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-2026964"/>
            <a:ext cx="3528392" cy="3528392"/>
          </a:xfrm>
          <a:prstGeom prst="rect">
            <a:avLst/>
          </a:prstGeom>
        </p:spPr>
      </p:pic>
      <p:cxnSp>
        <p:nvCxnSpPr>
          <p:cNvPr id="38" name="直接连接符 37"/>
          <p:cNvCxnSpPr/>
          <p:nvPr/>
        </p:nvCxnSpPr>
        <p:spPr>
          <a:xfrm flipV="1">
            <a:off x="4408255" y="130413"/>
            <a:ext cx="484327" cy="343982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3798376" y="97405"/>
            <a:ext cx="882528" cy="626795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99592" y="1347614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   相传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月宫里有一个人叫吴刚，是汉朝西河人，曾跟随仙人修道，到了天界，但是他犯了错误，仙人把他贬谪到月宫，每天都砍伐月宫前的桂树，以示惩处。这棵桂树生长繁茂，有五百多丈高，每次砍下去之后，被砍的地方又会立即合拢。李白在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《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赠崔司户文昆季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》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一诗中写道：“欲斫月中桂，持为寒者薪”。</a:t>
            </a:r>
          </a:p>
        </p:txBody>
      </p:sp>
      <p:pic>
        <p:nvPicPr>
          <p:cNvPr id="8196" name="Picture 4" descr="C:\Users\Administrator\Downloads\fcee641ef3903370ae8c4fd220d6acb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4" b="11160"/>
          <a:stretch/>
        </p:blipFill>
        <p:spPr bwMode="auto">
          <a:xfrm flipH="1">
            <a:off x="-468560" y="-204402"/>
            <a:ext cx="2116899" cy="224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069012" y="339502"/>
            <a:ext cx="3126636" cy="1108959"/>
            <a:chOff x="3069012" y="734825"/>
            <a:chExt cx="3126636" cy="1108959"/>
          </a:xfrm>
        </p:grpSpPr>
        <p:pic>
          <p:nvPicPr>
            <p:cNvPr id="8195" name="Picture 3" descr="C:\Users\Administrator\Downloads\d7ed78f092c650b149b97180dec1e7fd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9012" y="734825"/>
              <a:ext cx="3126636" cy="1108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948254" y="1091520"/>
              <a:ext cx="14158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吴刚伐桂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072759" y="2427734"/>
            <a:ext cx="3126636" cy="1108959"/>
            <a:chOff x="3069012" y="734825"/>
            <a:chExt cx="3126636" cy="1108959"/>
          </a:xfrm>
        </p:grpSpPr>
        <p:pic>
          <p:nvPicPr>
            <p:cNvPr id="18" name="Picture 3" descr="C:\Users\Administrator\Downloads\d7ed78f092c650b149b97180dec1e7fd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9012" y="734825"/>
              <a:ext cx="3126636" cy="1108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948254" y="1091520"/>
              <a:ext cx="14158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</a:rPr>
                <a:t>玉兔捣药</a:t>
              </a:r>
            </a:p>
          </p:txBody>
        </p:sp>
      </p:grpSp>
      <p:pic>
        <p:nvPicPr>
          <p:cNvPr id="9218" name="Picture 2" descr="C:\Users\Administrator\Downloads\a4e040c7e4604d441b572b6b09fa270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801" y="2109880"/>
            <a:ext cx="3179199" cy="305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/>
          <p:cNvSpPr/>
          <p:nvPr/>
        </p:nvSpPr>
        <p:spPr>
          <a:xfrm>
            <a:off x="179512" y="3507854"/>
            <a:ext cx="64243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  嫦娥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身边有只玉兔。据说嫦娥身体变轻，开始升空时，惶恐中抱起了一直喂养的白兔。白兔便随她一起上了月亮。玉兔在月宫有一只捣药杵，夜晚在药臼中捣制长生不老的灵药。这个神话传到日本后，变成了玉兔在捣年糕。</a:t>
            </a:r>
          </a:p>
        </p:txBody>
      </p:sp>
    </p:spTree>
    <p:extLst>
      <p:ext uri="{BB962C8B-B14F-4D97-AF65-F5344CB8AC3E}">
        <p14:creationId xmlns:p14="http://schemas.microsoft.com/office/powerpoint/2010/main" val="290961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388" y="881775"/>
            <a:ext cx="3528392" cy="35283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044001">
            <a:off x="15974117" y="1219667"/>
            <a:ext cx="856656" cy="609433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 flipV="1">
            <a:off x="3027374" y="2772317"/>
            <a:ext cx="1212266" cy="86098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5948825" y="-21987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8149519" y="1634478"/>
            <a:ext cx="1143077" cy="800255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311821" y="3561109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-1764704" y="1959394"/>
            <a:ext cx="1595883" cy="797942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362639">
            <a:off x="1351641" y="3558073"/>
            <a:ext cx="856656" cy="60943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377138">
            <a:off x="2770981" y="3879510"/>
            <a:ext cx="1628905" cy="1158818"/>
          </a:xfrm>
          <a:prstGeom prst="rect">
            <a:avLst/>
          </a:prstGeom>
        </p:spPr>
      </p:pic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95" b="74902"/>
          <a:stretch/>
        </p:blipFill>
        <p:spPr bwMode="auto">
          <a:xfrm>
            <a:off x="0" y="31700"/>
            <a:ext cx="5652196" cy="282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5220072" y="1347614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文 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-1253859" y="2278960"/>
            <a:ext cx="574191" cy="569330"/>
            <a:chOff x="4479664" y="3063366"/>
            <a:chExt cx="574191" cy="569330"/>
          </a:xfrm>
        </p:grpSpPr>
        <p:sp>
          <p:nvSpPr>
            <p:cNvPr id="52" name="椭圆 51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4479664" y="3075806"/>
              <a:ext cx="556890" cy="556890"/>
            </a:xfrm>
            <a:prstGeom prst="ellipse">
              <a:avLst/>
            </a:prstGeom>
            <a:noFill/>
            <a:ln w="6350">
              <a:solidFill>
                <a:schemeClr val="tx2">
                  <a:lumMod val="40000"/>
                  <a:lumOff val="6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-1649927" y="3362466"/>
            <a:ext cx="586369" cy="556890"/>
            <a:chOff x="4467486" y="3063366"/>
            <a:chExt cx="586369" cy="556890"/>
          </a:xfrm>
        </p:grpSpPr>
        <p:sp>
          <p:nvSpPr>
            <p:cNvPr id="56" name="椭圆 55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4467486" y="3063366"/>
              <a:ext cx="556890" cy="556890"/>
            </a:xfrm>
            <a:prstGeom prst="ellipse">
              <a:avLst/>
            </a:prstGeom>
            <a:noFill/>
            <a:ln w="6350">
              <a:solidFill>
                <a:schemeClr val="accent4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076" name="Picture 4" descr="C:\Users\Administrator\Downloads\41d6196132707f78e8027804e8e1201e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5" t="6027" r="4440" b="341"/>
          <a:stretch/>
        </p:blipFill>
        <p:spPr bwMode="auto">
          <a:xfrm>
            <a:off x="4260528" y="757606"/>
            <a:ext cx="3888991" cy="399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25394" r="87880" b="56430"/>
          <a:stretch/>
        </p:blipFill>
        <p:spPr bwMode="auto">
          <a:xfrm>
            <a:off x="7652627" y="2548744"/>
            <a:ext cx="642305" cy="120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25394" r="87880" b="56430"/>
          <a:stretch/>
        </p:blipFill>
        <p:spPr bwMode="auto">
          <a:xfrm>
            <a:off x="4067944" y="2548744"/>
            <a:ext cx="642305" cy="120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6012160" y="1707654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学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92080" y="2307525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记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40152" y="2955597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6633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述 </a:t>
            </a:r>
            <a:endParaRPr lang="en-US" altLang="zh-CN" sz="7200" dirty="0" smtClean="0">
              <a:solidFill>
                <a:srgbClr val="663300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873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66" grpId="0"/>
      <p:bldP spid="67" grpId="0"/>
      <p:bldP spid="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 flipV="1">
            <a:off x="6516216" y="321995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2987824" y="123478"/>
            <a:ext cx="1142114" cy="811160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588768" y="726447"/>
            <a:ext cx="639688" cy="45432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3496636" y="-104535"/>
            <a:ext cx="710567" cy="5046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512168" y="934638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altLang="zh-CN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宋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·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苏轼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(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丙辰中秋，欢饮达旦。大醉，作此篇，兼怀子由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)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明月几时有？把酒问青天。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不知天上宫阙，今夕是何年。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我欲乘风归去，又恐琼楼玉宇，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高处不胜寒。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起舞弄清影，何似在人间？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转朱阁，低绮户，照无眠。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不应有恨，何事长向别时圆？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人有悲欢离合，月有阴晴圆缺，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此事古难全。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但愿人长久，千里共婵娟。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641133" y="555526"/>
            <a:ext cx="2650947" cy="823141"/>
            <a:chOff x="2483768" y="555526"/>
            <a:chExt cx="2650947" cy="823141"/>
          </a:xfrm>
        </p:grpSpPr>
        <p:pic>
          <p:nvPicPr>
            <p:cNvPr id="21" name="Picture 3" descr="C:\Users\Administrator\Downloads\d7ed78f092c650b149b97180dec1e7fd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555526"/>
              <a:ext cx="2650947" cy="823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2956971" y="731480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+mn-ea"/>
                </a:rPr>
                <a:t>《</a:t>
              </a:r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水调歌头</a:t>
              </a:r>
              <a:r>
                <a:rPr lang="en-US" altLang="zh-CN" sz="2000" dirty="0">
                  <a:solidFill>
                    <a:schemeClr val="bg1"/>
                  </a:solidFill>
                  <a:latin typeface="+mn-ea"/>
                </a:rPr>
                <a:t>》</a:t>
              </a:r>
              <a:endParaRPr lang="zh-CN" altLang="en-US" sz="2000" dirty="0">
                <a:latin typeface="+mn-ea"/>
              </a:endParaRPr>
            </a:p>
          </p:txBody>
        </p:sp>
      </p:grpSp>
      <p:pic>
        <p:nvPicPr>
          <p:cNvPr id="24" name="Picture 2" descr="C:\Users\Administrator\Downloads\fcf7b2ec8f26b51328fc200e10d0535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8" t="65968"/>
          <a:stretch/>
        </p:blipFill>
        <p:spPr bwMode="auto">
          <a:xfrm>
            <a:off x="5004048" y="2403460"/>
            <a:ext cx="4139952" cy="277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Administrator\Downloads\115b9063e6c8f142c3f128d42f7e4d6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5" y="-678125"/>
            <a:ext cx="3091766" cy="309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C:\Users\Administrator\Downloads\fcee641ef3903370ae8c4fd220d6acb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-104535"/>
            <a:ext cx="41148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362639">
            <a:off x="271523" y="3484750"/>
            <a:ext cx="856656" cy="60943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377138">
            <a:off x="758391" y="3902271"/>
            <a:ext cx="1628905" cy="115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6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255" y="3395291"/>
            <a:ext cx="2732162" cy="2737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任意多边形 19"/>
          <p:cNvSpPr/>
          <p:nvPr/>
        </p:nvSpPr>
        <p:spPr>
          <a:xfrm>
            <a:off x="-953901" y="4007750"/>
            <a:ext cx="10322207" cy="1512168"/>
          </a:xfrm>
          <a:custGeom>
            <a:avLst/>
            <a:gdLst>
              <a:gd name="connsiteX0" fmla="*/ 777522 w 11043658"/>
              <a:gd name="connsiteY0" fmla="*/ 1020931 h 1187797"/>
              <a:gd name="connsiteX1" fmla="*/ 1793522 w 11043658"/>
              <a:gd name="connsiteY1" fmla="*/ 33960 h 1187797"/>
              <a:gd name="connsiteX2" fmla="*/ 2954665 w 11043658"/>
              <a:gd name="connsiteY2" fmla="*/ 745160 h 1187797"/>
              <a:gd name="connsiteX3" fmla="*/ 4464151 w 11043658"/>
              <a:gd name="connsiteY3" fmla="*/ 425846 h 1187797"/>
              <a:gd name="connsiteX4" fmla="*/ 5857522 w 11043658"/>
              <a:gd name="connsiteY4" fmla="*/ 774188 h 1187797"/>
              <a:gd name="connsiteX5" fmla="*/ 7221865 w 11043658"/>
              <a:gd name="connsiteY5" fmla="*/ 164588 h 1187797"/>
              <a:gd name="connsiteX6" fmla="*/ 8499122 w 11043658"/>
              <a:gd name="connsiteY6" fmla="*/ 585503 h 1187797"/>
              <a:gd name="connsiteX7" fmla="*/ 9602208 w 11043658"/>
              <a:gd name="connsiteY7" fmla="*/ 4931 h 1187797"/>
              <a:gd name="connsiteX8" fmla="*/ 10356951 w 11043658"/>
              <a:gd name="connsiteY8" fmla="*/ 353274 h 1187797"/>
              <a:gd name="connsiteX9" fmla="*/ 10284379 w 11043658"/>
              <a:gd name="connsiteY9" fmla="*/ 1151560 h 1187797"/>
              <a:gd name="connsiteX10" fmla="*/ 733979 w 11043658"/>
              <a:gd name="connsiteY10" fmla="*/ 1049960 h 1187797"/>
              <a:gd name="connsiteX11" fmla="*/ 777522 w 11043658"/>
              <a:gd name="connsiteY11" fmla="*/ 1020931 h 118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3658" h="1187797">
                <a:moveTo>
                  <a:pt x="777522" y="1020931"/>
                </a:moveTo>
                <a:cubicBezTo>
                  <a:pt x="954113" y="851598"/>
                  <a:pt x="1430665" y="79922"/>
                  <a:pt x="1793522" y="33960"/>
                </a:cubicBezTo>
                <a:cubicBezTo>
                  <a:pt x="2156379" y="-12002"/>
                  <a:pt x="2509560" y="679846"/>
                  <a:pt x="2954665" y="745160"/>
                </a:cubicBezTo>
                <a:cubicBezTo>
                  <a:pt x="3399770" y="810474"/>
                  <a:pt x="3980342" y="421008"/>
                  <a:pt x="4464151" y="425846"/>
                </a:cubicBezTo>
                <a:cubicBezTo>
                  <a:pt x="4947960" y="430684"/>
                  <a:pt x="5397903" y="817731"/>
                  <a:pt x="5857522" y="774188"/>
                </a:cubicBezTo>
                <a:cubicBezTo>
                  <a:pt x="6317141" y="730645"/>
                  <a:pt x="6781598" y="196035"/>
                  <a:pt x="7221865" y="164588"/>
                </a:cubicBezTo>
                <a:cubicBezTo>
                  <a:pt x="7662132" y="133141"/>
                  <a:pt x="8102398" y="612112"/>
                  <a:pt x="8499122" y="585503"/>
                </a:cubicBezTo>
                <a:cubicBezTo>
                  <a:pt x="8895846" y="558893"/>
                  <a:pt x="9292570" y="43636"/>
                  <a:pt x="9602208" y="4931"/>
                </a:cubicBezTo>
                <a:cubicBezTo>
                  <a:pt x="9911846" y="-33774"/>
                  <a:pt x="10243256" y="162169"/>
                  <a:pt x="10356951" y="353274"/>
                </a:cubicBezTo>
                <a:cubicBezTo>
                  <a:pt x="10470646" y="544379"/>
                  <a:pt x="11888208" y="1035446"/>
                  <a:pt x="10284379" y="1151560"/>
                </a:cubicBezTo>
                <a:cubicBezTo>
                  <a:pt x="8680550" y="1267674"/>
                  <a:pt x="2320874" y="1069312"/>
                  <a:pt x="733979" y="1049960"/>
                </a:cubicBezTo>
                <a:cubicBezTo>
                  <a:pt x="-852916" y="1030608"/>
                  <a:pt x="600931" y="1190264"/>
                  <a:pt x="777522" y="1020931"/>
                </a:cubicBezTo>
                <a:close/>
              </a:path>
            </a:pathLst>
          </a:custGeom>
          <a:solidFill>
            <a:srgbClr val="FFCC99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-4238577" y="4099656"/>
            <a:ext cx="13382577" cy="1512168"/>
          </a:xfrm>
          <a:custGeom>
            <a:avLst/>
            <a:gdLst>
              <a:gd name="connsiteX0" fmla="*/ 777522 w 11043658"/>
              <a:gd name="connsiteY0" fmla="*/ 1020931 h 1187797"/>
              <a:gd name="connsiteX1" fmla="*/ 1793522 w 11043658"/>
              <a:gd name="connsiteY1" fmla="*/ 33960 h 1187797"/>
              <a:gd name="connsiteX2" fmla="*/ 2954665 w 11043658"/>
              <a:gd name="connsiteY2" fmla="*/ 745160 h 1187797"/>
              <a:gd name="connsiteX3" fmla="*/ 4464151 w 11043658"/>
              <a:gd name="connsiteY3" fmla="*/ 425846 h 1187797"/>
              <a:gd name="connsiteX4" fmla="*/ 5857522 w 11043658"/>
              <a:gd name="connsiteY4" fmla="*/ 774188 h 1187797"/>
              <a:gd name="connsiteX5" fmla="*/ 7221865 w 11043658"/>
              <a:gd name="connsiteY5" fmla="*/ 164588 h 1187797"/>
              <a:gd name="connsiteX6" fmla="*/ 8499122 w 11043658"/>
              <a:gd name="connsiteY6" fmla="*/ 585503 h 1187797"/>
              <a:gd name="connsiteX7" fmla="*/ 9602208 w 11043658"/>
              <a:gd name="connsiteY7" fmla="*/ 4931 h 1187797"/>
              <a:gd name="connsiteX8" fmla="*/ 10356951 w 11043658"/>
              <a:gd name="connsiteY8" fmla="*/ 353274 h 1187797"/>
              <a:gd name="connsiteX9" fmla="*/ 10284379 w 11043658"/>
              <a:gd name="connsiteY9" fmla="*/ 1151560 h 1187797"/>
              <a:gd name="connsiteX10" fmla="*/ 733979 w 11043658"/>
              <a:gd name="connsiteY10" fmla="*/ 1049960 h 1187797"/>
              <a:gd name="connsiteX11" fmla="*/ 777522 w 11043658"/>
              <a:gd name="connsiteY11" fmla="*/ 1020931 h 118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3658" h="1187797">
                <a:moveTo>
                  <a:pt x="777522" y="1020931"/>
                </a:moveTo>
                <a:cubicBezTo>
                  <a:pt x="954113" y="851598"/>
                  <a:pt x="1430665" y="79922"/>
                  <a:pt x="1793522" y="33960"/>
                </a:cubicBezTo>
                <a:cubicBezTo>
                  <a:pt x="2156379" y="-12002"/>
                  <a:pt x="2509560" y="679846"/>
                  <a:pt x="2954665" y="745160"/>
                </a:cubicBezTo>
                <a:cubicBezTo>
                  <a:pt x="3399770" y="810474"/>
                  <a:pt x="3980342" y="421008"/>
                  <a:pt x="4464151" y="425846"/>
                </a:cubicBezTo>
                <a:cubicBezTo>
                  <a:pt x="4947960" y="430684"/>
                  <a:pt x="5397903" y="817731"/>
                  <a:pt x="5857522" y="774188"/>
                </a:cubicBezTo>
                <a:cubicBezTo>
                  <a:pt x="6317141" y="730645"/>
                  <a:pt x="6781598" y="196035"/>
                  <a:pt x="7221865" y="164588"/>
                </a:cubicBezTo>
                <a:cubicBezTo>
                  <a:pt x="7662132" y="133141"/>
                  <a:pt x="8102398" y="612112"/>
                  <a:pt x="8499122" y="585503"/>
                </a:cubicBezTo>
                <a:cubicBezTo>
                  <a:pt x="8895846" y="558893"/>
                  <a:pt x="9292570" y="43636"/>
                  <a:pt x="9602208" y="4931"/>
                </a:cubicBezTo>
                <a:cubicBezTo>
                  <a:pt x="9911846" y="-33774"/>
                  <a:pt x="10243256" y="162169"/>
                  <a:pt x="10356951" y="353274"/>
                </a:cubicBezTo>
                <a:cubicBezTo>
                  <a:pt x="10470646" y="544379"/>
                  <a:pt x="11888208" y="1035446"/>
                  <a:pt x="10284379" y="1151560"/>
                </a:cubicBezTo>
                <a:cubicBezTo>
                  <a:pt x="8680550" y="1267674"/>
                  <a:pt x="2320874" y="1069312"/>
                  <a:pt x="733979" y="1049960"/>
                </a:cubicBezTo>
                <a:cubicBezTo>
                  <a:pt x="-852916" y="1030608"/>
                  <a:pt x="600931" y="1190264"/>
                  <a:pt x="777522" y="1020931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6516216" y="321995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2987824" y="123478"/>
            <a:ext cx="1142114" cy="811160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588768" y="726447"/>
            <a:ext cx="639688" cy="45432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3496636" y="-104535"/>
            <a:ext cx="710567" cy="5046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2127605" y="161918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altLang="zh-CN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</a:t>
            </a:r>
            <a:r>
              <a:rPr lang="zh-CN" altLang="en-US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唐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·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张九龄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海上生明月，天涯共此时。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情人怨遥夜，竟夕起相思。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灭烛怜光满，披衣觉露滋。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　不堪盈手赠，还寝梦佳期。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256570" y="1240075"/>
            <a:ext cx="2650947" cy="823141"/>
            <a:chOff x="2483768" y="555526"/>
            <a:chExt cx="2650947" cy="823141"/>
          </a:xfrm>
        </p:grpSpPr>
        <p:pic>
          <p:nvPicPr>
            <p:cNvPr id="21" name="Picture 3" descr="C:\Users\Administrator\Downloads\d7ed78f092c650b149b97180dec1e7fd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555526"/>
              <a:ext cx="2650947" cy="823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2956971" y="731480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+mn-ea"/>
                </a:rPr>
                <a:t>《</a:t>
              </a:r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望月怀远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+mn-ea"/>
                </a:rPr>
                <a:t>》</a:t>
              </a:r>
              <a:endParaRPr lang="zh-CN" altLang="en-US" sz="2000" dirty="0">
                <a:latin typeface="+mn-ea"/>
              </a:endParaRPr>
            </a:p>
          </p:txBody>
        </p:sp>
      </p:grpSp>
      <p:pic>
        <p:nvPicPr>
          <p:cNvPr id="26" name="Picture 10" descr="C:\Users\Administrator\Downloads\fcee641ef3903370ae8c4fd220d6acb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-104535"/>
            <a:ext cx="41148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任意多边形 6"/>
          <p:cNvSpPr/>
          <p:nvPr/>
        </p:nvSpPr>
        <p:spPr>
          <a:xfrm>
            <a:off x="-229749" y="4261842"/>
            <a:ext cx="11043658" cy="1187797"/>
          </a:xfrm>
          <a:custGeom>
            <a:avLst/>
            <a:gdLst>
              <a:gd name="connsiteX0" fmla="*/ 777522 w 11043658"/>
              <a:gd name="connsiteY0" fmla="*/ 1020931 h 1187797"/>
              <a:gd name="connsiteX1" fmla="*/ 1793522 w 11043658"/>
              <a:gd name="connsiteY1" fmla="*/ 33960 h 1187797"/>
              <a:gd name="connsiteX2" fmla="*/ 2954665 w 11043658"/>
              <a:gd name="connsiteY2" fmla="*/ 745160 h 1187797"/>
              <a:gd name="connsiteX3" fmla="*/ 4464151 w 11043658"/>
              <a:gd name="connsiteY3" fmla="*/ 425846 h 1187797"/>
              <a:gd name="connsiteX4" fmla="*/ 5857522 w 11043658"/>
              <a:gd name="connsiteY4" fmla="*/ 774188 h 1187797"/>
              <a:gd name="connsiteX5" fmla="*/ 7221865 w 11043658"/>
              <a:gd name="connsiteY5" fmla="*/ 164588 h 1187797"/>
              <a:gd name="connsiteX6" fmla="*/ 8499122 w 11043658"/>
              <a:gd name="connsiteY6" fmla="*/ 585503 h 1187797"/>
              <a:gd name="connsiteX7" fmla="*/ 9602208 w 11043658"/>
              <a:gd name="connsiteY7" fmla="*/ 4931 h 1187797"/>
              <a:gd name="connsiteX8" fmla="*/ 10356951 w 11043658"/>
              <a:gd name="connsiteY8" fmla="*/ 353274 h 1187797"/>
              <a:gd name="connsiteX9" fmla="*/ 10284379 w 11043658"/>
              <a:gd name="connsiteY9" fmla="*/ 1151560 h 1187797"/>
              <a:gd name="connsiteX10" fmla="*/ 733979 w 11043658"/>
              <a:gd name="connsiteY10" fmla="*/ 1049960 h 1187797"/>
              <a:gd name="connsiteX11" fmla="*/ 777522 w 11043658"/>
              <a:gd name="connsiteY11" fmla="*/ 1020931 h 118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3658" h="1187797">
                <a:moveTo>
                  <a:pt x="777522" y="1020931"/>
                </a:moveTo>
                <a:cubicBezTo>
                  <a:pt x="954113" y="851598"/>
                  <a:pt x="1430665" y="79922"/>
                  <a:pt x="1793522" y="33960"/>
                </a:cubicBezTo>
                <a:cubicBezTo>
                  <a:pt x="2156379" y="-12002"/>
                  <a:pt x="2509560" y="679846"/>
                  <a:pt x="2954665" y="745160"/>
                </a:cubicBezTo>
                <a:cubicBezTo>
                  <a:pt x="3399770" y="810474"/>
                  <a:pt x="3980342" y="421008"/>
                  <a:pt x="4464151" y="425846"/>
                </a:cubicBezTo>
                <a:cubicBezTo>
                  <a:pt x="4947960" y="430684"/>
                  <a:pt x="5397903" y="817731"/>
                  <a:pt x="5857522" y="774188"/>
                </a:cubicBezTo>
                <a:cubicBezTo>
                  <a:pt x="6317141" y="730645"/>
                  <a:pt x="6781598" y="196035"/>
                  <a:pt x="7221865" y="164588"/>
                </a:cubicBezTo>
                <a:cubicBezTo>
                  <a:pt x="7662132" y="133141"/>
                  <a:pt x="8102398" y="612112"/>
                  <a:pt x="8499122" y="585503"/>
                </a:cubicBezTo>
                <a:cubicBezTo>
                  <a:pt x="8895846" y="558893"/>
                  <a:pt x="9292570" y="43636"/>
                  <a:pt x="9602208" y="4931"/>
                </a:cubicBezTo>
                <a:cubicBezTo>
                  <a:pt x="9911846" y="-33774"/>
                  <a:pt x="10243256" y="162169"/>
                  <a:pt x="10356951" y="353274"/>
                </a:cubicBezTo>
                <a:cubicBezTo>
                  <a:pt x="10470646" y="544379"/>
                  <a:pt x="11888208" y="1035446"/>
                  <a:pt x="10284379" y="1151560"/>
                </a:cubicBezTo>
                <a:cubicBezTo>
                  <a:pt x="8680550" y="1267674"/>
                  <a:pt x="2320874" y="1069312"/>
                  <a:pt x="733979" y="1049960"/>
                </a:cubicBezTo>
                <a:cubicBezTo>
                  <a:pt x="-852916" y="1030608"/>
                  <a:pt x="600931" y="1190264"/>
                  <a:pt x="777522" y="102093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Picture 3" descr="C:\Users\Administrator\Downloads\115b9063e6c8f142c3f128d42f7e4d6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5" y="-678125"/>
            <a:ext cx="3091766" cy="309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9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C:\Users\Administrator\Downloads\f8c5c01b3041910e40626f1d8806575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46" y="0"/>
            <a:ext cx="4764303" cy="501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直接连接符 22"/>
          <p:cNvCxnSpPr/>
          <p:nvPr/>
        </p:nvCxnSpPr>
        <p:spPr>
          <a:xfrm flipV="1">
            <a:off x="6516216" y="321995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8028384" y="0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2987824" y="123478"/>
            <a:ext cx="1142114" cy="811160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588768" y="726447"/>
            <a:ext cx="639688" cy="45432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3496636" y="-104535"/>
            <a:ext cx="710567" cy="5046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280068" y="3603669"/>
            <a:ext cx="37117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唐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·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李白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长安一片月，万户捣衣声。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秋风吹不尽，总是玉关情。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　何日平胡虏，良人罢远征。</a:t>
            </a:r>
          </a:p>
        </p:txBody>
      </p:sp>
      <p:pic>
        <p:nvPicPr>
          <p:cNvPr id="21" name="Picture 3" descr="C:\Users\Administrator\Downloads\d7ed78f092c650b149b97180dec1e7f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970" y="2815880"/>
            <a:ext cx="3835710" cy="82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4801298" y="3020723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子夜吴歌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·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秋歌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》</a:t>
            </a:r>
            <a:endParaRPr lang="zh-CN" altLang="en-US" sz="2000" dirty="0">
              <a:latin typeface="+mn-ea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192" y="-1163407"/>
            <a:ext cx="2965461" cy="2970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矩形 24"/>
          <p:cNvSpPr/>
          <p:nvPr/>
        </p:nvSpPr>
        <p:spPr>
          <a:xfrm>
            <a:off x="4218036" y="1792436"/>
            <a:ext cx="37117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宋</a:t>
            </a:r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·</a:t>
            </a:r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苏轼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暮云收尽溢清寒，银汉无声转玉盘，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此生此夜不长好，明月明年何处看。</a:t>
            </a:r>
          </a:p>
        </p:txBody>
      </p:sp>
      <p:pic>
        <p:nvPicPr>
          <p:cNvPr id="27" name="Picture 3" descr="C:\Users\Administrator\Downloads\d7ed78f092c650b149b97180dec1e7f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073" y="1004647"/>
            <a:ext cx="2097504" cy="82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/>
          <p:cNvSpPr/>
          <p:nvPr/>
        </p:nvSpPr>
        <p:spPr>
          <a:xfrm>
            <a:off x="5364088" y="1180771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中秋月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》</a:t>
            </a:r>
            <a:endParaRPr lang="zh-CN" altLang="en-US" sz="2000" dirty="0">
              <a:latin typeface="+mn-ea"/>
            </a:endParaRPr>
          </a:p>
        </p:txBody>
      </p:sp>
      <p:pic>
        <p:nvPicPr>
          <p:cNvPr id="38" name="Picture 10" descr="C:\Users\Administrator\Downloads\fcee641ef3903370ae8c4fd220d6acb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864" y="-98929"/>
            <a:ext cx="3176591" cy="235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68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6542183" y="3629027"/>
            <a:ext cx="574191" cy="569330"/>
            <a:chOff x="4479664" y="3063366"/>
            <a:chExt cx="574191" cy="569330"/>
          </a:xfrm>
        </p:grpSpPr>
        <p:sp>
          <p:nvSpPr>
            <p:cNvPr id="34" name="椭圆 33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4479664" y="3075806"/>
              <a:ext cx="556890" cy="556890"/>
            </a:xfrm>
            <a:prstGeom prst="ellipse">
              <a:avLst/>
            </a:prstGeom>
            <a:noFill/>
            <a:ln w="6350">
              <a:solidFill>
                <a:schemeClr val="tx2">
                  <a:lumMod val="40000"/>
                  <a:lumOff val="6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164782" y="3231314"/>
            <a:ext cx="586369" cy="556890"/>
            <a:chOff x="4467486" y="3063366"/>
            <a:chExt cx="586369" cy="556890"/>
          </a:xfrm>
        </p:grpSpPr>
        <p:sp>
          <p:nvSpPr>
            <p:cNvPr id="52" name="椭圆 51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4467486" y="3063366"/>
              <a:ext cx="556890" cy="556890"/>
            </a:xfrm>
            <a:prstGeom prst="ellipse">
              <a:avLst/>
            </a:prstGeom>
            <a:noFill/>
            <a:ln w="6350">
              <a:solidFill>
                <a:schemeClr val="accent4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03665"/>
            <a:ext cx="3528392" cy="35283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1044001">
            <a:off x="2964199" y="4027341"/>
            <a:ext cx="856656" cy="60943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 rot="20805101">
            <a:off x="1250148" y="4005392"/>
            <a:ext cx="409500" cy="2913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23471" r="23488" b="27911"/>
          <a:stretch/>
        </p:blipFill>
        <p:spPr>
          <a:xfrm>
            <a:off x="1242253" y="4198357"/>
            <a:ext cx="1628905" cy="115881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7" t="19783" r="15521" b="23780"/>
          <a:stretch/>
        </p:blipFill>
        <p:spPr>
          <a:xfrm>
            <a:off x="2735796" y="513085"/>
            <a:ext cx="1729348" cy="154840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6903391" y="1749940"/>
            <a:ext cx="574191" cy="569330"/>
            <a:chOff x="4479664" y="3063366"/>
            <a:chExt cx="574191" cy="569330"/>
          </a:xfrm>
        </p:grpSpPr>
        <p:sp>
          <p:nvSpPr>
            <p:cNvPr id="15" name="椭圆 14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4479664" y="3075806"/>
              <a:ext cx="556890" cy="556890"/>
            </a:xfrm>
            <a:prstGeom prst="ellipse">
              <a:avLst/>
            </a:prstGeom>
            <a:noFill/>
            <a:ln w="6350">
              <a:solidFill>
                <a:schemeClr val="tx2">
                  <a:lumMod val="40000"/>
                  <a:lumOff val="6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71598" y="1163665"/>
            <a:ext cx="586369" cy="556890"/>
            <a:chOff x="4467486" y="3063366"/>
            <a:chExt cx="586369" cy="556890"/>
          </a:xfrm>
        </p:grpSpPr>
        <p:sp>
          <p:nvSpPr>
            <p:cNvPr id="22" name="椭圆 21"/>
            <p:cNvSpPr/>
            <p:nvPr/>
          </p:nvSpPr>
          <p:spPr>
            <a:xfrm>
              <a:off x="4576477" y="3063366"/>
              <a:ext cx="477378" cy="47737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4499992" y="3104714"/>
              <a:ext cx="458974" cy="45897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4467486" y="3063366"/>
              <a:ext cx="556890" cy="556890"/>
            </a:xfrm>
            <a:prstGeom prst="ellipse">
              <a:avLst/>
            </a:prstGeom>
            <a:noFill/>
            <a:ln w="6350">
              <a:solidFill>
                <a:schemeClr val="accent4">
                  <a:lumMod val="60000"/>
                  <a:lumOff val="4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4" b="37492"/>
          <a:stretch/>
        </p:blipFill>
        <p:spPr>
          <a:xfrm flipH="1">
            <a:off x="4042684" y="-320252"/>
            <a:ext cx="5143500" cy="160754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79269" y="-956642"/>
            <a:ext cx="3783937" cy="3783937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7" t="50000"/>
          <a:stretch/>
        </p:blipFill>
        <p:spPr>
          <a:xfrm>
            <a:off x="8009055" y="483517"/>
            <a:ext cx="2367212" cy="1448317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 flipV="1">
            <a:off x="4866120" y="1009960"/>
            <a:ext cx="780956" cy="554656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5357321" y="321995"/>
            <a:ext cx="968654" cy="687964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V="1">
            <a:off x="8149519" y="1634478"/>
            <a:ext cx="1143077" cy="800255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311821" y="3561109"/>
            <a:ext cx="571539" cy="400129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07658" y="502458"/>
            <a:ext cx="1011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感</a:t>
            </a:r>
            <a:endParaRPr lang="en-US" altLang="zh-CN" sz="9600" dirty="0" smtClean="0">
              <a:solidFill>
                <a:schemeClr val="bg1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108624" y="1452784"/>
            <a:ext cx="1011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谢</a:t>
            </a:r>
            <a:endParaRPr lang="en-US" altLang="zh-CN" sz="9600" dirty="0" smtClean="0">
              <a:solidFill>
                <a:schemeClr val="bg1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91554" y="2392685"/>
            <a:ext cx="1011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收</a:t>
            </a:r>
            <a:endParaRPr lang="en-US" altLang="zh-CN" sz="9600" dirty="0" smtClean="0">
              <a:solidFill>
                <a:schemeClr val="bg1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1028" name="Picture 4" descr="C:\Users\Administrator\Downloads\a21c1b22316b598529dfc201ed68251b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370552" y="2788358"/>
            <a:ext cx="1809376" cy="250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7998767" y="3371520"/>
            <a:ext cx="461665" cy="15764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</a:rPr>
              <a:t>月圆人团圆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5975" y="3258495"/>
            <a:ext cx="1011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看</a:t>
            </a:r>
            <a:endParaRPr lang="en-US" altLang="zh-CN" sz="9600" dirty="0" smtClean="0">
              <a:solidFill>
                <a:schemeClr val="bg1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698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1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1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6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1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1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5" grpId="0"/>
      <p:bldP spid="56" grpId="0"/>
      <p:bldP spid="32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491</TotalTime>
  <Words>1057</Words>
  <Application>Microsoft Office PowerPoint</Application>
  <PresentationFormat>全屏显示(16:9)</PresentationFormat>
  <Paragraphs>93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Arial</vt:lpstr>
      <vt:lpstr>宋体</vt:lpstr>
      <vt:lpstr>李旭科毛笔行书</vt:lpstr>
      <vt:lpstr>Wingdings</vt:lpstr>
      <vt:lpstr>汉仪小麦体简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41</cp:revision>
  <dcterms:created xsi:type="dcterms:W3CDTF">2018-07-27T13:03:42Z</dcterms:created>
  <dcterms:modified xsi:type="dcterms:W3CDTF">2018-08-08T08:54:30Z</dcterms:modified>
</cp:coreProperties>
</file>