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6" r:id="rId2"/>
    <p:sldId id="264" r:id="rId3"/>
    <p:sldId id="275" r:id="rId4"/>
    <p:sldId id="261" r:id="rId5"/>
    <p:sldId id="267" r:id="rId6"/>
    <p:sldId id="268" r:id="rId7"/>
    <p:sldId id="269" r:id="rId8"/>
    <p:sldId id="270" r:id="rId9"/>
    <p:sldId id="276" r:id="rId10"/>
    <p:sldId id="277" r:id="rId11"/>
    <p:sldId id="274" r:id="rId12"/>
  </p:sldIdLst>
  <p:sldSz cx="12192000" cy="6858000"/>
  <p:notesSz cx="6858000" cy="9144000"/>
  <p:embeddedFontLst>
    <p:embeddedFont>
      <p:font typeface="方正清刻本悦宋简体" pitchFamily="2" charset="-122"/>
      <p:regular r:id="rId14"/>
    </p:embeddedFont>
    <p:embeddedFont>
      <p:font typeface="Calibri Light" pitchFamily="34" charset="0"/>
      <p:regular r:id="rId15"/>
      <p:italic r:id="rId16"/>
    </p:embeddedFont>
    <p:embeddedFont>
      <p:font typeface="Calibri" pitchFamily="34" charset="0"/>
      <p:regular r:id="rId17"/>
      <p:bold r:id="rId18"/>
      <p:italic r:id="rId19"/>
      <p:boldItalic r:id="rId20"/>
    </p:embeddedFont>
    <p:embeddedFont>
      <p:font typeface="方正古隶简体" pitchFamily="65" charset="-122"/>
      <p:regular r:id="rId21"/>
    </p:embeddedFont>
  </p:embeddedFontLst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0000"/>
    <a:srgbClr val="F2BCEE"/>
    <a:srgbClr val="F2CF6A"/>
    <a:srgbClr val="FFFFFF"/>
    <a:srgbClr val="420000"/>
    <a:srgbClr val="FCF6B0"/>
    <a:srgbClr val="003A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08" autoAdjust="0"/>
    <p:restoredTop sz="94660"/>
  </p:normalViewPr>
  <p:slideViewPr>
    <p:cSldViewPr snapToGrid="0">
      <p:cViewPr>
        <p:scale>
          <a:sx n="68" d="100"/>
          <a:sy n="68" d="100"/>
        </p:scale>
        <p:origin x="-1350" y="-1020"/>
      </p:cViewPr>
      <p:guideLst>
        <p:guide orient="horz" pos="2928"/>
        <p:guide pos="5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50C57C-D10D-42DC-90BD-52C44FE73C06}" type="datetimeFigureOut">
              <a:rPr lang="zh-CN" altLang="en-US" smtClean="0"/>
              <a:t>2017/9/22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496325-F85A-44A3-B41B-B5FCAD00CD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2403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96325-F85A-44A3-B41B-B5FCAD00CDB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0876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96325-F85A-44A3-B41B-B5FCAD00CDB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16817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96325-F85A-44A3-B41B-B5FCAD00CDB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20979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96325-F85A-44A3-B41B-B5FCAD00CDB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18097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96325-F85A-44A3-B41B-B5FCAD00CDB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15737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96325-F85A-44A3-B41B-B5FCAD00CDB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11553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96325-F85A-44A3-B41B-B5FCAD00CDB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57629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96325-F85A-44A3-B41B-B5FCAD00CDB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22727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96325-F85A-44A3-B41B-B5FCAD00CDB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60367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96325-F85A-44A3-B41B-B5FCAD00CDB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70108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96325-F85A-44A3-B41B-B5FCAD00CDB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926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3041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CA94-F02B-4213-B4B7-3FFDF1F21082}" type="datetimeFigureOut">
              <a:rPr lang="zh-CN" altLang="en-US" smtClean="0"/>
              <a:t>2017/9/22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53A08-D7D4-4F70-B6A3-F1BC4A7393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CA94-F02B-4213-B4B7-3FFDF1F21082}" type="datetimeFigureOut">
              <a:rPr lang="zh-CN" altLang="en-US" smtClean="0"/>
              <a:t>2017/9/22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53A08-D7D4-4F70-B6A3-F1BC4A7393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3971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CA94-F02B-4213-B4B7-3FFDF1F21082}" type="datetimeFigureOut">
              <a:rPr lang="zh-CN" altLang="en-US" smtClean="0"/>
              <a:t>2017/9/22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53A08-D7D4-4F70-B6A3-F1BC4A7393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1784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CA94-F02B-4213-B4B7-3FFDF1F21082}" type="datetimeFigureOut">
              <a:rPr lang="zh-CN" altLang="en-US" smtClean="0"/>
              <a:t>2017/9/22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53A08-D7D4-4F70-B6A3-F1BC4A7393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2227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CA94-F02B-4213-B4B7-3FFDF1F21082}" type="datetimeFigureOut">
              <a:rPr lang="zh-CN" altLang="en-US" smtClean="0"/>
              <a:t>2017/9/22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53A08-D7D4-4F70-B6A3-F1BC4A7393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5943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CA94-F02B-4213-B4B7-3FFDF1F21082}" type="datetimeFigureOut">
              <a:rPr lang="zh-CN" altLang="en-US" smtClean="0"/>
              <a:t>2017/9/22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53A08-D7D4-4F70-B6A3-F1BC4A7393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3083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CA94-F02B-4213-B4B7-3FFDF1F21082}" type="datetimeFigureOut">
              <a:rPr lang="zh-CN" altLang="en-US" smtClean="0"/>
              <a:t>2017/9/22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53A08-D7D4-4F70-B6A3-F1BC4A7393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6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CA94-F02B-4213-B4B7-3FFDF1F21082}" type="datetimeFigureOut">
              <a:rPr lang="zh-CN" altLang="en-US" smtClean="0"/>
              <a:t>2017/9/22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53A08-D7D4-4F70-B6A3-F1BC4A7393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394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CA94-F02B-4213-B4B7-3FFDF1F21082}" type="datetimeFigureOut">
              <a:rPr lang="zh-CN" altLang="en-US" smtClean="0"/>
              <a:t>2017/9/22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53A08-D7D4-4F70-B6A3-F1BC4A7393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69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CA94-F02B-4213-B4B7-3FFDF1F21082}" type="datetimeFigureOut">
              <a:rPr lang="zh-CN" altLang="en-US" smtClean="0"/>
              <a:t>2017/9/22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53A08-D7D4-4F70-B6A3-F1BC4A7393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22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4CA94-F02B-4213-B4B7-3FFDF1F21082}" type="datetimeFigureOut">
              <a:rPr lang="zh-CN" altLang="en-US" smtClean="0"/>
              <a:t>2017/9/22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53A08-D7D4-4F70-B6A3-F1BC4A7393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8001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3.jpe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3.png"/><Relationship Id="rId4" Type="http://schemas.openxmlformats.org/officeDocument/2006/relationships/image" Target="../media/image4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6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5.pn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5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5.pn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5.pn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6.png"/><Relationship Id="rId4" Type="http://schemas.openxmlformats.org/officeDocument/2006/relationships/image" Target="../media/image16.png"/><Relationship Id="rId9" Type="http://schemas.openxmlformats.org/officeDocument/2006/relationships/image" Target="../media/image2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hidden="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4492" y="548640"/>
            <a:ext cx="10799064" cy="5760720"/>
          </a:xfrm>
          <a:prstGeom prst="rect">
            <a:avLst/>
          </a:prstGeom>
        </p:spPr>
      </p:pic>
      <p:pic>
        <p:nvPicPr>
          <p:cNvPr id="1026" name="Picture 2" descr="C:\Users\Administrator\Desktop\中秋01a-------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20774"/>
            <a:ext cx="12198051" cy="2337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istrator\Desktop\中秋01a--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7"/>
          <a:stretch/>
        </p:blipFill>
        <p:spPr bwMode="auto">
          <a:xfrm>
            <a:off x="2301081" y="0"/>
            <a:ext cx="7589838" cy="6162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istrator\Desktop\中秋01a---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4928" y="1"/>
            <a:ext cx="3427072" cy="2398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istrator\Desktop\中秋01a----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841" y="273533"/>
            <a:ext cx="2880320" cy="364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dministrator\Desktop\中秋01a-----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46" y="546265"/>
            <a:ext cx="2792415" cy="3153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Administrator\Desktop\中秋01a------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2390" y="2123266"/>
            <a:ext cx="1895870" cy="2259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546360" y="4234309"/>
            <a:ext cx="5099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spc="-300" dirty="0">
                <a:solidFill>
                  <a:srgbClr val="640000"/>
                </a:solidFill>
                <a:effectLst>
                  <a:outerShdw blurRad="50800" dist="25400" dir="2700000" algn="tl" rotWithShape="0">
                    <a:schemeClr val="bg1"/>
                  </a:outerShdw>
                </a:effectLst>
                <a:latin typeface="方正清刻本悦宋简体" pitchFamily="2" charset="-122"/>
                <a:ea typeface="方正清刻本悦宋简体" pitchFamily="2" charset="-122"/>
              </a:rPr>
              <a:t>月圆</a:t>
            </a:r>
            <a:r>
              <a:rPr lang="zh-CN" altLang="en-US" sz="3600" spc="-300" dirty="0" smtClean="0">
                <a:solidFill>
                  <a:srgbClr val="640000"/>
                </a:solidFill>
                <a:effectLst>
                  <a:outerShdw blurRad="50800" dist="25400" dir="2700000" algn="tl" rotWithShape="0">
                    <a:schemeClr val="bg1"/>
                  </a:outerShdw>
                </a:effectLst>
                <a:latin typeface="方正清刻本悦宋简体" pitchFamily="2" charset="-122"/>
                <a:ea typeface="方正清刻本悦宋简体" pitchFamily="2" charset="-122"/>
              </a:rPr>
              <a:t>中秋</a:t>
            </a:r>
            <a:r>
              <a:rPr lang="en-US" altLang="zh-CN" sz="3600" spc="-300" dirty="0" smtClean="0">
                <a:solidFill>
                  <a:srgbClr val="640000"/>
                </a:solidFill>
                <a:effectLst>
                  <a:outerShdw blurRad="50800" dist="25400" dir="2700000" algn="tl" rotWithShape="0">
                    <a:schemeClr val="bg1"/>
                  </a:outerShdw>
                </a:effectLst>
                <a:latin typeface="方正清刻本悦宋简体" pitchFamily="2" charset="-122"/>
                <a:ea typeface="方正清刻本悦宋简体" pitchFamily="2" charset="-122"/>
              </a:rPr>
              <a:t>·</a:t>
            </a:r>
            <a:r>
              <a:rPr lang="zh-CN" altLang="en-US" sz="3600" spc="-300" dirty="0" smtClean="0">
                <a:solidFill>
                  <a:srgbClr val="640000"/>
                </a:solidFill>
                <a:effectLst>
                  <a:outerShdw blurRad="50800" dist="25400" dir="2700000" algn="tl" rotWithShape="0">
                    <a:schemeClr val="bg1"/>
                  </a:outerShdw>
                </a:effectLst>
                <a:latin typeface="方正清刻本悦宋简体" pitchFamily="2" charset="-122"/>
                <a:ea typeface="方正清刻本悦宋简体" pitchFamily="2" charset="-122"/>
              </a:rPr>
              <a:t>情满 天下</a:t>
            </a:r>
            <a:endParaRPr lang="en-US" altLang="zh-CN" sz="3600" spc="-300" dirty="0" smtClean="0">
              <a:solidFill>
                <a:srgbClr val="640000"/>
              </a:solidFill>
              <a:effectLst>
                <a:outerShdw blurRad="50800" dist="25400" dir="2700000" algn="tl" rotWithShape="0">
                  <a:schemeClr val="bg1"/>
                </a:outerShdw>
              </a:effectLst>
              <a:latin typeface="方正清刻本悦宋简体" pitchFamily="2" charset="-122"/>
              <a:ea typeface="方正清刻本悦宋简体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33713" y="4831921"/>
            <a:ext cx="31245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rgbClr val="640000"/>
                </a:solidFill>
                <a:effectLst>
                  <a:outerShdw blurRad="50800" dist="25400" dir="2700000" algn="tl" rotWithShape="0">
                    <a:schemeClr val="bg1"/>
                  </a:outerShdw>
                </a:effectLst>
                <a:latin typeface="方正清刻本悦宋简体" pitchFamily="2" charset="-122"/>
                <a:ea typeface="方正清刻本悦宋简体" pitchFamily="2" charset="-122"/>
              </a:rPr>
              <a:t>MID AUTUMN FESTIVAL MOON</a:t>
            </a:r>
          </a:p>
          <a:p>
            <a:pPr algn="ctr"/>
            <a:r>
              <a:rPr lang="en-US" altLang="zh-CN" dirty="0">
                <a:solidFill>
                  <a:srgbClr val="640000"/>
                </a:solidFill>
                <a:effectLst>
                  <a:outerShdw blurRad="50800" dist="25400" dir="2700000" algn="tl" rotWithShape="0">
                    <a:schemeClr val="bg1"/>
                  </a:outerShdw>
                </a:effectLst>
                <a:latin typeface="方正清刻本悦宋简体" pitchFamily="2" charset="-122"/>
                <a:ea typeface="方正清刻本悦宋简体" pitchFamily="2" charset="-122"/>
              </a:rPr>
              <a:t> THE WORLD FULL OF LOVE</a:t>
            </a:r>
            <a:endParaRPr lang="zh-CN" altLang="en-US" dirty="0">
              <a:solidFill>
                <a:srgbClr val="640000"/>
              </a:solidFill>
              <a:effectLst>
                <a:outerShdw blurRad="50800" dist="25400" dir="2700000" algn="tl" rotWithShape="0">
                  <a:schemeClr val="bg1"/>
                </a:outerShdw>
              </a:effectLst>
              <a:latin typeface="方正清刻本悦宋简体" pitchFamily="2" charset="-122"/>
              <a:ea typeface="方正清刻本悦宋简体" pitchFamily="2" charset="-122"/>
            </a:endParaRPr>
          </a:p>
          <a:p>
            <a:endParaRPr lang="zh-CN" altLang="en-US" b="1" dirty="0">
              <a:solidFill>
                <a:srgbClr val="640000"/>
              </a:solidFill>
              <a:effectLst>
                <a:outerShdw blurRad="50800" dist="25400" dir="2700000" algn="tl" rotWithShape="0">
                  <a:schemeClr val="bg1"/>
                </a:outerShdw>
              </a:effectLst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BFF88BE1-31E1-4498-AEC6-4D1AE9709EC4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664961" y="3566965"/>
            <a:ext cx="1105210" cy="510763"/>
          </a:xfrm>
          <a:prstGeom prst="rect">
            <a:avLst/>
          </a:prstGeom>
        </p:spPr>
      </p:pic>
      <p:pic>
        <p:nvPicPr>
          <p:cNvPr id="21" name="林英苹 - 十五的月亮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93062.575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1089025" y="-12223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240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0">
        <p14:vortex dir="u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10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76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6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5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" descr="C:\Users\Administrator\Desktop\中秋01a--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301081" y="0"/>
            <a:ext cx="7589838" cy="283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2" descr="C:\Users\Administrator\Desktop\中秋01a-------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20774"/>
            <a:ext cx="12198051" cy="2337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图片 11" hidden="1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1000"/>
                    </a14:imgEffect>
                    <a14:imgEffect>
                      <a14:brightnessContrast bright="100000" contrast="3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521" t="47953" r="6429" b="43214"/>
          <a:stretch/>
        </p:blipFill>
        <p:spPr>
          <a:xfrm>
            <a:off x="3647915" y="1963155"/>
            <a:ext cx="4398382" cy="1524000"/>
          </a:xfrm>
          <a:prstGeom prst="rect">
            <a:avLst/>
          </a:prstGeom>
        </p:spPr>
      </p:pic>
      <p:pic>
        <p:nvPicPr>
          <p:cNvPr id="14" name="图片 13" hidden="1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101" t="83470" r="62918" b="8508"/>
          <a:stretch/>
        </p:blipFill>
        <p:spPr>
          <a:xfrm>
            <a:off x="1120140" y="449580"/>
            <a:ext cx="10375590" cy="6225540"/>
          </a:xfrm>
          <a:prstGeom prst="rect">
            <a:avLst/>
          </a:prstGeom>
        </p:spPr>
      </p:pic>
      <p:cxnSp>
        <p:nvCxnSpPr>
          <p:cNvPr id="30" name="直接连接符 29" hidden="1"/>
          <p:cNvCxnSpPr/>
          <p:nvPr/>
        </p:nvCxnSpPr>
        <p:spPr>
          <a:xfrm>
            <a:off x="2456688" y="6018784"/>
            <a:ext cx="7315978" cy="0"/>
          </a:xfrm>
          <a:prstGeom prst="line">
            <a:avLst/>
          </a:prstGeom>
          <a:ln w="38100"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 hidden="1"/>
          <p:cNvCxnSpPr/>
          <p:nvPr/>
        </p:nvCxnSpPr>
        <p:spPr>
          <a:xfrm flipH="1" flipV="1">
            <a:off x="1377864" y="2224358"/>
            <a:ext cx="7020" cy="2746625"/>
          </a:xfrm>
          <a:prstGeom prst="line">
            <a:avLst/>
          </a:prstGeom>
          <a:ln w="38100"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 hidden="1"/>
          <p:cNvGrpSpPr/>
          <p:nvPr/>
        </p:nvGrpSpPr>
        <p:grpSpPr>
          <a:xfrm>
            <a:off x="0" y="5789612"/>
            <a:ext cx="12192000" cy="1068388"/>
            <a:chOff x="0" y="5789612"/>
            <a:chExt cx="12192000" cy="1068388"/>
          </a:xfrm>
        </p:grpSpPr>
        <p:sp>
          <p:nvSpPr>
            <p:cNvPr id="19" name="Freeform 10"/>
            <p:cNvSpPr>
              <a:spLocks noEditPoints="1"/>
            </p:cNvSpPr>
            <p:nvPr/>
          </p:nvSpPr>
          <p:spPr bwMode="auto">
            <a:xfrm>
              <a:off x="11120437" y="5789612"/>
              <a:ext cx="1071563" cy="1068388"/>
            </a:xfrm>
            <a:custGeom>
              <a:avLst/>
              <a:gdLst>
                <a:gd name="T0" fmla="*/ 536 w 675"/>
                <a:gd name="T1" fmla="*/ 31 h 673"/>
                <a:gd name="T2" fmla="*/ 479 w 675"/>
                <a:gd name="T3" fmla="*/ 112 h 673"/>
                <a:gd name="T4" fmla="*/ 426 w 675"/>
                <a:gd name="T5" fmla="*/ 198 h 673"/>
                <a:gd name="T6" fmla="*/ 340 w 675"/>
                <a:gd name="T7" fmla="*/ 83 h 673"/>
                <a:gd name="T8" fmla="*/ 141 w 675"/>
                <a:gd name="T9" fmla="*/ 114 h 673"/>
                <a:gd name="T10" fmla="*/ 173 w 675"/>
                <a:gd name="T11" fmla="*/ 482 h 673"/>
                <a:gd name="T12" fmla="*/ 194 w 675"/>
                <a:gd name="T13" fmla="*/ 534 h 673"/>
                <a:gd name="T14" fmla="*/ 211 w 675"/>
                <a:gd name="T15" fmla="*/ 534 h 673"/>
                <a:gd name="T16" fmla="*/ 593 w 675"/>
                <a:gd name="T17" fmla="*/ 673 h 673"/>
                <a:gd name="T18" fmla="*/ 505 w 675"/>
                <a:gd name="T19" fmla="*/ 253 h 673"/>
                <a:gd name="T20" fmla="*/ 620 w 675"/>
                <a:gd name="T21" fmla="*/ 310 h 673"/>
                <a:gd name="T22" fmla="*/ 562 w 675"/>
                <a:gd name="T23" fmla="*/ 195 h 673"/>
                <a:gd name="T24" fmla="*/ 646 w 675"/>
                <a:gd name="T25" fmla="*/ 141 h 673"/>
                <a:gd name="T26" fmla="*/ 675 w 675"/>
                <a:gd name="T27" fmla="*/ 114 h 673"/>
                <a:gd name="T28" fmla="*/ 675 w 675"/>
                <a:gd name="T29" fmla="*/ 83 h 673"/>
                <a:gd name="T30" fmla="*/ 589 w 675"/>
                <a:gd name="T31" fmla="*/ 57 h 673"/>
                <a:gd name="T32" fmla="*/ 0 w 675"/>
                <a:gd name="T33" fmla="*/ 0 h 673"/>
                <a:gd name="T34" fmla="*/ 194 w 675"/>
                <a:gd name="T35" fmla="*/ 322 h 673"/>
                <a:gd name="T36" fmla="*/ 230 w 675"/>
                <a:gd name="T37" fmla="*/ 377 h 673"/>
                <a:gd name="T38" fmla="*/ 177 w 675"/>
                <a:gd name="T39" fmla="*/ 394 h 673"/>
                <a:gd name="T40" fmla="*/ 177 w 675"/>
                <a:gd name="T41" fmla="*/ 410 h 673"/>
                <a:gd name="T42" fmla="*/ 158 w 675"/>
                <a:gd name="T43" fmla="*/ 114 h 673"/>
                <a:gd name="T44" fmla="*/ 565 w 675"/>
                <a:gd name="T45" fmla="*/ 479 h 673"/>
                <a:gd name="T46" fmla="*/ 230 w 675"/>
                <a:gd name="T47" fmla="*/ 496 h 673"/>
                <a:gd name="T48" fmla="*/ 335 w 675"/>
                <a:gd name="T49" fmla="*/ 460 h 673"/>
                <a:gd name="T50" fmla="*/ 299 w 675"/>
                <a:gd name="T51" fmla="*/ 394 h 673"/>
                <a:gd name="T52" fmla="*/ 565 w 675"/>
                <a:gd name="T53" fmla="*/ 479 h 673"/>
                <a:gd name="T54" fmla="*/ 653 w 675"/>
                <a:gd name="T55" fmla="*/ 64 h 673"/>
                <a:gd name="T56" fmla="*/ 653 w 675"/>
                <a:gd name="T57" fmla="*/ 21 h 673"/>
                <a:gd name="T58" fmla="*/ 584 w 675"/>
                <a:gd name="T59" fmla="*/ 93 h 673"/>
                <a:gd name="T60" fmla="*/ 584 w 675"/>
                <a:gd name="T61" fmla="*/ 160 h 673"/>
                <a:gd name="T62" fmla="*/ 385 w 675"/>
                <a:gd name="T63" fmla="*/ 176 h 673"/>
                <a:gd name="T64" fmla="*/ 385 w 675"/>
                <a:gd name="T65" fmla="*/ 133 h 673"/>
                <a:gd name="T66" fmla="*/ 598 w 675"/>
                <a:gd name="T67" fmla="*/ 289 h 673"/>
                <a:gd name="T68" fmla="*/ 598 w 675"/>
                <a:gd name="T69" fmla="*/ 246 h 673"/>
                <a:gd name="T70" fmla="*/ 211 w 675"/>
                <a:gd name="T71" fmla="*/ 114 h 673"/>
                <a:gd name="T72" fmla="*/ 263 w 675"/>
                <a:gd name="T73" fmla="*/ 391 h 673"/>
                <a:gd name="T74" fmla="*/ 263 w 675"/>
                <a:gd name="T75" fmla="*/ 410 h 673"/>
                <a:gd name="T76" fmla="*/ 283 w 675"/>
                <a:gd name="T77" fmla="*/ 377 h 673"/>
                <a:gd name="T78" fmla="*/ 565 w 675"/>
                <a:gd name="T79" fmla="*/ 463 h 673"/>
                <a:gd name="T80" fmla="*/ 481 w 675"/>
                <a:gd name="T81" fmla="*/ 226 h 673"/>
                <a:gd name="T82" fmla="*/ 481 w 675"/>
                <a:gd name="T83" fmla="*/ 195 h 673"/>
                <a:gd name="T84" fmla="*/ 452 w 675"/>
                <a:gd name="T85" fmla="*/ 253 h 673"/>
                <a:gd name="T86" fmla="*/ 311 w 675"/>
                <a:gd name="T87" fmla="*/ 114 h 673"/>
                <a:gd name="T88" fmla="*/ 294 w 675"/>
                <a:gd name="T89" fmla="*/ 448 h 673"/>
                <a:gd name="T90" fmla="*/ 321 w 675"/>
                <a:gd name="T91" fmla="*/ 420 h 673"/>
                <a:gd name="T92" fmla="*/ 189 w 675"/>
                <a:gd name="T93" fmla="*/ 379 h 673"/>
                <a:gd name="T94" fmla="*/ 218 w 675"/>
                <a:gd name="T95" fmla="*/ 353 h 673"/>
                <a:gd name="T96" fmla="*/ 196 w 675"/>
                <a:gd name="T97" fmla="*/ 475 h 673"/>
                <a:gd name="T98" fmla="*/ 242 w 675"/>
                <a:gd name="T99" fmla="*/ 432 h 673"/>
                <a:gd name="T100" fmla="*/ 180 w 675"/>
                <a:gd name="T101" fmla="*/ 522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75" h="673">
                  <a:moveTo>
                    <a:pt x="0" y="0"/>
                  </a:moveTo>
                  <a:lnTo>
                    <a:pt x="0" y="31"/>
                  </a:lnTo>
                  <a:lnTo>
                    <a:pt x="536" y="31"/>
                  </a:lnTo>
                  <a:lnTo>
                    <a:pt x="536" y="57"/>
                  </a:lnTo>
                  <a:lnTo>
                    <a:pt x="479" y="57"/>
                  </a:lnTo>
                  <a:lnTo>
                    <a:pt x="479" y="112"/>
                  </a:lnTo>
                  <a:lnTo>
                    <a:pt x="366" y="112"/>
                  </a:lnTo>
                  <a:lnTo>
                    <a:pt x="366" y="198"/>
                  </a:lnTo>
                  <a:lnTo>
                    <a:pt x="426" y="198"/>
                  </a:lnTo>
                  <a:lnTo>
                    <a:pt x="426" y="226"/>
                  </a:lnTo>
                  <a:lnTo>
                    <a:pt x="340" y="226"/>
                  </a:lnTo>
                  <a:lnTo>
                    <a:pt x="340" y="83"/>
                  </a:lnTo>
                  <a:lnTo>
                    <a:pt x="3" y="83"/>
                  </a:lnTo>
                  <a:lnTo>
                    <a:pt x="3" y="114"/>
                  </a:lnTo>
                  <a:lnTo>
                    <a:pt x="141" y="114"/>
                  </a:lnTo>
                  <a:lnTo>
                    <a:pt x="141" y="465"/>
                  </a:lnTo>
                  <a:lnTo>
                    <a:pt x="173" y="465"/>
                  </a:lnTo>
                  <a:lnTo>
                    <a:pt x="173" y="482"/>
                  </a:lnTo>
                  <a:lnTo>
                    <a:pt x="141" y="482"/>
                  </a:lnTo>
                  <a:lnTo>
                    <a:pt x="141" y="534"/>
                  </a:lnTo>
                  <a:lnTo>
                    <a:pt x="194" y="534"/>
                  </a:lnTo>
                  <a:lnTo>
                    <a:pt x="194" y="501"/>
                  </a:lnTo>
                  <a:lnTo>
                    <a:pt x="211" y="501"/>
                  </a:lnTo>
                  <a:lnTo>
                    <a:pt x="211" y="534"/>
                  </a:lnTo>
                  <a:lnTo>
                    <a:pt x="562" y="532"/>
                  </a:lnTo>
                  <a:lnTo>
                    <a:pt x="565" y="673"/>
                  </a:lnTo>
                  <a:lnTo>
                    <a:pt x="593" y="673"/>
                  </a:lnTo>
                  <a:lnTo>
                    <a:pt x="593" y="341"/>
                  </a:lnTo>
                  <a:lnTo>
                    <a:pt x="505" y="341"/>
                  </a:lnTo>
                  <a:lnTo>
                    <a:pt x="505" y="253"/>
                  </a:lnTo>
                  <a:lnTo>
                    <a:pt x="534" y="253"/>
                  </a:lnTo>
                  <a:lnTo>
                    <a:pt x="534" y="310"/>
                  </a:lnTo>
                  <a:lnTo>
                    <a:pt x="620" y="310"/>
                  </a:lnTo>
                  <a:lnTo>
                    <a:pt x="620" y="224"/>
                  </a:lnTo>
                  <a:lnTo>
                    <a:pt x="562" y="224"/>
                  </a:lnTo>
                  <a:lnTo>
                    <a:pt x="562" y="195"/>
                  </a:lnTo>
                  <a:lnTo>
                    <a:pt x="617" y="195"/>
                  </a:lnTo>
                  <a:lnTo>
                    <a:pt x="617" y="141"/>
                  </a:lnTo>
                  <a:lnTo>
                    <a:pt x="646" y="141"/>
                  </a:lnTo>
                  <a:lnTo>
                    <a:pt x="646" y="673"/>
                  </a:lnTo>
                  <a:lnTo>
                    <a:pt x="675" y="673"/>
                  </a:lnTo>
                  <a:lnTo>
                    <a:pt x="675" y="114"/>
                  </a:lnTo>
                  <a:lnTo>
                    <a:pt x="620" y="114"/>
                  </a:lnTo>
                  <a:lnTo>
                    <a:pt x="620" y="83"/>
                  </a:lnTo>
                  <a:lnTo>
                    <a:pt x="675" y="83"/>
                  </a:lnTo>
                  <a:lnTo>
                    <a:pt x="675" y="2"/>
                  </a:lnTo>
                  <a:lnTo>
                    <a:pt x="589" y="2"/>
                  </a:lnTo>
                  <a:lnTo>
                    <a:pt x="589" y="57"/>
                  </a:lnTo>
                  <a:lnTo>
                    <a:pt x="560" y="57"/>
                  </a:lnTo>
                  <a:lnTo>
                    <a:pt x="560" y="0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194" y="114"/>
                  </a:moveTo>
                  <a:lnTo>
                    <a:pt x="194" y="322"/>
                  </a:lnTo>
                  <a:lnTo>
                    <a:pt x="249" y="322"/>
                  </a:lnTo>
                  <a:lnTo>
                    <a:pt x="249" y="377"/>
                  </a:lnTo>
                  <a:lnTo>
                    <a:pt x="230" y="377"/>
                  </a:lnTo>
                  <a:lnTo>
                    <a:pt x="230" y="341"/>
                  </a:lnTo>
                  <a:lnTo>
                    <a:pt x="177" y="341"/>
                  </a:lnTo>
                  <a:lnTo>
                    <a:pt x="177" y="394"/>
                  </a:lnTo>
                  <a:lnTo>
                    <a:pt x="211" y="391"/>
                  </a:lnTo>
                  <a:lnTo>
                    <a:pt x="211" y="410"/>
                  </a:lnTo>
                  <a:lnTo>
                    <a:pt x="177" y="410"/>
                  </a:lnTo>
                  <a:lnTo>
                    <a:pt x="177" y="446"/>
                  </a:lnTo>
                  <a:lnTo>
                    <a:pt x="161" y="446"/>
                  </a:lnTo>
                  <a:lnTo>
                    <a:pt x="158" y="114"/>
                  </a:lnTo>
                  <a:lnTo>
                    <a:pt x="194" y="114"/>
                  </a:lnTo>
                  <a:lnTo>
                    <a:pt x="194" y="114"/>
                  </a:lnTo>
                  <a:close/>
                  <a:moveTo>
                    <a:pt x="565" y="479"/>
                  </a:moveTo>
                  <a:lnTo>
                    <a:pt x="562" y="515"/>
                  </a:lnTo>
                  <a:lnTo>
                    <a:pt x="230" y="515"/>
                  </a:lnTo>
                  <a:lnTo>
                    <a:pt x="230" y="496"/>
                  </a:lnTo>
                  <a:lnTo>
                    <a:pt x="266" y="496"/>
                  </a:lnTo>
                  <a:lnTo>
                    <a:pt x="266" y="460"/>
                  </a:lnTo>
                  <a:lnTo>
                    <a:pt x="335" y="460"/>
                  </a:lnTo>
                  <a:lnTo>
                    <a:pt x="335" y="408"/>
                  </a:lnTo>
                  <a:lnTo>
                    <a:pt x="299" y="408"/>
                  </a:lnTo>
                  <a:lnTo>
                    <a:pt x="299" y="394"/>
                  </a:lnTo>
                  <a:lnTo>
                    <a:pt x="352" y="394"/>
                  </a:lnTo>
                  <a:lnTo>
                    <a:pt x="352" y="479"/>
                  </a:lnTo>
                  <a:lnTo>
                    <a:pt x="565" y="479"/>
                  </a:lnTo>
                  <a:lnTo>
                    <a:pt x="565" y="479"/>
                  </a:lnTo>
                  <a:close/>
                  <a:moveTo>
                    <a:pt x="653" y="21"/>
                  </a:moveTo>
                  <a:lnTo>
                    <a:pt x="653" y="64"/>
                  </a:lnTo>
                  <a:lnTo>
                    <a:pt x="610" y="64"/>
                  </a:lnTo>
                  <a:lnTo>
                    <a:pt x="610" y="21"/>
                  </a:lnTo>
                  <a:lnTo>
                    <a:pt x="653" y="21"/>
                  </a:lnTo>
                  <a:lnTo>
                    <a:pt x="653" y="21"/>
                  </a:lnTo>
                  <a:close/>
                  <a:moveTo>
                    <a:pt x="584" y="160"/>
                  </a:moveTo>
                  <a:lnTo>
                    <a:pt x="584" y="93"/>
                  </a:lnTo>
                  <a:lnTo>
                    <a:pt x="514" y="93"/>
                  </a:lnTo>
                  <a:lnTo>
                    <a:pt x="514" y="160"/>
                  </a:lnTo>
                  <a:lnTo>
                    <a:pt x="584" y="160"/>
                  </a:lnTo>
                  <a:lnTo>
                    <a:pt x="584" y="160"/>
                  </a:lnTo>
                  <a:close/>
                  <a:moveTo>
                    <a:pt x="385" y="133"/>
                  </a:moveTo>
                  <a:lnTo>
                    <a:pt x="385" y="176"/>
                  </a:lnTo>
                  <a:lnTo>
                    <a:pt x="428" y="176"/>
                  </a:lnTo>
                  <a:lnTo>
                    <a:pt x="428" y="133"/>
                  </a:lnTo>
                  <a:lnTo>
                    <a:pt x="385" y="133"/>
                  </a:lnTo>
                  <a:lnTo>
                    <a:pt x="385" y="133"/>
                  </a:lnTo>
                  <a:close/>
                  <a:moveTo>
                    <a:pt x="598" y="246"/>
                  </a:moveTo>
                  <a:lnTo>
                    <a:pt x="598" y="289"/>
                  </a:lnTo>
                  <a:lnTo>
                    <a:pt x="555" y="289"/>
                  </a:lnTo>
                  <a:lnTo>
                    <a:pt x="555" y="246"/>
                  </a:lnTo>
                  <a:lnTo>
                    <a:pt x="598" y="246"/>
                  </a:lnTo>
                  <a:lnTo>
                    <a:pt x="598" y="246"/>
                  </a:lnTo>
                  <a:close/>
                  <a:moveTo>
                    <a:pt x="311" y="114"/>
                  </a:moveTo>
                  <a:lnTo>
                    <a:pt x="211" y="114"/>
                  </a:lnTo>
                  <a:lnTo>
                    <a:pt x="211" y="303"/>
                  </a:lnTo>
                  <a:lnTo>
                    <a:pt x="263" y="303"/>
                  </a:lnTo>
                  <a:lnTo>
                    <a:pt x="263" y="391"/>
                  </a:lnTo>
                  <a:lnTo>
                    <a:pt x="230" y="391"/>
                  </a:lnTo>
                  <a:lnTo>
                    <a:pt x="230" y="410"/>
                  </a:lnTo>
                  <a:lnTo>
                    <a:pt x="263" y="410"/>
                  </a:lnTo>
                  <a:lnTo>
                    <a:pt x="263" y="444"/>
                  </a:lnTo>
                  <a:lnTo>
                    <a:pt x="283" y="444"/>
                  </a:lnTo>
                  <a:lnTo>
                    <a:pt x="283" y="377"/>
                  </a:lnTo>
                  <a:lnTo>
                    <a:pt x="371" y="377"/>
                  </a:lnTo>
                  <a:lnTo>
                    <a:pt x="371" y="463"/>
                  </a:lnTo>
                  <a:lnTo>
                    <a:pt x="565" y="463"/>
                  </a:lnTo>
                  <a:lnTo>
                    <a:pt x="565" y="365"/>
                  </a:lnTo>
                  <a:lnTo>
                    <a:pt x="481" y="365"/>
                  </a:lnTo>
                  <a:lnTo>
                    <a:pt x="481" y="226"/>
                  </a:lnTo>
                  <a:lnTo>
                    <a:pt x="536" y="226"/>
                  </a:lnTo>
                  <a:lnTo>
                    <a:pt x="536" y="195"/>
                  </a:lnTo>
                  <a:lnTo>
                    <a:pt x="481" y="195"/>
                  </a:lnTo>
                  <a:lnTo>
                    <a:pt x="481" y="143"/>
                  </a:lnTo>
                  <a:lnTo>
                    <a:pt x="452" y="143"/>
                  </a:lnTo>
                  <a:lnTo>
                    <a:pt x="452" y="253"/>
                  </a:lnTo>
                  <a:lnTo>
                    <a:pt x="311" y="253"/>
                  </a:lnTo>
                  <a:lnTo>
                    <a:pt x="311" y="114"/>
                  </a:lnTo>
                  <a:lnTo>
                    <a:pt x="311" y="114"/>
                  </a:lnTo>
                  <a:close/>
                  <a:moveTo>
                    <a:pt x="321" y="420"/>
                  </a:moveTo>
                  <a:lnTo>
                    <a:pt x="321" y="448"/>
                  </a:lnTo>
                  <a:lnTo>
                    <a:pt x="294" y="448"/>
                  </a:lnTo>
                  <a:lnTo>
                    <a:pt x="294" y="420"/>
                  </a:lnTo>
                  <a:lnTo>
                    <a:pt x="321" y="420"/>
                  </a:lnTo>
                  <a:lnTo>
                    <a:pt x="321" y="420"/>
                  </a:lnTo>
                  <a:close/>
                  <a:moveTo>
                    <a:pt x="218" y="353"/>
                  </a:moveTo>
                  <a:lnTo>
                    <a:pt x="218" y="379"/>
                  </a:lnTo>
                  <a:lnTo>
                    <a:pt x="189" y="379"/>
                  </a:lnTo>
                  <a:lnTo>
                    <a:pt x="189" y="353"/>
                  </a:lnTo>
                  <a:lnTo>
                    <a:pt x="218" y="353"/>
                  </a:lnTo>
                  <a:lnTo>
                    <a:pt x="218" y="353"/>
                  </a:lnTo>
                  <a:close/>
                  <a:moveTo>
                    <a:pt x="242" y="432"/>
                  </a:moveTo>
                  <a:lnTo>
                    <a:pt x="242" y="475"/>
                  </a:lnTo>
                  <a:lnTo>
                    <a:pt x="196" y="475"/>
                  </a:lnTo>
                  <a:lnTo>
                    <a:pt x="196" y="432"/>
                  </a:lnTo>
                  <a:lnTo>
                    <a:pt x="242" y="432"/>
                  </a:lnTo>
                  <a:lnTo>
                    <a:pt x="242" y="432"/>
                  </a:lnTo>
                  <a:close/>
                  <a:moveTo>
                    <a:pt x="153" y="494"/>
                  </a:moveTo>
                  <a:lnTo>
                    <a:pt x="153" y="522"/>
                  </a:lnTo>
                  <a:lnTo>
                    <a:pt x="180" y="522"/>
                  </a:lnTo>
                  <a:lnTo>
                    <a:pt x="180" y="494"/>
                  </a:lnTo>
                  <a:lnTo>
                    <a:pt x="153" y="494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4763" cap="rnd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10"/>
            <p:cNvSpPr>
              <a:spLocks noEditPoints="1"/>
            </p:cNvSpPr>
            <p:nvPr/>
          </p:nvSpPr>
          <p:spPr bwMode="auto">
            <a:xfrm flipH="1">
              <a:off x="0" y="5789612"/>
              <a:ext cx="1071563" cy="1068388"/>
            </a:xfrm>
            <a:custGeom>
              <a:avLst/>
              <a:gdLst>
                <a:gd name="T0" fmla="*/ 536 w 675"/>
                <a:gd name="T1" fmla="*/ 31 h 673"/>
                <a:gd name="T2" fmla="*/ 479 w 675"/>
                <a:gd name="T3" fmla="*/ 112 h 673"/>
                <a:gd name="T4" fmla="*/ 426 w 675"/>
                <a:gd name="T5" fmla="*/ 198 h 673"/>
                <a:gd name="T6" fmla="*/ 340 w 675"/>
                <a:gd name="T7" fmla="*/ 83 h 673"/>
                <a:gd name="T8" fmla="*/ 141 w 675"/>
                <a:gd name="T9" fmla="*/ 114 h 673"/>
                <a:gd name="T10" fmla="*/ 173 w 675"/>
                <a:gd name="T11" fmla="*/ 482 h 673"/>
                <a:gd name="T12" fmla="*/ 194 w 675"/>
                <a:gd name="T13" fmla="*/ 534 h 673"/>
                <a:gd name="T14" fmla="*/ 211 w 675"/>
                <a:gd name="T15" fmla="*/ 534 h 673"/>
                <a:gd name="T16" fmla="*/ 593 w 675"/>
                <a:gd name="T17" fmla="*/ 673 h 673"/>
                <a:gd name="T18" fmla="*/ 505 w 675"/>
                <a:gd name="T19" fmla="*/ 253 h 673"/>
                <a:gd name="T20" fmla="*/ 620 w 675"/>
                <a:gd name="T21" fmla="*/ 310 h 673"/>
                <a:gd name="T22" fmla="*/ 562 w 675"/>
                <a:gd name="T23" fmla="*/ 195 h 673"/>
                <a:gd name="T24" fmla="*/ 646 w 675"/>
                <a:gd name="T25" fmla="*/ 141 h 673"/>
                <a:gd name="T26" fmla="*/ 675 w 675"/>
                <a:gd name="T27" fmla="*/ 114 h 673"/>
                <a:gd name="T28" fmla="*/ 675 w 675"/>
                <a:gd name="T29" fmla="*/ 83 h 673"/>
                <a:gd name="T30" fmla="*/ 589 w 675"/>
                <a:gd name="T31" fmla="*/ 57 h 673"/>
                <a:gd name="T32" fmla="*/ 0 w 675"/>
                <a:gd name="T33" fmla="*/ 0 h 673"/>
                <a:gd name="T34" fmla="*/ 194 w 675"/>
                <a:gd name="T35" fmla="*/ 322 h 673"/>
                <a:gd name="T36" fmla="*/ 230 w 675"/>
                <a:gd name="T37" fmla="*/ 377 h 673"/>
                <a:gd name="T38" fmla="*/ 177 w 675"/>
                <a:gd name="T39" fmla="*/ 394 h 673"/>
                <a:gd name="T40" fmla="*/ 177 w 675"/>
                <a:gd name="T41" fmla="*/ 410 h 673"/>
                <a:gd name="T42" fmla="*/ 158 w 675"/>
                <a:gd name="T43" fmla="*/ 114 h 673"/>
                <a:gd name="T44" fmla="*/ 565 w 675"/>
                <a:gd name="T45" fmla="*/ 479 h 673"/>
                <a:gd name="T46" fmla="*/ 230 w 675"/>
                <a:gd name="T47" fmla="*/ 496 h 673"/>
                <a:gd name="T48" fmla="*/ 335 w 675"/>
                <a:gd name="T49" fmla="*/ 460 h 673"/>
                <a:gd name="T50" fmla="*/ 299 w 675"/>
                <a:gd name="T51" fmla="*/ 394 h 673"/>
                <a:gd name="T52" fmla="*/ 565 w 675"/>
                <a:gd name="T53" fmla="*/ 479 h 673"/>
                <a:gd name="T54" fmla="*/ 653 w 675"/>
                <a:gd name="T55" fmla="*/ 64 h 673"/>
                <a:gd name="T56" fmla="*/ 653 w 675"/>
                <a:gd name="T57" fmla="*/ 21 h 673"/>
                <a:gd name="T58" fmla="*/ 584 w 675"/>
                <a:gd name="T59" fmla="*/ 93 h 673"/>
                <a:gd name="T60" fmla="*/ 584 w 675"/>
                <a:gd name="T61" fmla="*/ 160 h 673"/>
                <a:gd name="T62" fmla="*/ 385 w 675"/>
                <a:gd name="T63" fmla="*/ 176 h 673"/>
                <a:gd name="T64" fmla="*/ 385 w 675"/>
                <a:gd name="T65" fmla="*/ 133 h 673"/>
                <a:gd name="T66" fmla="*/ 598 w 675"/>
                <a:gd name="T67" fmla="*/ 289 h 673"/>
                <a:gd name="T68" fmla="*/ 598 w 675"/>
                <a:gd name="T69" fmla="*/ 246 h 673"/>
                <a:gd name="T70" fmla="*/ 211 w 675"/>
                <a:gd name="T71" fmla="*/ 114 h 673"/>
                <a:gd name="T72" fmla="*/ 263 w 675"/>
                <a:gd name="T73" fmla="*/ 391 h 673"/>
                <a:gd name="T74" fmla="*/ 263 w 675"/>
                <a:gd name="T75" fmla="*/ 410 h 673"/>
                <a:gd name="T76" fmla="*/ 283 w 675"/>
                <a:gd name="T77" fmla="*/ 377 h 673"/>
                <a:gd name="T78" fmla="*/ 565 w 675"/>
                <a:gd name="T79" fmla="*/ 463 h 673"/>
                <a:gd name="T80" fmla="*/ 481 w 675"/>
                <a:gd name="T81" fmla="*/ 226 h 673"/>
                <a:gd name="T82" fmla="*/ 481 w 675"/>
                <a:gd name="T83" fmla="*/ 195 h 673"/>
                <a:gd name="T84" fmla="*/ 452 w 675"/>
                <a:gd name="T85" fmla="*/ 253 h 673"/>
                <a:gd name="T86" fmla="*/ 311 w 675"/>
                <a:gd name="T87" fmla="*/ 114 h 673"/>
                <a:gd name="T88" fmla="*/ 294 w 675"/>
                <a:gd name="T89" fmla="*/ 448 h 673"/>
                <a:gd name="T90" fmla="*/ 321 w 675"/>
                <a:gd name="T91" fmla="*/ 420 h 673"/>
                <a:gd name="T92" fmla="*/ 189 w 675"/>
                <a:gd name="T93" fmla="*/ 379 h 673"/>
                <a:gd name="T94" fmla="*/ 218 w 675"/>
                <a:gd name="T95" fmla="*/ 353 h 673"/>
                <a:gd name="T96" fmla="*/ 196 w 675"/>
                <a:gd name="T97" fmla="*/ 475 h 673"/>
                <a:gd name="T98" fmla="*/ 242 w 675"/>
                <a:gd name="T99" fmla="*/ 432 h 673"/>
                <a:gd name="T100" fmla="*/ 180 w 675"/>
                <a:gd name="T101" fmla="*/ 522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75" h="673">
                  <a:moveTo>
                    <a:pt x="0" y="0"/>
                  </a:moveTo>
                  <a:lnTo>
                    <a:pt x="0" y="31"/>
                  </a:lnTo>
                  <a:lnTo>
                    <a:pt x="536" y="31"/>
                  </a:lnTo>
                  <a:lnTo>
                    <a:pt x="536" y="57"/>
                  </a:lnTo>
                  <a:lnTo>
                    <a:pt x="479" y="57"/>
                  </a:lnTo>
                  <a:lnTo>
                    <a:pt x="479" y="112"/>
                  </a:lnTo>
                  <a:lnTo>
                    <a:pt x="366" y="112"/>
                  </a:lnTo>
                  <a:lnTo>
                    <a:pt x="366" y="198"/>
                  </a:lnTo>
                  <a:lnTo>
                    <a:pt x="426" y="198"/>
                  </a:lnTo>
                  <a:lnTo>
                    <a:pt x="426" y="226"/>
                  </a:lnTo>
                  <a:lnTo>
                    <a:pt x="340" y="226"/>
                  </a:lnTo>
                  <a:lnTo>
                    <a:pt x="340" y="83"/>
                  </a:lnTo>
                  <a:lnTo>
                    <a:pt x="3" y="83"/>
                  </a:lnTo>
                  <a:lnTo>
                    <a:pt x="3" y="114"/>
                  </a:lnTo>
                  <a:lnTo>
                    <a:pt x="141" y="114"/>
                  </a:lnTo>
                  <a:lnTo>
                    <a:pt x="141" y="465"/>
                  </a:lnTo>
                  <a:lnTo>
                    <a:pt x="173" y="465"/>
                  </a:lnTo>
                  <a:lnTo>
                    <a:pt x="173" y="482"/>
                  </a:lnTo>
                  <a:lnTo>
                    <a:pt x="141" y="482"/>
                  </a:lnTo>
                  <a:lnTo>
                    <a:pt x="141" y="534"/>
                  </a:lnTo>
                  <a:lnTo>
                    <a:pt x="194" y="534"/>
                  </a:lnTo>
                  <a:lnTo>
                    <a:pt x="194" y="501"/>
                  </a:lnTo>
                  <a:lnTo>
                    <a:pt x="211" y="501"/>
                  </a:lnTo>
                  <a:lnTo>
                    <a:pt x="211" y="534"/>
                  </a:lnTo>
                  <a:lnTo>
                    <a:pt x="562" y="532"/>
                  </a:lnTo>
                  <a:lnTo>
                    <a:pt x="565" y="673"/>
                  </a:lnTo>
                  <a:lnTo>
                    <a:pt x="593" y="673"/>
                  </a:lnTo>
                  <a:lnTo>
                    <a:pt x="593" y="341"/>
                  </a:lnTo>
                  <a:lnTo>
                    <a:pt x="505" y="341"/>
                  </a:lnTo>
                  <a:lnTo>
                    <a:pt x="505" y="253"/>
                  </a:lnTo>
                  <a:lnTo>
                    <a:pt x="534" y="253"/>
                  </a:lnTo>
                  <a:lnTo>
                    <a:pt x="534" y="310"/>
                  </a:lnTo>
                  <a:lnTo>
                    <a:pt x="620" y="310"/>
                  </a:lnTo>
                  <a:lnTo>
                    <a:pt x="620" y="224"/>
                  </a:lnTo>
                  <a:lnTo>
                    <a:pt x="562" y="224"/>
                  </a:lnTo>
                  <a:lnTo>
                    <a:pt x="562" y="195"/>
                  </a:lnTo>
                  <a:lnTo>
                    <a:pt x="617" y="195"/>
                  </a:lnTo>
                  <a:lnTo>
                    <a:pt x="617" y="141"/>
                  </a:lnTo>
                  <a:lnTo>
                    <a:pt x="646" y="141"/>
                  </a:lnTo>
                  <a:lnTo>
                    <a:pt x="646" y="673"/>
                  </a:lnTo>
                  <a:lnTo>
                    <a:pt x="675" y="673"/>
                  </a:lnTo>
                  <a:lnTo>
                    <a:pt x="675" y="114"/>
                  </a:lnTo>
                  <a:lnTo>
                    <a:pt x="620" y="114"/>
                  </a:lnTo>
                  <a:lnTo>
                    <a:pt x="620" y="83"/>
                  </a:lnTo>
                  <a:lnTo>
                    <a:pt x="675" y="83"/>
                  </a:lnTo>
                  <a:lnTo>
                    <a:pt x="675" y="2"/>
                  </a:lnTo>
                  <a:lnTo>
                    <a:pt x="589" y="2"/>
                  </a:lnTo>
                  <a:lnTo>
                    <a:pt x="589" y="57"/>
                  </a:lnTo>
                  <a:lnTo>
                    <a:pt x="560" y="57"/>
                  </a:lnTo>
                  <a:lnTo>
                    <a:pt x="560" y="0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194" y="114"/>
                  </a:moveTo>
                  <a:lnTo>
                    <a:pt x="194" y="322"/>
                  </a:lnTo>
                  <a:lnTo>
                    <a:pt x="249" y="322"/>
                  </a:lnTo>
                  <a:lnTo>
                    <a:pt x="249" y="377"/>
                  </a:lnTo>
                  <a:lnTo>
                    <a:pt x="230" y="377"/>
                  </a:lnTo>
                  <a:lnTo>
                    <a:pt x="230" y="341"/>
                  </a:lnTo>
                  <a:lnTo>
                    <a:pt x="177" y="341"/>
                  </a:lnTo>
                  <a:lnTo>
                    <a:pt x="177" y="394"/>
                  </a:lnTo>
                  <a:lnTo>
                    <a:pt x="211" y="391"/>
                  </a:lnTo>
                  <a:lnTo>
                    <a:pt x="211" y="410"/>
                  </a:lnTo>
                  <a:lnTo>
                    <a:pt x="177" y="410"/>
                  </a:lnTo>
                  <a:lnTo>
                    <a:pt x="177" y="446"/>
                  </a:lnTo>
                  <a:lnTo>
                    <a:pt x="161" y="446"/>
                  </a:lnTo>
                  <a:lnTo>
                    <a:pt x="158" y="114"/>
                  </a:lnTo>
                  <a:lnTo>
                    <a:pt x="194" y="114"/>
                  </a:lnTo>
                  <a:lnTo>
                    <a:pt x="194" y="114"/>
                  </a:lnTo>
                  <a:close/>
                  <a:moveTo>
                    <a:pt x="565" y="479"/>
                  </a:moveTo>
                  <a:lnTo>
                    <a:pt x="562" y="515"/>
                  </a:lnTo>
                  <a:lnTo>
                    <a:pt x="230" y="515"/>
                  </a:lnTo>
                  <a:lnTo>
                    <a:pt x="230" y="496"/>
                  </a:lnTo>
                  <a:lnTo>
                    <a:pt x="266" y="496"/>
                  </a:lnTo>
                  <a:lnTo>
                    <a:pt x="266" y="460"/>
                  </a:lnTo>
                  <a:lnTo>
                    <a:pt x="335" y="460"/>
                  </a:lnTo>
                  <a:lnTo>
                    <a:pt x="335" y="408"/>
                  </a:lnTo>
                  <a:lnTo>
                    <a:pt x="299" y="408"/>
                  </a:lnTo>
                  <a:lnTo>
                    <a:pt x="299" y="394"/>
                  </a:lnTo>
                  <a:lnTo>
                    <a:pt x="352" y="394"/>
                  </a:lnTo>
                  <a:lnTo>
                    <a:pt x="352" y="479"/>
                  </a:lnTo>
                  <a:lnTo>
                    <a:pt x="565" y="479"/>
                  </a:lnTo>
                  <a:lnTo>
                    <a:pt x="565" y="479"/>
                  </a:lnTo>
                  <a:close/>
                  <a:moveTo>
                    <a:pt x="653" y="21"/>
                  </a:moveTo>
                  <a:lnTo>
                    <a:pt x="653" y="64"/>
                  </a:lnTo>
                  <a:lnTo>
                    <a:pt x="610" y="64"/>
                  </a:lnTo>
                  <a:lnTo>
                    <a:pt x="610" y="21"/>
                  </a:lnTo>
                  <a:lnTo>
                    <a:pt x="653" y="21"/>
                  </a:lnTo>
                  <a:lnTo>
                    <a:pt x="653" y="21"/>
                  </a:lnTo>
                  <a:close/>
                  <a:moveTo>
                    <a:pt x="584" y="160"/>
                  </a:moveTo>
                  <a:lnTo>
                    <a:pt x="584" y="93"/>
                  </a:lnTo>
                  <a:lnTo>
                    <a:pt x="514" y="93"/>
                  </a:lnTo>
                  <a:lnTo>
                    <a:pt x="514" y="160"/>
                  </a:lnTo>
                  <a:lnTo>
                    <a:pt x="584" y="160"/>
                  </a:lnTo>
                  <a:lnTo>
                    <a:pt x="584" y="160"/>
                  </a:lnTo>
                  <a:close/>
                  <a:moveTo>
                    <a:pt x="385" y="133"/>
                  </a:moveTo>
                  <a:lnTo>
                    <a:pt x="385" y="176"/>
                  </a:lnTo>
                  <a:lnTo>
                    <a:pt x="428" y="176"/>
                  </a:lnTo>
                  <a:lnTo>
                    <a:pt x="428" y="133"/>
                  </a:lnTo>
                  <a:lnTo>
                    <a:pt x="385" y="133"/>
                  </a:lnTo>
                  <a:lnTo>
                    <a:pt x="385" y="133"/>
                  </a:lnTo>
                  <a:close/>
                  <a:moveTo>
                    <a:pt x="598" y="246"/>
                  </a:moveTo>
                  <a:lnTo>
                    <a:pt x="598" y="289"/>
                  </a:lnTo>
                  <a:lnTo>
                    <a:pt x="555" y="289"/>
                  </a:lnTo>
                  <a:lnTo>
                    <a:pt x="555" y="246"/>
                  </a:lnTo>
                  <a:lnTo>
                    <a:pt x="598" y="246"/>
                  </a:lnTo>
                  <a:lnTo>
                    <a:pt x="598" y="246"/>
                  </a:lnTo>
                  <a:close/>
                  <a:moveTo>
                    <a:pt x="311" y="114"/>
                  </a:moveTo>
                  <a:lnTo>
                    <a:pt x="211" y="114"/>
                  </a:lnTo>
                  <a:lnTo>
                    <a:pt x="211" y="303"/>
                  </a:lnTo>
                  <a:lnTo>
                    <a:pt x="263" y="303"/>
                  </a:lnTo>
                  <a:lnTo>
                    <a:pt x="263" y="391"/>
                  </a:lnTo>
                  <a:lnTo>
                    <a:pt x="230" y="391"/>
                  </a:lnTo>
                  <a:lnTo>
                    <a:pt x="230" y="410"/>
                  </a:lnTo>
                  <a:lnTo>
                    <a:pt x="263" y="410"/>
                  </a:lnTo>
                  <a:lnTo>
                    <a:pt x="263" y="444"/>
                  </a:lnTo>
                  <a:lnTo>
                    <a:pt x="283" y="444"/>
                  </a:lnTo>
                  <a:lnTo>
                    <a:pt x="283" y="377"/>
                  </a:lnTo>
                  <a:lnTo>
                    <a:pt x="371" y="377"/>
                  </a:lnTo>
                  <a:lnTo>
                    <a:pt x="371" y="463"/>
                  </a:lnTo>
                  <a:lnTo>
                    <a:pt x="565" y="463"/>
                  </a:lnTo>
                  <a:lnTo>
                    <a:pt x="565" y="365"/>
                  </a:lnTo>
                  <a:lnTo>
                    <a:pt x="481" y="365"/>
                  </a:lnTo>
                  <a:lnTo>
                    <a:pt x="481" y="226"/>
                  </a:lnTo>
                  <a:lnTo>
                    <a:pt x="536" y="226"/>
                  </a:lnTo>
                  <a:lnTo>
                    <a:pt x="536" y="195"/>
                  </a:lnTo>
                  <a:lnTo>
                    <a:pt x="481" y="195"/>
                  </a:lnTo>
                  <a:lnTo>
                    <a:pt x="481" y="143"/>
                  </a:lnTo>
                  <a:lnTo>
                    <a:pt x="452" y="143"/>
                  </a:lnTo>
                  <a:lnTo>
                    <a:pt x="452" y="253"/>
                  </a:lnTo>
                  <a:lnTo>
                    <a:pt x="311" y="253"/>
                  </a:lnTo>
                  <a:lnTo>
                    <a:pt x="311" y="114"/>
                  </a:lnTo>
                  <a:lnTo>
                    <a:pt x="311" y="114"/>
                  </a:lnTo>
                  <a:close/>
                  <a:moveTo>
                    <a:pt x="321" y="420"/>
                  </a:moveTo>
                  <a:lnTo>
                    <a:pt x="321" y="448"/>
                  </a:lnTo>
                  <a:lnTo>
                    <a:pt x="294" y="448"/>
                  </a:lnTo>
                  <a:lnTo>
                    <a:pt x="294" y="420"/>
                  </a:lnTo>
                  <a:lnTo>
                    <a:pt x="321" y="420"/>
                  </a:lnTo>
                  <a:lnTo>
                    <a:pt x="321" y="420"/>
                  </a:lnTo>
                  <a:close/>
                  <a:moveTo>
                    <a:pt x="218" y="353"/>
                  </a:moveTo>
                  <a:lnTo>
                    <a:pt x="218" y="379"/>
                  </a:lnTo>
                  <a:lnTo>
                    <a:pt x="189" y="379"/>
                  </a:lnTo>
                  <a:lnTo>
                    <a:pt x="189" y="353"/>
                  </a:lnTo>
                  <a:lnTo>
                    <a:pt x="218" y="353"/>
                  </a:lnTo>
                  <a:lnTo>
                    <a:pt x="218" y="353"/>
                  </a:lnTo>
                  <a:close/>
                  <a:moveTo>
                    <a:pt x="242" y="432"/>
                  </a:moveTo>
                  <a:lnTo>
                    <a:pt x="242" y="475"/>
                  </a:lnTo>
                  <a:lnTo>
                    <a:pt x="196" y="475"/>
                  </a:lnTo>
                  <a:lnTo>
                    <a:pt x="196" y="432"/>
                  </a:lnTo>
                  <a:lnTo>
                    <a:pt x="242" y="432"/>
                  </a:lnTo>
                  <a:lnTo>
                    <a:pt x="242" y="432"/>
                  </a:lnTo>
                  <a:close/>
                  <a:moveTo>
                    <a:pt x="153" y="494"/>
                  </a:moveTo>
                  <a:lnTo>
                    <a:pt x="153" y="522"/>
                  </a:lnTo>
                  <a:lnTo>
                    <a:pt x="180" y="522"/>
                  </a:lnTo>
                  <a:lnTo>
                    <a:pt x="180" y="494"/>
                  </a:lnTo>
                  <a:lnTo>
                    <a:pt x="153" y="494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4763" cap="rnd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1071563" y="5817320"/>
              <a:ext cx="10048874" cy="0"/>
            </a:xfrm>
            <a:prstGeom prst="line">
              <a:avLst/>
            </a:prstGeom>
            <a:ln w="47625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1071563" y="5942011"/>
              <a:ext cx="10048874" cy="0"/>
            </a:xfrm>
            <a:prstGeom prst="line">
              <a:avLst/>
            </a:prstGeom>
            <a:ln w="47625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文本框 6"/>
          <p:cNvSpPr txBox="1"/>
          <p:nvPr/>
        </p:nvSpPr>
        <p:spPr>
          <a:xfrm>
            <a:off x="1759045" y="4135396"/>
            <a:ext cx="18469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The Mid-autumn Festival</a:t>
            </a:r>
          </a:p>
          <a:p>
            <a:pPr algn="ctr"/>
            <a:r>
              <a:rPr lang="en-US" altLang="zh-CN" sz="1400" dirty="0" smtClean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Of Beginning</a:t>
            </a:r>
            <a:endParaRPr lang="zh-CN" altLang="en-US" sz="1400" dirty="0">
              <a:solidFill>
                <a:srgbClr val="640000"/>
              </a:solidFill>
              <a:latin typeface="方正清刻本悦宋简体" pitchFamily="2" charset="-122"/>
              <a:ea typeface="方正清刻本悦宋简体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025832" y="4146971"/>
            <a:ext cx="18469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The Mid-autumn Festival</a:t>
            </a:r>
          </a:p>
          <a:p>
            <a:pPr algn="ctr"/>
            <a:r>
              <a:rPr lang="en-US" altLang="zh-CN" sz="14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Of </a:t>
            </a:r>
            <a:r>
              <a:rPr lang="en-US" altLang="zh-CN" sz="1400" dirty="0" err="1" smtClean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Trddition</a:t>
            </a:r>
            <a:endParaRPr lang="zh-CN" altLang="en-US" sz="1400" dirty="0">
              <a:solidFill>
                <a:srgbClr val="640000"/>
              </a:solidFill>
              <a:latin typeface="方正清刻本悦宋简体" pitchFamily="2" charset="-122"/>
              <a:ea typeface="方正清刻本悦宋简体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271321" y="4135396"/>
            <a:ext cx="18469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The Mid-autumn Festival</a:t>
            </a:r>
          </a:p>
          <a:p>
            <a:pPr algn="ctr"/>
            <a:r>
              <a:rPr lang="en-US" altLang="zh-CN" sz="14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Of </a:t>
            </a:r>
            <a:r>
              <a:rPr lang="en-US" altLang="zh-CN" sz="1400" dirty="0" smtClean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Convention</a:t>
            </a:r>
            <a:endParaRPr lang="zh-CN" altLang="en-US" sz="1400" dirty="0">
              <a:solidFill>
                <a:srgbClr val="640000"/>
              </a:solidFill>
              <a:latin typeface="方正清刻本悦宋简体" pitchFamily="2" charset="-122"/>
              <a:ea typeface="方正清刻本悦宋简体" pitchFamily="2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569654" y="4135396"/>
            <a:ext cx="18469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The Mid-autumn Festival</a:t>
            </a:r>
          </a:p>
          <a:p>
            <a:pPr algn="ctr"/>
            <a:r>
              <a:rPr lang="en-US" altLang="zh-CN" sz="14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Of </a:t>
            </a:r>
            <a:r>
              <a:rPr lang="en-US" altLang="zh-CN" sz="1400" dirty="0" smtClean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Inheritance</a:t>
            </a:r>
            <a:endParaRPr lang="zh-CN" altLang="en-US" sz="1400" dirty="0">
              <a:solidFill>
                <a:srgbClr val="640000"/>
              </a:solidFill>
              <a:latin typeface="方正清刻本悦宋简体" pitchFamily="2" charset="-122"/>
              <a:ea typeface="方正清刻本悦宋简体" pitchFamily="2" charset="-122"/>
            </a:endParaRPr>
          </a:p>
        </p:txBody>
      </p:sp>
      <p:pic>
        <p:nvPicPr>
          <p:cNvPr id="43" name="Picture 5" descr="C:\Users\Administrator\Desktop\中秋01a---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0610" y="1"/>
            <a:ext cx="3261390" cy="2282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椭圆 49">
            <a:extLst>
              <a:ext uri="{FF2B5EF4-FFF2-40B4-BE49-F238E27FC236}">
                <a16:creationId xmlns="" xmlns:a16="http://schemas.microsoft.com/office/drawing/2014/main" id="{3C9EE56C-0234-4E44-8BD1-AC84DBB48547}"/>
              </a:ext>
            </a:extLst>
          </p:cNvPr>
          <p:cNvSpPr/>
          <p:nvPr/>
        </p:nvSpPr>
        <p:spPr>
          <a:xfrm>
            <a:off x="2007088" y="2634635"/>
            <a:ext cx="1319348" cy="1319348"/>
          </a:xfrm>
          <a:prstGeom prst="ellipse">
            <a:avLst/>
          </a:prstGeom>
          <a:noFill/>
          <a:ln>
            <a:solidFill>
              <a:srgbClr val="6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2" name="图片 51">
            <a:extLst>
              <a:ext uri="{FF2B5EF4-FFF2-40B4-BE49-F238E27FC236}">
                <a16:creationId xmlns="" xmlns:a16="http://schemas.microsoft.com/office/drawing/2014/main" id="{BFF88BE1-31E1-4498-AEC6-4D1AE9709EC4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500917" y="3476491"/>
            <a:ext cx="1372407" cy="634246"/>
          </a:xfrm>
          <a:prstGeom prst="rect">
            <a:avLst/>
          </a:prstGeom>
        </p:spPr>
      </p:pic>
      <p:sp>
        <p:nvSpPr>
          <p:cNvPr id="57" name="椭圆 56">
            <a:extLst>
              <a:ext uri="{FF2B5EF4-FFF2-40B4-BE49-F238E27FC236}">
                <a16:creationId xmlns="" xmlns:a16="http://schemas.microsoft.com/office/drawing/2014/main" id="{21E73472-7834-4B7B-8FD0-DC058578F6D6}"/>
              </a:ext>
            </a:extLst>
          </p:cNvPr>
          <p:cNvSpPr/>
          <p:nvPr/>
        </p:nvSpPr>
        <p:spPr>
          <a:xfrm>
            <a:off x="4289648" y="2634635"/>
            <a:ext cx="1319348" cy="1319348"/>
          </a:xfrm>
          <a:prstGeom prst="ellipse">
            <a:avLst/>
          </a:prstGeom>
          <a:noFill/>
          <a:ln>
            <a:solidFill>
              <a:srgbClr val="6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9" name="图片 58">
            <a:extLst>
              <a:ext uri="{FF2B5EF4-FFF2-40B4-BE49-F238E27FC236}">
                <a16:creationId xmlns="" xmlns:a16="http://schemas.microsoft.com/office/drawing/2014/main" id="{84E047D8-9DC0-4DED-9A42-57147D734CA4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783477" y="3476491"/>
            <a:ext cx="1372407" cy="634246"/>
          </a:xfrm>
          <a:prstGeom prst="rect">
            <a:avLst/>
          </a:prstGeom>
        </p:spPr>
      </p:pic>
      <p:sp>
        <p:nvSpPr>
          <p:cNvPr id="64" name="椭圆 63">
            <a:extLst>
              <a:ext uri="{FF2B5EF4-FFF2-40B4-BE49-F238E27FC236}">
                <a16:creationId xmlns="" xmlns:a16="http://schemas.microsoft.com/office/drawing/2014/main" id="{C7765FC5-A96F-474A-800C-F36816BC0788}"/>
              </a:ext>
            </a:extLst>
          </p:cNvPr>
          <p:cNvSpPr/>
          <p:nvPr/>
        </p:nvSpPr>
        <p:spPr>
          <a:xfrm>
            <a:off x="6535137" y="2634635"/>
            <a:ext cx="1319348" cy="1319348"/>
          </a:xfrm>
          <a:prstGeom prst="ellipse">
            <a:avLst/>
          </a:prstGeom>
          <a:noFill/>
          <a:ln>
            <a:solidFill>
              <a:srgbClr val="6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6" name="图片 65">
            <a:extLst>
              <a:ext uri="{FF2B5EF4-FFF2-40B4-BE49-F238E27FC236}">
                <a16:creationId xmlns="" xmlns:a16="http://schemas.microsoft.com/office/drawing/2014/main" id="{78AC4A94-B3F9-44AA-94E8-CECFEA2C4FE0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28966" y="3476491"/>
            <a:ext cx="1372407" cy="634246"/>
          </a:xfrm>
          <a:prstGeom prst="rect">
            <a:avLst/>
          </a:prstGeom>
        </p:spPr>
      </p:pic>
      <p:sp>
        <p:nvSpPr>
          <p:cNvPr id="71" name="椭圆 70">
            <a:extLst>
              <a:ext uri="{FF2B5EF4-FFF2-40B4-BE49-F238E27FC236}">
                <a16:creationId xmlns="" xmlns:a16="http://schemas.microsoft.com/office/drawing/2014/main" id="{1699F278-60F6-433F-88E5-04D4C2F187FC}"/>
              </a:ext>
            </a:extLst>
          </p:cNvPr>
          <p:cNvSpPr/>
          <p:nvPr/>
        </p:nvSpPr>
        <p:spPr>
          <a:xfrm>
            <a:off x="8817697" y="2634635"/>
            <a:ext cx="1319348" cy="1319348"/>
          </a:xfrm>
          <a:prstGeom prst="ellipse">
            <a:avLst/>
          </a:prstGeom>
          <a:noFill/>
          <a:ln>
            <a:solidFill>
              <a:srgbClr val="6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3" name="图片 72">
            <a:extLst>
              <a:ext uri="{FF2B5EF4-FFF2-40B4-BE49-F238E27FC236}">
                <a16:creationId xmlns="" xmlns:a16="http://schemas.microsoft.com/office/drawing/2014/main" id="{EC1DFE33-45FD-4E8A-A434-FB95904CF8B4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311526" y="3476491"/>
            <a:ext cx="1372407" cy="634246"/>
          </a:xfrm>
          <a:prstGeom prst="rect">
            <a:avLst/>
          </a:prstGeom>
        </p:spPr>
      </p:pic>
      <p:pic>
        <p:nvPicPr>
          <p:cNvPr id="77" name="Picture 7" descr="C:\Users\Administrator\Desktop\中秋01a-----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18" y="689731"/>
            <a:ext cx="1742938" cy="196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TextBox 78"/>
          <p:cNvSpPr txBox="1"/>
          <p:nvPr/>
        </p:nvSpPr>
        <p:spPr>
          <a:xfrm>
            <a:off x="3546360" y="576634"/>
            <a:ext cx="5099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spc="-300" dirty="0">
                <a:solidFill>
                  <a:srgbClr val="640000"/>
                </a:solidFill>
                <a:effectLst>
                  <a:outerShdw blurRad="50800" dist="25400" dir="2700000" algn="tl" rotWithShape="0">
                    <a:schemeClr val="bg1"/>
                  </a:outerShdw>
                </a:effectLst>
                <a:latin typeface="方正清刻本悦宋简体" pitchFamily="2" charset="-122"/>
                <a:ea typeface="方正清刻本悦宋简体" pitchFamily="2" charset="-122"/>
              </a:rPr>
              <a:t>月圆</a:t>
            </a:r>
            <a:r>
              <a:rPr lang="zh-CN" altLang="en-US" sz="3200" spc="-300" dirty="0" smtClean="0">
                <a:solidFill>
                  <a:srgbClr val="640000"/>
                </a:solidFill>
                <a:effectLst>
                  <a:outerShdw blurRad="50800" dist="25400" dir="2700000" algn="tl" rotWithShape="0">
                    <a:schemeClr val="bg1"/>
                  </a:outerShdw>
                </a:effectLst>
                <a:latin typeface="方正清刻本悦宋简体" pitchFamily="2" charset="-122"/>
                <a:ea typeface="方正清刻本悦宋简体" pitchFamily="2" charset="-122"/>
              </a:rPr>
              <a:t>中秋</a:t>
            </a:r>
            <a:r>
              <a:rPr lang="en-US" altLang="zh-CN" sz="3200" spc="-300" dirty="0" smtClean="0">
                <a:solidFill>
                  <a:srgbClr val="640000"/>
                </a:solidFill>
                <a:effectLst>
                  <a:outerShdw blurRad="50800" dist="25400" dir="2700000" algn="tl" rotWithShape="0">
                    <a:schemeClr val="bg1"/>
                  </a:outerShdw>
                </a:effectLst>
                <a:latin typeface="方正清刻本悦宋简体" pitchFamily="2" charset="-122"/>
                <a:ea typeface="方正清刻本悦宋简体" pitchFamily="2" charset="-122"/>
              </a:rPr>
              <a:t>·</a:t>
            </a:r>
            <a:r>
              <a:rPr lang="zh-CN" altLang="en-US" sz="3200" spc="-300" dirty="0" smtClean="0">
                <a:solidFill>
                  <a:srgbClr val="640000"/>
                </a:solidFill>
                <a:effectLst>
                  <a:outerShdw blurRad="50800" dist="25400" dir="2700000" algn="tl" rotWithShape="0">
                    <a:schemeClr val="bg1"/>
                  </a:outerShdw>
                </a:effectLst>
                <a:latin typeface="方正清刻本悦宋简体" pitchFamily="2" charset="-122"/>
                <a:ea typeface="方正清刻本悦宋简体" pitchFamily="2" charset="-122"/>
              </a:rPr>
              <a:t>情满 天下</a:t>
            </a:r>
            <a:endParaRPr lang="en-US" altLang="zh-CN" sz="3200" spc="-300" dirty="0" smtClean="0">
              <a:solidFill>
                <a:srgbClr val="640000"/>
              </a:solidFill>
              <a:effectLst>
                <a:outerShdw blurRad="50800" dist="25400" dir="2700000" algn="tl" rotWithShape="0">
                  <a:schemeClr val="bg1"/>
                </a:outerShdw>
              </a:effectLst>
              <a:latin typeface="方正清刻本悦宋简体" pitchFamily="2" charset="-122"/>
              <a:ea typeface="方正清刻本悦宋简体" pitchFamily="2" charset="-122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690807" y="1112461"/>
            <a:ext cx="28103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640000"/>
                </a:solidFill>
                <a:effectLst>
                  <a:outerShdw blurRad="50800" dist="25400" dir="2700000" algn="tl" rotWithShape="0">
                    <a:schemeClr val="bg1"/>
                  </a:outerShdw>
                </a:effectLst>
                <a:latin typeface="方正清刻本悦宋简体" pitchFamily="2" charset="-122"/>
                <a:ea typeface="方正清刻本悦宋简体" pitchFamily="2" charset="-122"/>
              </a:rPr>
              <a:t>MID AUTUMN FESTIVAL MOON</a:t>
            </a:r>
          </a:p>
          <a:p>
            <a:pPr algn="ctr"/>
            <a:r>
              <a:rPr lang="en-US" altLang="zh-CN" sz="1600" dirty="0">
                <a:solidFill>
                  <a:srgbClr val="640000"/>
                </a:solidFill>
                <a:effectLst>
                  <a:outerShdw blurRad="50800" dist="25400" dir="2700000" algn="tl" rotWithShape="0">
                    <a:schemeClr val="bg1"/>
                  </a:outerShdw>
                </a:effectLst>
                <a:latin typeface="方正清刻本悦宋简体" pitchFamily="2" charset="-122"/>
                <a:ea typeface="方正清刻本悦宋简体" pitchFamily="2" charset="-122"/>
              </a:rPr>
              <a:t> THE WORLD FULL OF </a:t>
            </a:r>
            <a:r>
              <a:rPr lang="en-US" altLang="zh-CN" sz="1600" dirty="0" smtClean="0">
                <a:solidFill>
                  <a:srgbClr val="640000"/>
                </a:solidFill>
                <a:effectLst>
                  <a:outerShdw blurRad="50800" dist="25400" dir="2700000" algn="tl" rotWithShape="0">
                    <a:schemeClr val="bg1"/>
                  </a:outerShdw>
                </a:effectLst>
                <a:latin typeface="方正清刻本悦宋简体" pitchFamily="2" charset="-122"/>
                <a:ea typeface="方正清刻本悦宋简体" pitchFamily="2" charset="-122"/>
              </a:rPr>
              <a:t>LOVE</a:t>
            </a:r>
            <a:endParaRPr lang="zh-CN" altLang="en-US" sz="1600" dirty="0">
              <a:solidFill>
                <a:srgbClr val="640000"/>
              </a:solidFill>
              <a:effectLst>
                <a:outerShdw blurRad="50800" dist="25400" dir="2700000" algn="tl" rotWithShape="0">
                  <a:schemeClr val="bg1"/>
                </a:outerShdw>
              </a:effectLst>
              <a:latin typeface="方正清刻本悦宋简体" pitchFamily="2" charset="-122"/>
              <a:ea typeface="方正清刻本悦宋简体" pitchFamily="2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818355" y="2912790"/>
            <a:ext cx="172835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sz="4000" b="1" spc="-150" dirty="0" smtClean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中秋节</a:t>
            </a:r>
            <a:endParaRPr lang="en-US" altLang="zh-CN" sz="4000" b="1" spc="-150" dirty="0" smtClean="0">
              <a:solidFill>
                <a:srgbClr val="640000"/>
              </a:solidFill>
              <a:effectLst>
                <a:outerShdw blurRad="50800" dist="101600" dir="720000" algn="l" rotWithShape="0">
                  <a:prstClr val="black">
                    <a:alpha val="20000"/>
                  </a:prstClr>
                </a:outerShdw>
              </a:effectLst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pPr algn="ctr">
              <a:lnSpc>
                <a:spcPts val="3000"/>
              </a:lnSpc>
            </a:pPr>
            <a:r>
              <a:rPr lang="zh-CN" altLang="en-US" sz="4000" b="1" spc="-150" dirty="0" smtClean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起源</a:t>
            </a:r>
            <a:endParaRPr lang="zh-CN" altLang="en-US" sz="4000" b="1" spc="-150" dirty="0">
              <a:solidFill>
                <a:srgbClr val="640000"/>
              </a:solidFill>
              <a:effectLst>
                <a:outerShdw blurRad="50800" dist="101600" dir="720000" algn="l" rotWithShape="0">
                  <a:prstClr val="black">
                    <a:alpha val="20000"/>
                  </a:prstClr>
                </a:outerShdw>
              </a:effectLst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085143" y="2912790"/>
            <a:ext cx="172835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sz="4000" b="1" spc="-150" dirty="0" smtClean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中秋节</a:t>
            </a:r>
            <a:endParaRPr lang="en-US" altLang="zh-CN" sz="4000" b="1" spc="-150" dirty="0" smtClean="0">
              <a:solidFill>
                <a:srgbClr val="640000"/>
              </a:solidFill>
              <a:effectLst>
                <a:outerShdw blurRad="50800" dist="101600" dir="720000" algn="l" rotWithShape="0">
                  <a:prstClr val="black">
                    <a:alpha val="20000"/>
                  </a:prstClr>
                </a:outerShdw>
              </a:effectLst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pPr algn="ctr">
              <a:lnSpc>
                <a:spcPts val="3000"/>
              </a:lnSpc>
            </a:pPr>
            <a:r>
              <a:rPr lang="zh-CN" altLang="en-US" sz="4000" b="1" spc="-150" dirty="0" smtClean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传统</a:t>
            </a:r>
            <a:endParaRPr lang="zh-CN" altLang="en-US" sz="4000" b="1" spc="-150" dirty="0">
              <a:solidFill>
                <a:srgbClr val="640000"/>
              </a:solidFill>
              <a:effectLst>
                <a:outerShdw blurRad="50800" dist="101600" dir="720000" algn="l" rotWithShape="0">
                  <a:prstClr val="black">
                    <a:alpha val="20000"/>
                  </a:prstClr>
                </a:outerShdw>
              </a:effectLst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330631" y="2912790"/>
            <a:ext cx="172835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sz="4000" b="1" spc="-150" dirty="0" smtClean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中秋节</a:t>
            </a:r>
            <a:endParaRPr lang="en-US" altLang="zh-CN" sz="4000" b="1" spc="-150" dirty="0" smtClean="0">
              <a:solidFill>
                <a:srgbClr val="640000"/>
              </a:solidFill>
              <a:effectLst>
                <a:outerShdw blurRad="50800" dist="101600" dir="720000" algn="l" rotWithShape="0">
                  <a:prstClr val="black">
                    <a:alpha val="20000"/>
                  </a:prstClr>
                </a:outerShdw>
              </a:effectLst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pPr algn="ctr">
              <a:lnSpc>
                <a:spcPts val="3000"/>
              </a:lnSpc>
            </a:pPr>
            <a:r>
              <a:rPr lang="zh-CN" altLang="en-US" sz="4000" b="1" spc="-150" dirty="0" smtClean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习俗</a:t>
            </a:r>
            <a:endParaRPr lang="zh-CN" altLang="en-US" sz="4000" b="1" spc="-150" dirty="0">
              <a:solidFill>
                <a:srgbClr val="640000"/>
              </a:solidFill>
              <a:effectLst>
                <a:outerShdw blurRad="50800" dist="101600" dir="720000" algn="l" rotWithShape="0">
                  <a:prstClr val="black">
                    <a:alpha val="20000"/>
                  </a:prstClr>
                </a:outerShdw>
              </a:effectLst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355910" y="2912790"/>
            <a:ext cx="224292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sz="4000" b="1" spc="-150" dirty="0" smtClean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中秋节</a:t>
            </a:r>
            <a:endParaRPr lang="en-US" altLang="zh-CN" sz="4000" b="1" spc="-150" dirty="0" smtClean="0">
              <a:solidFill>
                <a:srgbClr val="640000"/>
              </a:solidFill>
              <a:effectLst>
                <a:outerShdw blurRad="50800" dist="101600" dir="720000" algn="l" rotWithShape="0">
                  <a:prstClr val="black">
                    <a:alpha val="20000"/>
                  </a:prstClr>
                </a:outerShdw>
              </a:effectLst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pPr algn="ctr">
              <a:lnSpc>
                <a:spcPts val="3000"/>
              </a:lnSpc>
            </a:pPr>
            <a:r>
              <a:rPr lang="zh-CN" altLang="en-US" sz="4000" b="1" spc="-150" dirty="0" smtClean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文化</a:t>
            </a:r>
            <a:r>
              <a:rPr lang="zh-CN" altLang="en-US" sz="4000" b="1" spc="-150" dirty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传承</a:t>
            </a:r>
          </a:p>
        </p:txBody>
      </p:sp>
    </p:spTree>
    <p:extLst>
      <p:ext uri="{BB962C8B-B14F-4D97-AF65-F5344CB8AC3E}">
        <p14:creationId xmlns:p14="http://schemas.microsoft.com/office/powerpoint/2010/main" val="422651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26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76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26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76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76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26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76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260"/>
                            </p:stCondLst>
                            <p:childTnLst>
                              <p:par>
                                <p:cTn id="7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26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760"/>
                            </p:stCondLst>
                            <p:childTnLst>
                              <p:par>
                                <p:cTn id="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260"/>
                            </p:stCondLst>
                            <p:childTnLst>
                              <p:par>
                                <p:cTn id="8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760"/>
                            </p:stCondLst>
                            <p:childTnLst>
                              <p:par>
                                <p:cTn id="9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76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226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2760"/>
                            </p:stCondLst>
                            <p:childTnLst>
                              <p:par>
                                <p:cTn id="10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260"/>
                            </p:stCondLst>
                            <p:childTnLst>
                              <p:par>
                                <p:cTn id="1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426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9" grpId="0"/>
      <p:bldP spid="32" grpId="0"/>
      <p:bldP spid="33" grpId="0"/>
      <p:bldP spid="50" grpId="0" animBg="1"/>
      <p:bldP spid="57" grpId="0" animBg="1"/>
      <p:bldP spid="64" grpId="0" animBg="1"/>
      <p:bldP spid="71" grpId="0" animBg="1"/>
      <p:bldP spid="79" grpId="0"/>
      <p:bldP spid="80" grpId="0"/>
      <p:bldP spid="36" grpId="0"/>
      <p:bldP spid="37" grpId="0"/>
      <p:bldP spid="39" grpId="0"/>
      <p:bldP spid="4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" descr="C:\Users\Administrator\Desktop\中秋01a--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" y="0"/>
            <a:ext cx="5587331" cy="283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文本框 14"/>
          <p:cNvSpPr txBox="1"/>
          <p:nvPr/>
        </p:nvSpPr>
        <p:spPr>
          <a:xfrm>
            <a:off x="2309296" y="1997416"/>
            <a:ext cx="6832640" cy="378565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>
                <a:solidFill>
                  <a:srgbClr val="64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中秋节，中国传统节日</a:t>
            </a:r>
            <a:r>
              <a:rPr lang="zh-CN" altLang="en-US" dirty="0" smtClean="0">
                <a:solidFill>
                  <a:srgbClr val="64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</a:t>
            </a:r>
            <a:endParaRPr lang="en-US" altLang="zh-CN" dirty="0" smtClean="0">
              <a:solidFill>
                <a:srgbClr val="64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dirty="0" smtClean="0">
                <a:solidFill>
                  <a:srgbClr val="64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为</a:t>
            </a:r>
            <a:r>
              <a:rPr lang="zh-CN" altLang="en-US" dirty="0">
                <a:solidFill>
                  <a:srgbClr val="64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每年农历八月十五</a:t>
            </a:r>
            <a:r>
              <a:rPr lang="zh-CN" altLang="en-US" dirty="0" smtClean="0">
                <a:solidFill>
                  <a:srgbClr val="64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</a:t>
            </a:r>
            <a:endParaRPr lang="en-US" altLang="zh-CN" dirty="0" smtClean="0">
              <a:solidFill>
                <a:srgbClr val="64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dirty="0" smtClean="0">
                <a:solidFill>
                  <a:srgbClr val="64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传说</a:t>
            </a:r>
            <a:r>
              <a:rPr lang="zh-CN" altLang="en-US" dirty="0">
                <a:solidFill>
                  <a:srgbClr val="64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是为了纪念嫦娥</a:t>
            </a:r>
            <a:r>
              <a:rPr lang="zh-CN" altLang="en-US" dirty="0" smtClean="0">
                <a:solidFill>
                  <a:srgbClr val="64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endParaRPr lang="en-US" altLang="zh-CN" dirty="0" smtClean="0">
              <a:solidFill>
                <a:srgbClr val="64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dirty="0" smtClean="0">
                <a:solidFill>
                  <a:srgbClr val="64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“中秋”</a:t>
            </a:r>
            <a:r>
              <a:rPr lang="zh-CN" altLang="en-US" dirty="0">
                <a:solidFill>
                  <a:srgbClr val="64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一词</a:t>
            </a:r>
            <a:r>
              <a:rPr lang="zh-CN" altLang="en-US" dirty="0" smtClean="0">
                <a:solidFill>
                  <a:srgbClr val="64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，最早</a:t>
            </a:r>
            <a:r>
              <a:rPr lang="zh-CN" altLang="en-US" dirty="0">
                <a:solidFill>
                  <a:srgbClr val="64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见于</a:t>
            </a:r>
            <a:r>
              <a:rPr lang="en-US" altLang="zh-CN" dirty="0">
                <a:solidFill>
                  <a:srgbClr val="64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《</a:t>
            </a:r>
            <a:r>
              <a:rPr lang="zh-CN" altLang="en-US" dirty="0">
                <a:solidFill>
                  <a:srgbClr val="64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周礼</a:t>
            </a:r>
            <a:r>
              <a:rPr lang="en-US" altLang="zh-CN" dirty="0">
                <a:solidFill>
                  <a:srgbClr val="64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》</a:t>
            </a:r>
            <a:r>
              <a:rPr lang="zh-CN" altLang="en-US" dirty="0" smtClean="0">
                <a:solidFill>
                  <a:srgbClr val="64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endParaRPr lang="en-US" altLang="zh-CN" dirty="0" smtClean="0">
              <a:solidFill>
                <a:srgbClr val="64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dirty="0" smtClean="0">
                <a:solidFill>
                  <a:srgbClr val="64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根据</a:t>
            </a:r>
            <a:r>
              <a:rPr lang="zh-CN" altLang="en-US" dirty="0">
                <a:solidFill>
                  <a:srgbClr val="64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我国古代历法</a:t>
            </a:r>
            <a:r>
              <a:rPr lang="zh-CN" altLang="en-US" dirty="0" smtClean="0">
                <a:solidFill>
                  <a:srgbClr val="64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</a:t>
            </a:r>
            <a:endParaRPr lang="en-US" altLang="zh-CN" dirty="0" smtClean="0">
              <a:solidFill>
                <a:srgbClr val="64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dirty="0" smtClean="0">
                <a:solidFill>
                  <a:srgbClr val="64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一年</a:t>
            </a:r>
            <a:r>
              <a:rPr lang="zh-CN" altLang="en-US" dirty="0">
                <a:solidFill>
                  <a:srgbClr val="64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有四季，每季三个月</a:t>
            </a:r>
            <a:r>
              <a:rPr lang="zh-CN" altLang="en-US" dirty="0" smtClean="0">
                <a:solidFill>
                  <a:srgbClr val="64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</a:t>
            </a:r>
            <a:endParaRPr lang="en-US" altLang="zh-CN" dirty="0" smtClean="0">
              <a:solidFill>
                <a:srgbClr val="64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dirty="0" smtClean="0">
                <a:solidFill>
                  <a:srgbClr val="64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被</a:t>
            </a:r>
            <a:r>
              <a:rPr lang="zh-CN" altLang="en-US" dirty="0">
                <a:solidFill>
                  <a:srgbClr val="64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称为孟月、仲月</a:t>
            </a:r>
            <a:r>
              <a:rPr lang="zh-CN" altLang="en-US" dirty="0" smtClean="0">
                <a:solidFill>
                  <a:srgbClr val="64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、季月三部分，</a:t>
            </a:r>
            <a:endParaRPr lang="en-US" altLang="zh-CN" dirty="0" smtClean="0">
              <a:solidFill>
                <a:srgbClr val="64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dirty="0" smtClean="0">
                <a:solidFill>
                  <a:srgbClr val="64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因为</a:t>
            </a:r>
            <a:r>
              <a:rPr lang="zh-CN" altLang="en-US" dirty="0">
                <a:solidFill>
                  <a:srgbClr val="64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秋季的第二月叫仲秋</a:t>
            </a:r>
            <a:r>
              <a:rPr lang="zh-CN" altLang="en-US" dirty="0" smtClean="0">
                <a:solidFill>
                  <a:srgbClr val="64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</a:t>
            </a:r>
            <a:endParaRPr lang="en-US" altLang="zh-CN" dirty="0" smtClean="0">
              <a:solidFill>
                <a:srgbClr val="64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dirty="0" smtClean="0">
                <a:solidFill>
                  <a:srgbClr val="64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且</a:t>
            </a:r>
            <a:r>
              <a:rPr lang="zh-CN" altLang="en-US" dirty="0">
                <a:solidFill>
                  <a:srgbClr val="64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又因农历八月十五日</a:t>
            </a:r>
            <a:r>
              <a:rPr lang="zh-CN" altLang="en-US" dirty="0" smtClean="0">
                <a:solidFill>
                  <a:srgbClr val="64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</a:t>
            </a:r>
            <a:endParaRPr lang="en-US" altLang="zh-CN" dirty="0" smtClean="0">
              <a:solidFill>
                <a:srgbClr val="64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dirty="0" smtClean="0">
                <a:solidFill>
                  <a:srgbClr val="64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在</a:t>
            </a:r>
            <a:r>
              <a:rPr lang="zh-CN" altLang="en-US" dirty="0">
                <a:solidFill>
                  <a:srgbClr val="64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八月中旬，故称“中秋”</a:t>
            </a:r>
            <a:r>
              <a:rPr lang="zh-CN" altLang="en-US" dirty="0" smtClean="0">
                <a:solidFill>
                  <a:srgbClr val="64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endParaRPr lang="en-US" altLang="zh-CN" dirty="0" smtClean="0">
              <a:solidFill>
                <a:srgbClr val="64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dirty="0" smtClean="0">
                <a:solidFill>
                  <a:srgbClr val="64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到</a:t>
            </a:r>
            <a:r>
              <a:rPr lang="zh-CN" altLang="en-US" dirty="0">
                <a:solidFill>
                  <a:srgbClr val="64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了唐朝初年</a:t>
            </a:r>
            <a:r>
              <a:rPr lang="zh-CN" altLang="en-US" dirty="0" smtClean="0">
                <a:solidFill>
                  <a:srgbClr val="64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</a:t>
            </a:r>
            <a:endParaRPr lang="en-US" altLang="zh-CN" dirty="0" smtClean="0">
              <a:solidFill>
                <a:srgbClr val="64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dirty="0" smtClean="0">
                <a:solidFill>
                  <a:srgbClr val="64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中秋节</a:t>
            </a:r>
            <a:r>
              <a:rPr lang="zh-CN" altLang="en-US" dirty="0">
                <a:solidFill>
                  <a:srgbClr val="64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才成为了固定的节日</a:t>
            </a:r>
            <a:r>
              <a:rPr lang="zh-CN" altLang="en-US" dirty="0" smtClean="0">
                <a:solidFill>
                  <a:srgbClr val="64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endParaRPr lang="zh-CN" altLang="en-US" dirty="0">
              <a:solidFill>
                <a:srgbClr val="64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877829" y="2014290"/>
            <a:ext cx="5487012" cy="3405776"/>
            <a:chOff x="2559724" y="2059791"/>
            <a:chExt cx="6868756" cy="2418080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9428480" y="2059791"/>
              <a:ext cx="0" cy="2418080"/>
            </a:xfrm>
            <a:prstGeom prst="line">
              <a:avLst/>
            </a:prstGeom>
            <a:ln w="9525">
              <a:solidFill>
                <a:srgbClr val="640000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8757920" y="2059791"/>
              <a:ext cx="0" cy="2418080"/>
            </a:xfrm>
            <a:prstGeom prst="line">
              <a:avLst/>
            </a:prstGeom>
            <a:ln w="9525">
              <a:solidFill>
                <a:srgbClr val="640000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8036560" y="2059791"/>
              <a:ext cx="0" cy="2418080"/>
            </a:xfrm>
            <a:prstGeom prst="line">
              <a:avLst/>
            </a:prstGeom>
            <a:ln w="9525">
              <a:solidFill>
                <a:srgbClr val="640000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7355840" y="2059791"/>
              <a:ext cx="0" cy="2418080"/>
            </a:xfrm>
            <a:prstGeom prst="line">
              <a:avLst/>
            </a:prstGeom>
            <a:ln w="9525">
              <a:solidFill>
                <a:srgbClr val="640000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6685280" y="2059791"/>
              <a:ext cx="0" cy="2418080"/>
            </a:xfrm>
            <a:prstGeom prst="line">
              <a:avLst/>
            </a:prstGeom>
            <a:ln w="9525">
              <a:solidFill>
                <a:srgbClr val="640000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5984240" y="2059791"/>
              <a:ext cx="0" cy="2418080"/>
            </a:xfrm>
            <a:prstGeom prst="line">
              <a:avLst/>
            </a:prstGeom>
            <a:ln w="9525">
              <a:solidFill>
                <a:srgbClr val="640000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5303520" y="2059791"/>
              <a:ext cx="0" cy="2418080"/>
            </a:xfrm>
            <a:prstGeom prst="line">
              <a:avLst/>
            </a:prstGeom>
            <a:ln w="9525">
              <a:solidFill>
                <a:srgbClr val="640000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4591724" y="2059791"/>
              <a:ext cx="0" cy="2418080"/>
            </a:xfrm>
            <a:prstGeom prst="line">
              <a:avLst/>
            </a:prstGeom>
            <a:ln w="9525">
              <a:solidFill>
                <a:srgbClr val="640000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3911004" y="2059791"/>
              <a:ext cx="0" cy="2418080"/>
            </a:xfrm>
            <a:prstGeom prst="line">
              <a:avLst/>
            </a:prstGeom>
            <a:ln w="9525">
              <a:solidFill>
                <a:srgbClr val="640000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3260764" y="2059791"/>
              <a:ext cx="0" cy="2418080"/>
            </a:xfrm>
            <a:prstGeom prst="line">
              <a:avLst/>
            </a:prstGeom>
            <a:ln w="9525">
              <a:solidFill>
                <a:srgbClr val="640000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2559724" y="2059791"/>
              <a:ext cx="0" cy="2418080"/>
            </a:xfrm>
            <a:prstGeom prst="line">
              <a:avLst/>
            </a:prstGeom>
            <a:ln w="9525">
              <a:solidFill>
                <a:srgbClr val="640000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8" name="Picture 2" descr="C:\Users\Administrator\Desktop\中秋01a-------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5177502"/>
            <a:ext cx="12198051" cy="1680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5" descr="C:\Users\Administrator\Desktop\中秋01a---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0610" y="1"/>
            <a:ext cx="3261390" cy="2282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71" y="3192563"/>
            <a:ext cx="1590076" cy="2655991"/>
          </a:xfrm>
          <a:prstGeom prst="rect">
            <a:avLst/>
          </a:prstGeom>
        </p:spPr>
      </p:pic>
      <p:sp>
        <p:nvSpPr>
          <p:cNvPr id="42" name="文本框 6"/>
          <p:cNvSpPr txBox="1"/>
          <p:nvPr/>
        </p:nvSpPr>
        <p:spPr>
          <a:xfrm>
            <a:off x="9189347" y="4179831"/>
            <a:ext cx="18469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The Mid-autumn Festival</a:t>
            </a:r>
          </a:p>
          <a:p>
            <a:pPr algn="ctr"/>
            <a:r>
              <a:rPr lang="en-US" altLang="zh-CN" sz="1400" dirty="0" smtClean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Of Beginning</a:t>
            </a:r>
            <a:endParaRPr lang="zh-CN" altLang="en-US" sz="1400" dirty="0">
              <a:solidFill>
                <a:srgbClr val="640000"/>
              </a:solidFill>
              <a:latin typeface="方正清刻本悦宋简体" pitchFamily="2" charset="-122"/>
              <a:ea typeface="方正清刻本悦宋简体" pitchFamily="2" charset="-122"/>
            </a:endParaRPr>
          </a:p>
        </p:txBody>
      </p:sp>
      <p:sp>
        <p:nvSpPr>
          <p:cNvPr id="43" name="椭圆 42">
            <a:extLst>
              <a:ext uri="{FF2B5EF4-FFF2-40B4-BE49-F238E27FC236}">
                <a16:creationId xmlns="" xmlns:a16="http://schemas.microsoft.com/office/drawing/2014/main" id="{3C9EE56C-0234-4E44-8BD1-AC84DBB48547}"/>
              </a:ext>
            </a:extLst>
          </p:cNvPr>
          <p:cNvSpPr/>
          <p:nvPr/>
        </p:nvSpPr>
        <p:spPr>
          <a:xfrm>
            <a:off x="9319474" y="2560854"/>
            <a:ext cx="1555180" cy="1555180"/>
          </a:xfrm>
          <a:prstGeom prst="ellipse">
            <a:avLst/>
          </a:prstGeom>
          <a:noFill/>
          <a:ln>
            <a:solidFill>
              <a:srgbClr val="6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4" name="图片 43">
            <a:extLst>
              <a:ext uri="{FF2B5EF4-FFF2-40B4-BE49-F238E27FC236}">
                <a16:creationId xmlns="" xmlns:a16="http://schemas.microsoft.com/office/drawing/2014/main" id="{BFF88BE1-31E1-4498-AEC6-4D1AE9709EC4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931219" y="3520626"/>
            <a:ext cx="1372407" cy="634246"/>
          </a:xfrm>
          <a:prstGeom prst="rect">
            <a:avLst/>
          </a:prstGeom>
        </p:spPr>
      </p:pic>
      <p:sp>
        <p:nvSpPr>
          <p:cNvPr id="45" name="文本框 35"/>
          <p:cNvSpPr txBox="1"/>
          <p:nvPr/>
        </p:nvSpPr>
        <p:spPr>
          <a:xfrm>
            <a:off x="9248657" y="2956925"/>
            <a:ext cx="172835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sz="4000" b="1" spc="-150" dirty="0" smtClean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中秋节</a:t>
            </a:r>
            <a:endParaRPr lang="en-US" altLang="zh-CN" sz="4000" b="1" spc="-150" dirty="0" smtClean="0">
              <a:solidFill>
                <a:srgbClr val="640000"/>
              </a:solidFill>
              <a:effectLst>
                <a:outerShdw blurRad="50800" dist="101600" dir="720000" algn="l" rotWithShape="0">
                  <a:prstClr val="black">
                    <a:alpha val="20000"/>
                  </a:prstClr>
                </a:outerShdw>
              </a:effectLst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pPr algn="ctr">
              <a:lnSpc>
                <a:spcPts val="3000"/>
              </a:lnSpc>
            </a:pPr>
            <a:r>
              <a:rPr lang="zh-CN" altLang="en-US" sz="4000" b="1" spc="-150" dirty="0" smtClean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起源</a:t>
            </a:r>
            <a:endParaRPr lang="zh-CN" altLang="en-US" sz="4000" b="1" spc="-150" dirty="0">
              <a:solidFill>
                <a:srgbClr val="640000"/>
              </a:solidFill>
              <a:effectLst>
                <a:outerShdw blurRad="50800" dist="101600" dir="720000" algn="l" rotWithShape="0">
                  <a:prstClr val="black">
                    <a:alpha val="20000"/>
                  </a:prstClr>
                </a:outerShdw>
              </a:effectLst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99284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2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2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42" grpId="0"/>
      <p:bldP spid="43" grpId="0" animBg="1"/>
      <p:bldP spid="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075592" y="2163468"/>
            <a:ext cx="6565955" cy="3323987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         八月十五</a:t>
            </a:r>
            <a:r>
              <a:rPr lang="zh-CN" altLang="en-US" sz="14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是我国传统的中秋节，一切活动均围绕着月亮这一主题。吃月饼、拜月、供兔儿爷等。在汉代已普遍崇拜月亮。古代帝王祭祀太阳，也祭祀月亮。北京的月坛为祭月的建筑。月饼象征着全家团圆之意。这种象征明代已经开始</a:t>
            </a:r>
            <a:r>
              <a:rPr lang="zh-CN" altLang="en-US" sz="1400" dirty="0" smtClean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。</a:t>
            </a:r>
            <a:endParaRPr lang="en-US" altLang="zh-CN" sz="1400" dirty="0">
              <a:solidFill>
                <a:srgbClr val="640000"/>
              </a:solidFill>
              <a:latin typeface="方正清刻本悦宋简体" pitchFamily="2" charset="-122"/>
              <a:ea typeface="方正清刻本悦宋简体" pitchFamily="2" charset="-122"/>
            </a:endParaRPr>
          </a:p>
          <a:p>
            <a:pPr>
              <a:lnSpc>
                <a:spcPct val="150000"/>
              </a:lnSpc>
            </a:pPr>
            <a:endParaRPr lang="en-US" altLang="zh-CN" sz="1400" dirty="0" smtClean="0">
              <a:solidFill>
                <a:srgbClr val="640000"/>
              </a:solidFill>
              <a:latin typeface="方正清刻本悦宋简体" pitchFamily="2" charset="-122"/>
              <a:ea typeface="方正清刻本悦宋简体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         农历</a:t>
            </a:r>
            <a:r>
              <a:rPr lang="zh-CN" altLang="en-US" sz="1400" dirty="0" smtClean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八月十五，恰处一年秋季的正中，故称中秋。是夜，月亮圆而亮。东晋时，在隶属于南京的牛渚（今采石矶），高士谢尚、袁宏于中秋之夜泛舟江上吟诗赏月，故而有了“牛渚玩月”这一佳话典故，且对中秋赏月的形成影响颇大。至宋代，正式定八月十五为中秋节。明清以降至民国时代，中秋节成为盛大节日。解放后，民间仍盛行中秋赏月、吃月饼、点花灯、吃团圆饭等。 </a:t>
            </a: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rgbClr val="640000"/>
              </a:solidFill>
              <a:latin typeface="方正清刻本悦宋简体" pitchFamily="2" charset="-122"/>
              <a:ea typeface="方正清刻本悦宋简体" pitchFamily="2" charset="-122"/>
            </a:endParaRPr>
          </a:p>
        </p:txBody>
      </p:sp>
      <p:pic>
        <p:nvPicPr>
          <p:cNvPr id="16" name="Picture 4" descr="C:\Users\Administrator\Desktop\中秋01a--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" y="0"/>
            <a:ext cx="5587331" cy="283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Administrator\Desktop\中秋01a-------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5177502"/>
            <a:ext cx="12198051" cy="1680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" descr="C:\Users\Administrator\Desktop\中秋01a---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0610" y="1"/>
            <a:ext cx="3261390" cy="2282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文本框 6"/>
          <p:cNvSpPr txBox="1"/>
          <p:nvPr/>
        </p:nvSpPr>
        <p:spPr>
          <a:xfrm>
            <a:off x="1016916" y="4232083"/>
            <a:ext cx="18469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The Mid-autumn Festival</a:t>
            </a:r>
          </a:p>
          <a:p>
            <a:pPr algn="ctr"/>
            <a:r>
              <a:rPr lang="en-US" altLang="zh-CN" sz="14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Of </a:t>
            </a:r>
            <a:r>
              <a:rPr lang="en-US" altLang="zh-CN" sz="1400" dirty="0" err="1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Trddition</a:t>
            </a:r>
            <a:endParaRPr lang="zh-CN" altLang="en-US" sz="1400" dirty="0">
              <a:solidFill>
                <a:srgbClr val="640000"/>
              </a:solidFill>
              <a:latin typeface="方正清刻本悦宋简体" pitchFamily="2" charset="-122"/>
              <a:ea typeface="方正清刻本悦宋简体" pitchFamily="2" charset="-122"/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="" xmlns:a16="http://schemas.microsoft.com/office/drawing/2014/main" id="{3C9EE56C-0234-4E44-8BD1-AC84DBB48547}"/>
              </a:ext>
            </a:extLst>
          </p:cNvPr>
          <p:cNvSpPr/>
          <p:nvPr/>
        </p:nvSpPr>
        <p:spPr>
          <a:xfrm>
            <a:off x="1147043" y="2613106"/>
            <a:ext cx="1555180" cy="1555180"/>
          </a:xfrm>
          <a:prstGeom prst="ellipse">
            <a:avLst/>
          </a:prstGeom>
          <a:noFill/>
          <a:ln>
            <a:solidFill>
              <a:srgbClr val="6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BFF88BE1-31E1-4498-AEC6-4D1AE9709EC4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58788" y="3572878"/>
            <a:ext cx="1372407" cy="634246"/>
          </a:xfrm>
          <a:prstGeom prst="rect">
            <a:avLst/>
          </a:prstGeom>
        </p:spPr>
      </p:pic>
      <p:sp>
        <p:nvSpPr>
          <p:cNvPr id="26" name="文本框 35"/>
          <p:cNvSpPr txBox="1"/>
          <p:nvPr/>
        </p:nvSpPr>
        <p:spPr>
          <a:xfrm>
            <a:off x="1105080" y="3009177"/>
            <a:ext cx="1670649" cy="9168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sz="4000" b="1" spc="-150" dirty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中秋节</a:t>
            </a:r>
            <a:endParaRPr lang="en-US" altLang="zh-CN" sz="4000" b="1" spc="-150" dirty="0">
              <a:solidFill>
                <a:srgbClr val="640000"/>
              </a:solidFill>
              <a:effectLst>
                <a:outerShdw blurRad="50800" dist="101600" dir="720000" algn="l" rotWithShape="0">
                  <a:prstClr val="black">
                    <a:alpha val="20000"/>
                  </a:prstClr>
                </a:outerShdw>
              </a:effectLst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pPr algn="ctr">
              <a:lnSpc>
                <a:spcPts val="3000"/>
              </a:lnSpc>
            </a:pPr>
            <a:r>
              <a:rPr lang="zh-CN" altLang="en-US" sz="4000" b="1" spc="-150" dirty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传统</a:t>
            </a:r>
            <a:endParaRPr lang="zh-CN" altLang="en-US" sz="4000" b="1" spc="-150" dirty="0">
              <a:solidFill>
                <a:srgbClr val="640000"/>
              </a:solidFill>
              <a:effectLst>
                <a:outerShdw blurRad="50800" dist="101600" dir="720000" algn="l" rotWithShape="0">
                  <a:prstClr val="black">
                    <a:alpha val="20000"/>
                  </a:prstClr>
                </a:outerShdw>
              </a:effectLst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9750305" y="2226240"/>
            <a:ext cx="1353821" cy="1353821"/>
            <a:chOff x="9750305" y="2272540"/>
            <a:chExt cx="1353821" cy="1353821"/>
          </a:xfrm>
        </p:grpSpPr>
        <p:pic>
          <p:nvPicPr>
            <p:cNvPr id="51" name="Picture 2">
              <a:extLst>
                <a:ext uri="{FF2B5EF4-FFF2-40B4-BE49-F238E27FC236}">
                  <a16:creationId xmlns="" xmlns:a16="http://schemas.microsoft.com/office/drawing/2014/main" id="{1D6F0EF1-7817-4276-BA03-B03D542B05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810032" y="2351592"/>
              <a:ext cx="1234366" cy="1195716"/>
            </a:xfrm>
            <a:prstGeom prst="octagon">
              <a:avLst/>
            </a:prstGeom>
            <a:noFill/>
            <a:ln w="9525">
              <a:solidFill>
                <a:srgbClr val="64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" name="八边形 51">
              <a:extLst>
                <a:ext uri="{FF2B5EF4-FFF2-40B4-BE49-F238E27FC236}">
                  <a16:creationId xmlns="" xmlns:a16="http://schemas.microsoft.com/office/drawing/2014/main" id="{D8CE4235-8C5F-4409-BFAD-2B88E526EA74}"/>
                </a:ext>
              </a:extLst>
            </p:cNvPr>
            <p:cNvSpPr/>
            <p:nvPr/>
          </p:nvSpPr>
          <p:spPr>
            <a:xfrm>
              <a:off x="9750305" y="2272540"/>
              <a:ext cx="1353821" cy="1353821"/>
            </a:xfrm>
            <a:prstGeom prst="octagon">
              <a:avLst/>
            </a:prstGeom>
            <a:noFill/>
            <a:ln w="9525">
              <a:solidFill>
                <a:srgbClr val="64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9750305" y="3816782"/>
            <a:ext cx="1353821" cy="1353821"/>
            <a:chOff x="9750305" y="2272540"/>
            <a:chExt cx="1353821" cy="1353821"/>
          </a:xfrm>
        </p:grpSpPr>
        <p:pic>
          <p:nvPicPr>
            <p:cNvPr id="54" name="Picture 2">
              <a:extLst>
                <a:ext uri="{FF2B5EF4-FFF2-40B4-BE49-F238E27FC236}">
                  <a16:creationId xmlns="" xmlns:a16="http://schemas.microsoft.com/office/drawing/2014/main" id="{1D6F0EF1-7817-4276-BA03-B03D542B05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810032" y="2348298"/>
              <a:ext cx="1234366" cy="1202304"/>
            </a:xfrm>
            <a:prstGeom prst="octagon">
              <a:avLst/>
            </a:prstGeom>
            <a:noFill/>
            <a:ln w="9525">
              <a:solidFill>
                <a:srgbClr val="64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5" name="八边形 54">
              <a:extLst>
                <a:ext uri="{FF2B5EF4-FFF2-40B4-BE49-F238E27FC236}">
                  <a16:creationId xmlns="" xmlns:a16="http://schemas.microsoft.com/office/drawing/2014/main" id="{D8CE4235-8C5F-4409-BFAD-2B88E526EA74}"/>
                </a:ext>
              </a:extLst>
            </p:cNvPr>
            <p:cNvSpPr/>
            <p:nvPr/>
          </p:nvSpPr>
          <p:spPr>
            <a:xfrm>
              <a:off x="9750305" y="2272540"/>
              <a:ext cx="1353821" cy="1353821"/>
            </a:xfrm>
            <a:prstGeom prst="octagon">
              <a:avLst/>
            </a:prstGeom>
            <a:noFill/>
            <a:ln w="9525">
              <a:solidFill>
                <a:srgbClr val="64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47372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prism isInverted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/>
      <p:bldP spid="24" grpId="0" animBg="1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矩形 60">
            <a:extLst>
              <a:ext uri="{FF2B5EF4-FFF2-40B4-BE49-F238E27FC236}">
                <a16:creationId xmlns="" xmlns:a16="http://schemas.microsoft.com/office/drawing/2014/main" id="{0855C452-5599-4E9E-A2E5-4FD81FFF5FEE}"/>
              </a:ext>
            </a:extLst>
          </p:cNvPr>
          <p:cNvSpPr/>
          <p:nvPr/>
        </p:nvSpPr>
        <p:spPr>
          <a:xfrm>
            <a:off x="1646882" y="3035696"/>
            <a:ext cx="1668506" cy="1555180"/>
          </a:xfrm>
          <a:prstGeom prst="rect">
            <a:avLst/>
          </a:prstGeom>
          <a:noFill/>
          <a:ln w="9525">
            <a:solidFill>
              <a:srgbClr val="6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4176130" y="1759344"/>
            <a:ext cx="4985980" cy="370390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中秋佳节我国民间有家家吃月饼的习俗。中秋吃月饼，和端午节吃粽子、元宵节吃元宵一样，是我国民间的传统食俗</a:t>
            </a:r>
            <a:r>
              <a:rPr lang="zh-CN" altLang="en-US" sz="1600" dirty="0" smtClean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。</a:t>
            </a:r>
            <a:endParaRPr lang="en-US" altLang="zh-CN" sz="1600" dirty="0" smtClean="0">
              <a:solidFill>
                <a:srgbClr val="640000"/>
              </a:solidFill>
              <a:latin typeface="方正清刻本悦宋简体" pitchFamily="2" charset="-122"/>
              <a:ea typeface="方正清刻本悦宋简体" pitchFamily="2" charset="-122"/>
            </a:endParaRPr>
          </a:p>
          <a:p>
            <a:pPr>
              <a:lnSpc>
                <a:spcPct val="150000"/>
              </a:lnSpc>
            </a:pPr>
            <a:endParaRPr lang="en-US" altLang="zh-CN" sz="1600" dirty="0" smtClean="0">
              <a:solidFill>
                <a:srgbClr val="640000"/>
              </a:solidFill>
              <a:latin typeface="方正清刻本悦宋简体" pitchFamily="2" charset="-122"/>
              <a:ea typeface="方正清刻本悦宋简体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在唐代，中秋赏月、玩月颇为盛行。在北宋，八月十五夜，满城人家，不论贫富老小，都要穿上成人的衣服，焚香拜月说出心愿，祈求月亮神的保佑。南宋，民间以月饼相赠，取团圆之意。有些地方还有舞草龙、砌宝塔等活动。明清以来，中秋节的风俗更加盛行，许多地方形成了烧斗香、树中秋、点塔灯、放天灯、走月亮、舞火龙等特殊风俗。</a:t>
            </a:r>
            <a:endParaRPr lang="zh-CN" altLang="en-US" sz="1600" dirty="0">
              <a:solidFill>
                <a:srgbClr val="640000"/>
              </a:solidFill>
              <a:latin typeface="方正清刻本悦宋简体" pitchFamily="2" charset="-122"/>
              <a:ea typeface="方正清刻本悦宋简体" pitchFamily="2" charset="-122"/>
            </a:endParaRPr>
          </a:p>
        </p:txBody>
      </p:sp>
      <p:pic>
        <p:nvPicPr>
          <p:cNvPr id="16" name="Picture 4" descr="C:\Users\Administrator\Desktop\中秋01a--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" y="0"/>
            <a:ext cx="5587331" cy="283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Administrator\Desktop\中秋01a-------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5177502"/>
            <a:ext cx="12198051" cy="1680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" descr="C:\Users\Administrator\Desktop\中秋01a---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0610" y="1"/>
            <a:ext cx="3261390" cy="2282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文本框 6"/>
          <p:cNvSpPr txBox="1"/>
          <p:nvPr/>
        </p:nvSpPr>
        <p:spPr>
          <a:xfrm>
            <a:off x="9305097" y="4110381"/>
            <a:ext cx="18469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The Mid-autumn Festival</a:t>
            </a:r>
          </a:p>
          <a:p>
            <a:pPr algn="ctr"/>
            <a:r>
              <a:rPr lang="en-US" altLang="zh-CN" sz="14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Of Convention</a:t>
            </a:r>
            <a:endParaRPr lang="zh-CN" altLang="en-US" sz="1400" dirty="0">
              <a:solidFill>
                <a:srgbClr val="640000"/>
              </a:solidFill>
              <a:latin typeface="方正清刻本悦宋简体" pitchFamily="2" charset="-122"/>
              <a:ea typeface="方正清刻本悦宋简体" pitchFamily="2" charset="-122"/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="" xmlns:a16="http://schemas.microsoft.com/office/drawing/2014/main" id="{3C9EE56C-0234-4E44-8BD1-AC84DBB48547}"/>
              </a:ext>
            </a:extLst>
          </p:cNvPr>
          <p:cNvSpPr/>
          <p:nvPr/>
        </p:nvSpPr>
        <p:spPr>
          <a:xfrm>
            <a:off x="9435224" y="2491404"/>
            <a:ext cx="1555180" cy="1555180"/>
          </a:xfrm>
          <a:prstGeom prst="ellipse">
            <a:avLst/>
          </a:prstGeom>
          <a:noFill/>
          <a:ln>
            <a:solidFill>
              <a:srgbClr val="6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图片 36">
            <a:extLst>
              <a:ext uri="{FF2B5EF4-FFF2-40B4-BE49-F238E27FC236}">
                <a16:creationId xmlns="" xmlns:a16="http://schemas.microsoft.com/office/drawing/2014/main" id="{BFF88BE1-31E1-4498-AEC6-4D1AE9709EC4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046969" y="3451176"/>
            <a:ext cx="1372407" cy="634246"/>
          </a:xfrm>
          <a:prstGeom prst="rect">
            <a:avLst/>
          </a:prstGeom>
        </p:spPr>
      </p:pic>
      <p:sp>
        <p:nvSpPr>
          <p:cNvPr id="38" name="文本框 35"/>
          <p:cNvSpPr txBox="1"/>
          <p:nvPr/>
        </p:nvSpPr>
        <p:spPr>
          <a:xfrm>
            <a:off x="9393261" y="2887475"/>
            <a:ext cx="1670649" cy="9168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sz="4000" b="1" spc="-150" dirty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中秋节</a:t>
            </a:r>
            <a:endParaRPr lang="en-US" altLang="zh-CN" sz="4000" b="1" spc="-150" dirty="0">
              <a:solidFill>
                <a:srgbClr val="640000"/>
              </a:solidFill>
              <a:effectLst>
                <a:outerShdw blurRad="50800" dist="101600" dir="720000" algn="l" rotWithShape="0">
                  <a:prstClr val="black">
                    <a:alpha val="20000"/>
                  </a:prstClr>
                </a:outerShdw>
              </a:effectLst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pPr algn="ctr">
              <a:lnSpc>
                <a:spcPts val="3000"/>
              </a:lnSpc>
            </a:pPr>
            <a:r>
              <a:rPr lang="zh-CN" altLang="en-US" sz="4000" b="1" spc="-150" dirty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习俗</a:t>
            </a:r>
            <a:endParaRPr lang="zh-CN" altLang="en-US" sz="4000" b="1" spc="-150" dirty="0">
              <a:solidFill>
                <a:srgbClr val="640000"/>
              </a:solidFill>
              <a:effectLst>
                <a:outerShdw blurRad="50800" dist="101600" dir="720000" algn="l" rotWithShape="0">
                  <a:prstClr val="black">
                    <a:alpha val="20000"/>
                  </a:prstClr>
                </a:outerShdw>
              </a:effectLst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</p:txBody>
      </p:sp>
      <p:sp>
        <p:nvSpPr>
          <p:cNvPr id="57" name="矩形 56">
            <a:extLst>
              <a:ext uri="{FF2B5EF4-FFF2-40B4-BE49-F238E27FC236}">
                <a16:creationId xmlns="" xmlns:a16="http://schemas.microsoft.com/office/drawing/2014/main" id="{0855C452-5599-4E9E-A2E5-4FD81FFF5FEE}"/>
              </a:ext>
            </a:extLst>
          </p:cNvPr>
          <p:cNvSpPr/>
          <p:nvPr/>
        </p:nvSpPr>
        <p:spPr>
          <a:xfrm>
            <a:off x="1255401" y="3618901"/>
            <a:ext cx="1794956" cy="1532212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solidFill>
              <a:srgbClr val="6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0" name="矩形 59">
            <a:extLst>
              <a:ext uri="{FF2B5EF4-FFF2-40B4-BE49-F238E27FC236}">
                <a16:creationId xmlns="" xmlns:a16="http://schemas.microsoft.com/office/drawing/2014/main" id="{0855C452-5599-4E9E-A2E5-4FD81FFF5FEE}"/>
              </a:ext>
            </a:extLst>
          </p:cNvPr>
          <p:cNvSpPr/>
          <p:nvPr/>
        </p:nvSpPr>
        <p:spPr>
          <a:xfrm>
            <a:off x="2152879" y="2225179"/>
            <a:ext cx="1668506" cy="155518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solidFill>
              <a:srgbClr val="6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45959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2" grpId="0"/>
      <p:bldP spid="35" grpId="0"/>
      <p:bldP spid="36" grpId="0" animBg="1"/>
      <p:bldP spid="38" grpId="0"/>
      <p:bldP spid="57" grpId="0" animBg="1"/>
      <p:bldP spid="6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601850" y="2567079"/>
            <a:ext cx="7082064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15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盛唐时代，中秋祭月被唐太宗指定为固定的国家节日，</a:t>
            </a:r>
            <a:r>
              <a:rPr lang="en-US" altLang="zh-CN" sz="15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《</a:t>
            </a:r>
            <a:r>
              <a:rPr lang="zh-CN" altLang="en-US" sz="15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唐书</a:t>
            </a:r>
            <a:r>
              <a:rPr lang="en-US" altLang="zh-CN" sz="15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·</a:t>
            </a:r>
            <a:r>
              <a:rPr lang="zh-CN" altLang="en-US" sz="15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太宗记</a:t>
            </a:r>
            <a:r>
              <a:rPr lang="en-US" altLang="zh-CN" sz="15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》</a:t>
            </a:r>
            <a:r>
              <a:rPr lang="zh-CN" altLang="en-US" sz="15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就记载了家国同庆“八月十五中秋节”的宏大气势。中国人的思亲图腾也从单一的吃“月饼”逐步演化为烧斗香、树中秋、点塔灯、放天灯、走月亮、舞火龙等特殊的庆典活动。丰富的庆典活动，打造出血亲团圆、民族团结的祥和氛围，显示了中华民族对团圆的期盼以及团圆的凝聚力。</a:t>
            </a:r>
          </a:p>
          <a:p>
            <a:pPr indent="457200">
              <a:lnSpc>
                <a:spcPct val="150000"/>
              </a:lnSpc>
            </a:pPr>
            <a:r>
              <a:rPr lang="zh-CN" altLang="en-US" sz="15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　　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3601850" y="1913447"/>
            <a:ext cx="1847552" cy="536200"/>
            <a:chOff x="7606328" y="1354269"/>
            <a:chExt cx="1847552" cy="536200"/>
          </a:xfrm>
        </p:grpSpPr>
        <p:sp>
          <p:nvSpPr>
            <p:cNvPr id="25" name="矩形 24"/>
            <p:cNvSpPr/>
            <p:nvPr/>
          </p:nvSpPr>
          <p:spPr>
            <a:xfrm>
              <a:off x="7606328" y="1354269"/>
              <a:ext cx="1847552" cy="536200"/>
            </a:xfrm>
            <a:prstGeom prst="rect">
              <a:avLst/>
            </a:prstGeom>
            <a:noFill/>
            <a:ln>
              <a:solidFill>
                <a:srgbClr val="64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7684486" y="1367248"/>
              <a:ext cx="162095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dirty="0">
                  <a:solidFill>
                    <a:srgbClr val="640000"/>
                  </a:solidFill>
                  <a:effectLst>
                    <a:outerShdw blurRad="38100" dist="101600" dir="2700000" algn="tl">
                      <a:srgbClr val="000000">
                        <a:alpha val="20000"/>
                      </a:srgbClr>
                    </a:outerShdw>
                  </a:effectLst>
                  <a:latin typeface="方正古隶简体" pitchFamily="65" charset="-122"/>
                  <a:ea typeface="方正古隶简体" pitchFamily="65" charset="-122"/>
                </a:rPr>
                <a:t>盛唐时代</a:t>
              </a:r>
            </a:p>
          </p:txBody>
        </p:sp>
      </p:grpSp>
      <p:pic>
        <p:nvPicPr>
          <p:cNvPr id="24" name="Picture 4" descr="C:\Users\Administrator\Desktop\中秋01a--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" y="0"/>
            <a:ext cx="5587331" cy="283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C:\Users\Administrator\Desktop\中秋01a-------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5177502"/>
            <a:ext cx="12198051" cy="1680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5" descr="C:\Users\Administrator\Desktop\中秋01a---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0610" y="1"/>
            <a:ext cx="3261390" cy="2282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文本框 6"/>
          <p:cNvSpPr txBox="1"/>
          <p:nvPr/>
        </p:nvSpPr>
        <p:spPr>
          <a:xfrm>
            <a:off x="1217479" y="4145106"/>
            <a:ext cx="18469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The Mid-autumn Festival</a:t>
            </a:r>
          </a:p>
          <a:p>
            <a:pPr algn="ctr"/>
            <a:r>
              <a:rPr lang="en-US" altLang="zh-CN" sz="14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Of Inheritance</a:t>
            </a:r>
            <a:endParaRPr lang="zh-CN" altLang="en-US" sz="1400" dirty="0">
              <a:solidFill>
                <a:srgbClr val="640000"/>
              </a:solidFill>
              <a:latin typeface="方正清刻本悦宋简体" pitchFamily="2" charset="-122"/>
              <a:ea typeface="方正清刻本悦宋简体" pitchFamily="2" charset="-122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="" xmlns:a16="http://schemas.microsoft.com/office/drawing/2014/main" id="{3C9EE56C-0234-4E44-8BD1-AC84DBB48547}"/>
              </a:ext>
            </a:extLst>
          </p:cNvPr>
          <p:cNvSpPr/>
          <p:nvPr/>
        </p:nvSpPr>
        <p:spPr>
          <a:xfrm>
            <a:off x="1347606" y="2526129"/>
            <a:ext cx="1555180" cy="1555180"/>
          </a:xfrm>
          <a:prstGeom prst="ellipse">
            <a:avLst/>
          </a:prstGeom>
          <a:noFill/>
          <a:ln>
            <a:solidFill>
              <a:srgbClr val="6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图片 36">
            <a:extLst>
              <a:ext uri="{FF2B5EF4-FFF2-40B4-BE49-F238E27FC236}">
                <a16:creationId xmlns="" xmlns:a16="http://schemas.microsoft.com/office/drawing/2014/main" id="{BFF88BE1-31E1-4498-AEC6-4D1AE9709EC4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59351" y="3485901"/>
            <a:ext cx="1372407" cy="634246"/>
          </a:xfrm>
          <a:prstGeom prst="rect">
            <a:avLst/>
          </a:prstGeom>
        </p:spPr>
      </p:pic>
      <p:sp>
        <p:nvSpPr>
          <p:cNvPr id="41" name="文本框 35"/>
          <p:cNvSpPr txBox="1"/>
          <p:nvPr/>
        </p:nvSpPr>
        <p:spPr>
          <a:xfrm>
            <a:off x="1057978" y="2922200"/>
            <a:ext cx="216597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sz="4000" b="1" spc="-150" dirty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中秋节</a:t>
            </a:r>
            <a:endParaRPr lang="en-US" altLang="zh-CN" sz="4000" b="1" spc="-150" dirty="0">
              <a:solidFill>
                <a:srgbClr val="640000"/>
              </a:solidFill>
              <a:effectLst>
                <a:outerShdw blurRad="50800" dist="101600" dir="720000" algn="l" rotWithShape="0">
                  <a:prstClr val="black">
                    <a:alpha val="20000"/>
                  </a:prstClr>
                </a:outerShdw>
              </a:effectLst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pPr algn="ctr">
              <a:lnSpc>
                <a:spcPts val="3000"/>
              </a:lnSpc>
            </a:pPr>
            <a:r>
              <a:rPr lang="zh-CN" altLang="en-US" sz="4000" b="1" spc="-150" dirty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文化传承</a:t>
            </a:r>
            <a:endParaRPr lang="zh-CN" altLang="en-US" sz="4000" b="1" spc="-150" dirty="0">
              <a:solidFill>
                <a:srgbClr val="640000"/>
              </a:solidFill>
              <a:effectLst>
                <a:outerShdw blurRad="50800" dist="101600" dir="720000" algn="l" rotWithShape="0">
                  <a:prstClr val="black">
                    <a:alpha val="20000"/>
                  </a:prstClr>
                </a:outerShdw>
              </a:effectLst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</p:txBody>
      </p:sp>
      <p:sp>
        <p:nvSpPr>
          <p:cNvPr id="7" name="流程图: 内部贮存 6"/>
          <p:cNvSpPr/>
          <p:nvPr/>
        </p:nvSpPr>
        <p:spPr>
          <a:xfrm>
            <a:off x="6446520" y="4486277"/>
            <a:ext cx="1937999" cy="1428750"/>
          </a:xfrm>
          <a:prstGeom prst="flowChartInternalStorage">
            <a:avLst/>
          </a:prstGeom>
          <a:blipFill>
            <a:blip r:embed="rId7"/>
            <a:stretch>
              <a:fillRect/>
            </a:stretch>
          </a:blipFill>
          <a:ln>
            <a:solidFill>
              <a:srgbClr val="F2BC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流程图: 内部贮存 41"/>
          <p:cNvSpPr/>
          <p:nvPr/>
        </p:nvSpPr>
        <p:spPr>
          <a:xfrm>
            <a:off x="8477658" y="4486277"/>
            <a:ext cx="1937999" cy="1428750"/>
          </a:xfrm>
          <a:prstGeom prst="flowChartInternalStorage">
            <a:avLst/>
          </a:prstGeom>
          <a:blipFill>
            <a:blip r:embed="rId8"/>
            <a:srcRect/>
            <a:stretch>
              <a:fillRect r="-3998" b="-7190"/>
            </a:stretch>
          </a:blipFill>
          <a:ln>
            <a:solidFill>
              <a:srgbClr val="F2BC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8791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435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485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9" grpId="0"/>
      <p:bldP spid="30" grpId="0" animBg="1"/>
      <p:bldP spid="41" grpId="0"/>
      <p:bldP spid="7" grpId="0" animBg="1"/>
      <p:bldP spid="4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 descr="C:\Users\Administrator\Desktop\中秋01a--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" y="0"/>
            <a:ext cx="5587331" cy="283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C:\Users\Administrator\Desktop\中秋01a-------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5177502"/>
            <a:ext cx="12198051" cy="1680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5" descr="C:\Users\Administrator\Desktop\中秋01a---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0610" y="1"/>
            <a:ext cx="3261390" cy="2282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矩形 29"/>
          <p:cNvSpPr/>
          <p:nvPr/>
        </p:nvSpPr>
        <p:spPr>
          <a:xfrm>
            <a:off x="3601850" y="2567079"/>
            <a:ext cx="726427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17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中秋节作为民间节日盛行于宋朝。据</a:t>
            </a:r>
            <a:r>
              <a:rPr lang="en-US" altLang="zh-CN" sz="17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《</a:t>
            </a:r>
            <a:r>
              <a:rPr lang="zh-CN" altLang="en-US" sz="17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东京梦华录</a:t>
            </a:r>
            <a:r>
              <a:rPr lang="en-US" altLang="zh-CN" sz="17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》</a:t>
            </a:r>
            <a:r>
              <a:rPr lang="zh-CN" altLang="en-US" sz="17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记载，中秋夜“贵家结饰台榭，民间争占酒楼玩月”。每逢中秋佳节，京城的所有店家、酒楼都要重新装饰门面、扎绸挂彩，夜市热闹非凡。百姓们多举家登上楼台，摆上新鲜佳果和精制食品，共同赏月叙谈，祝福远方的亲人。</a:t>
            </a:r>
          </a:p>
        </p:txBody>
      </p:sp>
      <p:sp>
        <p:nvSpPr>
          <p:cNvPr id="48" name="矩形 47"/>
          <p:cNvSpPr/>
          <p:nvPr/>
        </p:nvSpPr>
        <p:spPr>
          <a:xfrm>
            <a:off x="3865945" y="4478367"/>
            <a:ext cx="2038350" cy="131283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rgbClr val="F2BC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6026817" y="4478367"/>
            <a:ext cx="2038350" cy="1312833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solidFill>
              <a:srgbClr val="F2BC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3601850" y="1913447"/>
            <a:ext cx="1847552" cy="536200"/>
            <a:chOff x="7606328" y="1354269"/>
            <a:chExt cx="1847552" cy="536200"/>
          </a:xfrm>
        </p:grpSpPr>
        <p:sp>
          <p:nvSpPr>
            <p:cNvPr id="27" name="矩形 26"/>
            <p:cNvSpPr/>
            <p:nvPr/>
          </p:nvSpPr>
          <p:spPr>
            <a:xfrm>
              <a:off x="7606328" y="1354269"/>
              <a:ext cx="1847552" cy="536200"/>
            </a:xfrm>
            <a:prstGeom prst="rect">
              <a:avLst/>
            </a:prstGeom>
            <a:noFill/>
            <a:ln>
              <a:solidFill>
                <a:srgbClr val="64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7684486" y="1367248"/>
              <a:ext cx="162095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dirty="0">
                  <a:solidFill>
                    <a:srgbClr val="640000"/>
                  </a:solidFill>
                  <a:effectLst>
                    <a:outerShdw blurRad="38100" dist="101600" dir="2700000" algn="tl">
                      <a:srgbClr val="000000">
                        <a:alpha val="20000"/>
                      </a:srgbClr>
                    </a:outerShdw>
                  </a:effectLst>
                  <a:latin typeface="方正古隶简体" pitchFamily="65" charset="-122"/>
                  <a:ea typeface="方正古隶简体" pitchFamily="65" charset="-122"/>
                </a:rPr>
                <a:t>宋朝时期</a:t>
              </a:r>
              <a:endParaRPr lang="zh-CN" altLang="en-US" sz="2800" b="1" dirty="0">
                <a:solidFill>
                  <a:srgbClr val="640000"/>
                </a:solidFill>
                <a:effectLst>
                  <a:outerShdw blurRad="38100" dist="101600" dir="2700000" algn="tl">
                    <a:srgbClr val="000000">
                      <a:alpha val="20000"/>
                    </a:srgbClr>
                  </a:outerShdw>
                </a:effectLst>
                <a:latin typeface="方正古隶简体" pitchFamily="65" charset="-122"/>
                <a:ea typeface="方正古隶简体" pitchFamily="65" charset="-122"/>
              </a:endParaRPr>
            </a:p>
          </p:txBody>
        </p:sp>
      </p:grpSp>
      <p:sp>
        <p:nvSpPr>
          <p:cNvPr id="51" name="文本框 6"/>
          <p:cNvSpPr txBox="1"/>
          <p:nvPr/>
        </p:nvSpPr>
        <p:spPr>
          <a:xfrm>
            <a:off x="1217479" y="4145106"/>
            <a:ext cx="18469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The Mid-autumn Festival</a:t>
            </a:r>
          </a:p>
          <a:p>
            <a:pPr algn="ctr"/>
            <a:r>
              <a:rPr lang="en-US" altLang="zh-CN" sz="14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Of Inheritance</a:t>
            </a:r>
            <a:endParaRPr lang="zh-CN" altLang="en-US" sz="1400" dirty="0">
              <a:solidFill>
                <a:srgbClr val="640000"/>
              </a:solidFill>
              <a:latin typeface="方正清刻本悦宋简体" pitchFamily="2" charset="-122"/>
              <a:ea typeface="方正清刻本悦宋简体" pitchFamily="2" charset="-122"/>
            </a:endParaRPr>
          </a:p>
        </p:txBody>
      </p:sp>
      <p:sp>
        <p:nvSpPr>
          <p:cNvPr id="52" name="椭圆 51">
            <a:extLst>
              <a:ext uri="{FF2B5EF4-FFF2-40B4-BE49-F238E27FC236}">
                <a16:creationId xmlns="" xmlns:a16="http://schemas.microsoft.com/office/drawing/2014/main" id="{3C9EE56C-0234-4E44-8BD1-AC84DBB48547}"/>
              </a:ext>
            </a:extLst>
          </p:cNvPr>
          <p:cNvSpPr/>
          <p:nvPr/>
        </p:nvSpPr>
        <p:spPr>
          <a:xfrm>
            <a:off x="1347606" y="2526129"/>
            <a:ext cx="1555180" cy="1555180"/>
          </a:xfrm>
          <a:prstGeom prst="ellipse">
            <a:avLst/>
          </a:prstGeom>
          <a:noFill/>
          <a:ln>
            <a:solidFill>
              <a:srgbClr val="6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3" name="图片 52">
            <a:extLst>
              <a:ext uri="{FF2B5EF4-FFF2-40B4-BE49-F238E27FC236}">
                <a16:creationId xmlns="" xmlns:a16="http://schemas.microsoft.com/office/drawing/2014/main" id="{BFF88BE1-31E1-4498-AEC6-4D1AE9709EC4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59351" y="3485901"/>
            <a:ext cx="1372407" cy="634246"/>
          </a:xfrm>
          <a:prstGeom prst="rect">
            <a:avLst/>
          </a:prstGeom>
        </p:spPr>
      </p:pic>
      <p:sp>
        <p:nvSpPr>
          <p:cNvPr id="57" name="文本框 35"/>
          <p:cNvSpPr txBox="1"/>
          <p:nvPr/>
        </p:nvSpPr>
        <p:spPr>
          <a:xfrm>
            <a:off x="1057978" y="2922200"/>
            <a:ext cx="216597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sz="4000" b="1" spc="-150" dirty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中秋节</a:t>
            </a:r>
            <a:endParaRPr lang="en-US" altLang="zh-CN" sz="4000" b="1" spc="-150" dirty="0">
              <a:solidFill>
                <a:srgbClr val="640000"/>
              </a:solidFill>
              <a:effectLst>
                <a:outerShdw blurRad="50800" dist="101600" dir="720000" algn="l" rotWithShape="0">
                  <a:prstClr val="black">
                    <a:alpha val="20000"/>
                  </a:prstClr>
                </a:outerShdw>
              </a:effectLst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pPr algn="ctr">
              <a:lnSpc>
                <a:spcPts val="3000"/>
              </a:lnSpc>
            </a:pPr>
            <a:r>
              <a:rPr lang="zh-CN" altLang="en-US" sz="4000" b="1" spc="-150" dirty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文化传承</a:t>
            </a:r>
            <a:endParaRPr lang="zh-CN" altLang="en-US" sz="4000" b="1" spc="-150" dirty="0">
              <a:solidFill>
                <a:srgbClr val="640000"/>
              </a:solidFill>
              <a:effectLst>
                <a:outerShdw blurRad="50800" dist="101600" dir="720000" algn="l" rotWithShape="0">
                  <a:prstClr val="black">
                    <a:alpha val="20000"/>
                  </a:prstClr>
                </a:outerShdw>
              </a:effectLst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8187690" y="4478367"/>
            <a:ext cx="2038350" cy="1312833"/>
          </a:xfrm>
          <a:prstGeom prst="rect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2BC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9598389"/>
      </p:ext>
    </p:extLst>
  </p:cSld>
  <p:clrMapOvr>
    <a:masterClrMapping/>
  </p:clrMapOvr>
  <p:transition spd="slow" advClick="0" advTm="0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26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31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36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8" grpId="0" animBg="1"/>
      <p:bldP spid="49" grpId="0" animBg="1"/>
      <p:bldP spid="51" grpId="0"/>
      <p:bldP spid="52" grpId="0" animBg="1"/>
      <p:bldP spid="57" grpId="0"/>
      <p:bldP spid="6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4" descr="C:\Users\Administrator\Desktop\中秋01a--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" y="0"/>
            <a:ext cx="5587331" cy="283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矩形 30"/>
          <p:cNvSpPr/>
          <p:nvPr/>
        </p:nvSpPr>
        <p:spPr>
          <a:xfrm>
            <a:off x="3571370" y="2567079"/>
            <a:ext cx="743191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16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后来，中秋节在儒家文化的渗透下，祭祀的色彩渐渐淡去。月色的朦胧、娇美引发了历代文人雅士的无限遐想。中秋明月高悬也成为天涯游子们的精神依托。著名诗人王维写下了“独在异客为异客，每逢佳节倍思亲”的千古绝句，记载了华夏民族独特的思乡“情结”，揭示了人类最纯真、最本源的“天人合一”的思亲“图腾”。从此，“露从今夜白，月是故乡明”成为传承东方文明的“红丝带”。“中秋节”、“月圆”等文化符号给漂泊在天涯的华夏儿女烙上了中华民族的印记。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3571370" y="1913447"/>
            <a:ext cx="2471179" cy="536200"/>
            <a:chOff x="7606327" y="1354269"/>
            <a:chExt cx="2471179" cy="536200"/>
          </a:xfrm>
        </p:grpSpPr>
        <p:sp>
          <p:nvSpPr>
            <p:cNvPr id="33" name="矩形 32"/>
            <p:cNvSpPr/>
            <p:nvPr/>
          </p:nvSpPr>
          <p:spPr>
            <a:xfrm>
              <a:off x="7606327" y="1354269"/>
              <a:ext cx="2471179" cy="536200"/>
            </a:xfrm>
            <a:prstGeom prst="rect">
              <a:avLst/>
            </a:prstGeom>
            <a:noFill/>
            <a:ln>
              <a:solidFill>
                <a:srgbClr val="64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7684486" y="1367248"/>
              <a:ext cx="2348720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dirty="0">
                  <a:solidFill>
                    <a:srgbClr val="640000"/>
                  </a:solidFill>
                  <a:effectLst>
                    <a:outerShdw blurRad="38100" dist="101600" dir="2700000" algn="tl">
                      <a:srgbClr val="000000">
                        <a:alpha val="20000"/>
                      </a:srgbClr>
                    </a:outerShdw>
                  </a:effectLst>
                  <a:latin typeface="方正古隶简体" pitchFamily="65" charset="-122"/>
                  <a:ea typeface="方正古隶简体" pitchFamily="65" charset="-122"/>
                </a:rPr>
                <a:t>儒家盛行时期</a:t>
              </a:r>
            </a:p>
          </p:txBody>
        </p:sp>
      </p:grpSp>
      <p:pic>
        <p:nvPicPr>
          <p:cNvPr id="25" name="Picture 2" descr="C:\Users\Administrator\Desktop\中秋01a-------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5177502"/>
            <a:ext cx="12198051" cy="1680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5" descr="C:\Users\Administrator\Desktop\中秋01a---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0610" y="1"/>
            <a:ext cx="3261390" cy="2282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文本框 6"/>
          <p:cNvSpPr txBox="1"/>
          <p:nvPr/>
        </p:nvSpPr>
        <p:spPr>
          <a:xfrm>
            <a:off x="1217479" y="4145106"/>
            <a:ext cx="18469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The Mid-autumn Festival</a:t>
            </a:r>
          </a:p>
          <a:p>
            <a:pPr algn="ctr"/>
            <a:r>
              <a:rPr lang="en-US" altLang="zh-CN" sz="14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Of Inheritance</a:t>
            </a:r>
            <a:endParaRPr lang="zh-CN" altLang="en-US" sz="1400" dirty="0">
              <a:solidFill>
                <a:srgbClr val="640000"/>
              </a:solidFill>
              <a:latin typeface="方正清刻本悦宋简体" pitchFamily="2" charset="-122"/>
              <a:ea typeface="方正清刻本悦宋简体" pitchFamily="2" charset="-122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="" xmlns:a16="http://schemas.microsoft.com/office/drawing/2014/main" id="{3C9EE56C-0234-4E44-8BD1-AC84DBB48547}"/>
              </a:ext>
            </a:extLst>
          </p:cNvPr>
          <p:cNvSpPr/>
          <p:nvPr/>
        </p:nvSpPr>
        <p:spPr>
          <a:xfrm>
            <a:off x="1347606" y="2526129"/>
            <a:ext cx="1555180" cy="1555180"/>
          </a:xfrm>
          <a:prstGeom prst="ellipse">
            <a:avLst/>
          </a:prstGeom>
          <a:noFill/>
          <a:ln>
            <a:solidFill>
              <a:srgbClr val="6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BFF88BE1-31E1-4498-AEC6-4D1AE9709EC4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59351" y="3485901"/>
            <a:ext cx="1372407" cy="634246"/>
          </a:xfrm>
          <a:prstGeom prst="rect">
            <a:avLst/>
          </a:prstGeom>
        </p:spPr>
      </p:pic>
      <p:sp>
        <p:nvSpPr>
          <p:cNvPr id="37" name="文本框 35"/>
          <p:cNvSpPr txBox="1"/>
          <p:nvPr/>
        </p:nvSpPr>
        <p:spPr>
          <a:xfrm>
            <a:off x="1057978" y="2922200"/>
            <a:ext cx="216597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sz="4000" b="1" spc="-150" dirty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中秋节</a:t>
            </a:r>
            <a:endParaRPr lang="en-US" altLang="zh-CN" sz="4000" b="1" spc="-150" dirty="0">
              <a:solidFill>
                <a:srgbClr val="640000"/>
              </a:solidFill>
              <a:effectLst>
                <a:outerShdw blurRad="50800" dist="101600" dir="720000" algn="l" rotWithShape="0">
                  <a:prstClr val="black">
                    <a:alpha val="20000"/>
                  </a:prstClr>
                </a:outerShdw>
              </a:effectLst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pPr algn="ctr">
              <a:lnSpc>
                <a:spcPts val="3000"/>
              </a:lnSpc>
            </a:pPr>
            <a:r>
              <a:rPr lang="zh-CN" altLang="en-US" sz="4000" b="1" spc="-150" dirty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文化传承</a:t>
            </a:r>
            <a:endParaRPr lang="zh-CN" altLang="en-US" sz="4000" b="1" spc="-150" dirty="0">
              <a:solidFill>
                <a:srgbClr val="640000"/>
              </a:solidFill>
              <a:effectLst>
                <a:outerShdw blurRad="50800" dist="101600" dir="720000" algn="l" rotWithShape="0">
                  <a:prstClr val="black">
                    <a:alpha val="20000"/>
                  </a:prstClr>
                </a:outerShdw>
              </a:effectLst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</p:txBody>
      </p:sp>
      <p:pic>
        <p:nvPicPr>
          <p:cNvPr id="66" name="Picture 7" descr="C:\Users\Administrator\Desktop\中秋01a-----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835869" y="559668"/>
            <a:ext cx="2085092" cy="2332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5657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7" grpId="0"/>
      <p:bldP spid="28" grpId="0" animBg="1"/>
      <p:bldP spid="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istrator\Desktop\中秋01a-------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20774"/>
            <a:ext cx="12198051" cy="2337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Administrator\Desktop\中秋01a--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7"/>
          <a:stretch/>
        </p:blipFill>
        <p:spPr bwMode="auto">
          <a:xfrm>
            <a:off x="61777" y="-15240"/>
            <a:ext cx="6644928" cy="5394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Administrator\Desktop\中秋01a---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4928" y="1"/>
            <a:ext cx="3427072" cy="2398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Administrator\Desktop\中秋01a----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777" y="258293"/>
            <a:ext cx="2880320" cy="364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C:\Users\Administrator\Desktop\中秋01a------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4928" y="3768144"/>
            <a:ext cx="1633735" cy="1946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BFF88BE1-31E1-4498-AEC6-4D1AE9709EC4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059897" y="3551725"/>
            <a:ext cx="1105210" cy="510763"/>
          </a:xfrm>
          <a:prstGeom prst="rect">
            <a:avLst/>
          </a:prstGeom>
        </p:spPr>
      </p:pic>
      <p:sp>
        <p:nvSpPr>
          <p:cNvPr id="13" name="文本框 53">
            <a:extLst>
              <a:ext uri="{FF2B5EF4-FFF2-40B4-BE49-F238E27FC236}">
                <a16:creationId xmlns="" xmlns:a16="http://schemas.microsoft.com/office/drawing/2014/main" id="{1D9807B3-09AC-40A7-93F5-425422595D98}"/>
              </a:ext>
            </a:extLst>
          </p:cNvPr>
          <p:cNvSpPr txBox="1"/>
          <p:nvPr/>
        </p:nvSpPr>
        <p:spPr>
          <a:xfrm>
            <a:off x="6758267" y="1760022"/>
            <a:ext cx="1292662" cy="32019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祝您</a:t>
            </a:r>
            <a:r>
              <a:rPr lang="en-US" altLang="zh-CN" sz="24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2017</a:t>
            </a:r>
            <a:r>
              <a:rPr lang="zh-CN" altLang="en-US" sz="24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年中秋节团圆、美满、幸福！ </a:t>
            </a:r>
          </a:p>
        </p:txBody>
      </p:sp>
      <p:sp>
        <p:nvSpPr>
          <p:cNvPr id="14" name="文本框 78">
            <a:extLst>
              <a:ext uri="{FF2B5EF4-FFF2-40B4-BE49-F238E27FC236}">
                <a16:creationId xmlns="" xmlns:a16="http://schemas.microsoft.com/office/drawing/2014/main" id="{0221C99F-36A0-4C2C-B7A9-8599174FB7CF}"/>
              </a:ext>
            </a:extLst>
          </p:cNvPr>
          <p:cNvSpPr txBox="1"/>
          <p:nvPr/>
        </p:nvSpPr>
        <p:spPr>
          <a:xfrm>
            <a:off x="7946217" y="1760022"/>
            <a:ext cx="1015663" cy="345508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某某某</a:t>
            </a:r>
            <a:r>
              <a:rPr lang="en-US" altLang="zh-CN" sz="36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—</a:t>
            </a:r>
          </a:p>
          <a:p>
            <a:r>
              <a:rPr lang="zh-CN" altLang="en-US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请插入您 的相关文本的内容</a:t>
            </a:r>
            <a:endParaRPr lang="en-US" altLang="zh-CN" dirty="0">
              <a:solidFill>
                <a:srgbClr val="640000"/>
              </a:solidFill>
              <a:latin typeface="方正清刻本悦宋简体" pitchFamily="2" charset="-122"/>
              <a:ea typeface="方正清刻本悦宋简体" pitchFamily="2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="" xmlns:a16="http://schemas.microsoft.com/office/drawing/2014/main" id="{3B8F92A3-5A9E-4F92-9496-6389DDABD463}"/>
              </a:ext>
            </a:extLst>
          </p:cNvPr>
          <p:cNvCxnSpPr/>
          <p:nvPr/>
        </p:nvCxnSpPr>
        <p:spPr>
          <a:xfrm>
            <a:off x="7315916" y="1799710"/>
            <a:ext cx="0" cy="3270250"/>
          </a:xfrm>
          <a:prstGeom prst="line">
            <a:avLst/>
          </a:prstGeom>
          <a:ln>
            <a:solidFill>
              <a:srgbClr val="64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="" xmlns:a16="http://schemas.microsoft.com/office/drawing/2014/main" id="{0FDF3CAC-1B42-4B7C-8381-27813F7E188A}"/>
              </a:ext>
            </a:extLst>
          </p:cNvPr>
          <p:cNvCxnSpPr/>
          <p:nvPr/>
        </p:nvCxnSpPr>
        <p:spPr>
          <a:xfrm>
            <a:off x="6740488" y="1799710"/>
            <a:ext cx="0" cy="1735931"/>
          </a:xfrm>
          <a:prstGeom prst="line">
            <a:avLst/>
          </a:prstGeom>
          <a:ln>
            <a:solidFill>
              <a:srgbClr val="64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="" xmlns:a16="http://schemas.microsoft.com/office/drawing/2014/main" id="{A59F0A5D-906E-4B5E-A323-6F603D0F2D66}"/>
              </a:ext>
            </a:extLst>
          </p:cNvPr>
          <p:cNvCxnSpPr/>
          <p:nvPr/>
        </p:nvCxnSpPr>
        <p:spPr>
          <a:xfrm>
            <a:off x="7861287" y="1799710"/>
            <a:ext cx="0" cy="3270250"/>
          </a:xfrm>
          <a:prstGeom prst="line">
            <a:avLst/>
          </a:prstGeom>
          <a:ln>
            <a:solidFill>
              <a:srgbClr val="64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5685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0">
        <p14:shred pattern="rectang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7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7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7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Administrator\Desktop\中秋01a--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301081" y="0"/>
            <a:ext cx="7589838" cy="283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dministrator\Desktop\中秋01a-------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20774"/>
            <a:ext cx="12198051" cy="2337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Administrator\Desktop\中秋01a---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0610" y="1"/>
            <a:ext cx="3261390" cy="2282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546360" y="576634"/>
            <a:ext cx="5099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spc="-300" dirty="0">
                <a:solidFill>
                  <a:srgbClr val="640000"/>
                </a:solidFill>
                <a:effectLst>
                  <a:outerShdw blurRad="50800" dist="25400" dir="2700000" algn="tl" rotWithShape="0">
                    <a:schemeClr val="bg1"/>
                  </a:outerShdw>
                </a:effectLst>
                <a:latin typeface="方正清刻本悦宋简体" pitchFamily="2" charset="-122"/>
                <a:ea typeface="方正清刻本悦宋简体" pitchFamily="2" charset="-122"/>
              </a:rPr>
              <a:t>月圆</a:t>
            </a:r>
            <a:r>
              <a:rPr lang="zh-CN" altLang="en-US" sz="3200" spc="-300" dirty="0" smtClean="0">
                <a:solidFill>
                  <a:srgbClr val="640000"/>
                </a:solidFill>
                <a:effectLst>
                  <a:outerShdw blurRad="50800" dist="25400" dir="2700000" algn="tl" rotWithShape="0">
                    <a:schemeClr val="bg1"/>
                  </a:outerShdw>
                </a:effectLst>
                <a:latin typeface="方正清刻本悦宋简体" pitchFamily="2" charset="-122"/>
                <a:ea typeface="方正清刻本悦宋简体" pitchFamily="2" charset="-122"/>
              </a:rPr>
              <a:t>中秋</a:t>
            </a:r>
            <a:r>
              <a:rPr lang="en-US" altLang="zh-CN" sz="3200" spc="-300" dirty="0" smtClean="0">
                <a:solidFill>
                  <a:srgbClr val="640000"/>
                </a:solidFill>
                <a:effectLst>
                  <a:outerShdw blurRad="50800" dist="25400" dir="2700000" algn="tl" rotWithShape="0">
                    <a:schemeClr val="bg1"/>
                  </a:outerShdw>
                </a:effectLst>
                <a:latin typeface="方正清刻本悦宋简体" pitchFamily="2" charset="-122"/>
                <a:ea typeface="方正清刻本悦宋简体" pitchFamily="2" charset="-122"/>
              </a:rPr>
              <a:t>·</a:t>
            </a:r>
            <a:r>
              <a:rPr lang="zh-CN" altLang="en-US" sz="3200" spc="-300" dirty="0" smtClean="0">
                <a:solidFill>
                  <a:srgbClr val="640000"/>
                </a:solidFill>
                <a:effectLst>
                  <a:outerShdw blurRad="50800" dist="25400" dir="2700000" algn="tl" rotWithShape="0">
                    <a:schemeClr val="bg1"/>
                  </a:outerShdw>
                </a:effectLst>
                <a:latin typeface="方正清刻本悦宋简体" pitchFamily="2" charset="-122"/>
                <a:ea typeface="方正清刻本悦宋简体" pitchFamily="2" charset="-122"/>
              </a:rPr>
              <a:t>情满 天下</a:t>
            </a:r>
            <a:endParaRPr lang="en-US" altLang="zh-CN" sz="3200" spc="-300" dirty="0" smtClean="0">
              <a:solidFill>
                <a:srgbClr val="640000"/>
              </a:solidFill>
              <a:effectLst>
                <a:outerShdw blurRad="50800" dist="25400" dir="2700000" algn="tl" rotWithShape="0">
                  <a:schemeClr val="bg1"/>
                </a:outerShdw>
              </a:effectLst>
              <a:latin typeface="方正清刻本悦宋简体" pitchFamily="2" charset="-122"/>
              <a:ea typeface="方正清刻本悦宋简体" pitchFamily="2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90807" y="1112461"/>
            <a:ext cx="28103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640000"/>
                </a:solidFill>
                <a:effectLst>
                  <a:outerShdw blurRad="50800" dist="25400" dir="2700000" algn="tl" rotWithShape="0">
                    <a:schemeClr val="bg1"/>
                  </a:outerShdw>
                </a:effectLst>
                <a:latin typeface="方正清刻本悦宋简体" pitchFamily="2" charset="-122"/>
                <a:ea typeface="方正清刻本悦宋简体" pitchFamily="2" charset="-122"/>
              </a:rPr>
              <a:t>MID AUTUMN FESTIVAL MOON</a:t>
            </a:r>
          </a:p>
          <a:p>
            <a:pPr algn="ctr"/>
            <a:r>
              <a:rPr lang="en-US" altLang="zh-CN" sz="1600" dirty="0">
                <a:solidFill>
                  <a:srgbClr val="640000"/>
                </a:solidFill>
                <a:effectLst>
                  <a:outerShdw blurRad="50800" dist="25400" dir="2700000" algn="tl" rotWithShape="0">
                    <a:schemeClr val="bg1"/>
                  </a:outerShdw>
                </a:effectLst>
                <a:latin typeface="方正清刻本悦宋简体" pitchFamily="2" charset="-122"/>
                <a:ea typeface="方正清刻本悦宋简体" pitchFamily="2" charset="-122"/>
              </a:rPr>
              <a:t> THE WORLD FULL OF </a:t>
            </a:r>
            <a:r>
              <a:rPr lang="en-US" altLang="zh-CN" sz="1600" dirty="0" smtClean="0">
                <a:solidFill>
                  <a:srgbClr val="640000"/>
                </a:solidFill>
                <a:effectLst>
                  <a:outerShdw blurRad="50800" dist="25400" dir="2700000" algn="tl" rotWithShape="0">
                    <a:schemeClr val="bg1"/>
                  </a:outerShdw>
                </a:effectLst>
                <a:latin typeface="方正清刻本悦宋简体" pitchFamily="2" charset="-122"/>
                <a:ea typeface="方正清刻本悦宋简体" pitchFamily="2" charset="-122"/>
              </a:rPr>
              <a:t>LOVE</a:t>
            </a:r>
            <a:endParaRPr lang="zh-CN" altLang="en-US" sz="1600" dirty="0">
              <a:solidFill>
                <a:srgbClr val="640000"/>
              </a:solidFill>
              <a:effectLst>
                <a:outerShdw blurRad="50800" dist="25400" dir="2700000" algn="tl" rotWithShape="0">
                  <a:schemeClr val="bg1"/>
                </a:outerShdw>
              </a:effectLst>
              <a:latin typeface="方正清刻本悦宋简体" pitchFamily="2" charset="-122"/>
              <a:ea typeface="方正清刻本悦宋简体" pitchFamily="2" charset="-122"/>
            </a:endParaRPr>
          </a:p>
        </p:txBody>
      </p:sp>
      <p:pic>
        <p:nvPicPr>
          <p:cNvPr id="10" name="Picture 6" descr="C:\Users\Administrator\Desktop\中秋01a----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28" y="430477"/>
            <a:ext cx="2000718" cy="253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868339" y="2582153"/>
            <a:ext cx="7664830" cy="17543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>
            <a:defPPr>
              <a:defRPr lang="zh-CN"/>
            </a:defPPr>
            <a:lvl1pPr>
              <a:defRPr sz="2000">
                <a:gradFill>
                  <a:gsLst>
                    <a:gs pos="82000">
                      <a:srgbClr val="FFFF00"/>
                    </a:gs>
                    <a:gs pos="97917">
                      <a:srgbClr val="FFFF79"/>
                    </a:gs>
                    <a:gs pos="34000">
                      <a:srgbClr val="EBE600"/>
                    </a:gs>
                    <a:gs pos="10000">
                      <a:schemeClr val="accent6">
                        <a:lumMod val="75000"/>
                      </a:schemeClr>
                    </a:gs>
                  </a:gsLst>
                  <a:lin ang="16200000" scaled="1"/>
                </a:gradFill>
                <a:ea typeface="创艺简行楷" pitchFamily="2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亲爱的</a:t>
            </a:r>
            <a:r>
              <a:rPr lang="en-US" altLang="zh-CN" sz="2400" dirty="0" smtClean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           </a:t>
            </a:r>
            <a:r>
              <a:rPr lang="zh-CN" altLang="en-US" sz="2400" dirty="0" smtClean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先生</a:t>
            </a:r>
            <a:r>
              <a:rPr lang="en-US" altLang="zh-CN" sz="2400" dirty="0" smtClean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/</a:t>
            </a:r>
            <a:r>
              <a:rPr lang="zh-CN" altLang="en-US" sz="2400" dirty="0" smtClean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女士：</a:t>
            </a:r>
            <a:endParaRPr lang="en-US" altLang="zh-CN" sz="2400" dirty="0">
              <a:solidFill>
                <a:srgbClr val="640000"/>
              </a:solidFill>
              <a:latin typeface="方正清刻本悦宋简体" pitchFamily="2" charset="-122"/>
              <a:ea typeface="方正清刻本悦宋简体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          </a:t>
            </a:r>
            <a:r>
              <a:rPr lang="zh-CN" altLang="en-US" sz="24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感谢您一直对我们的关怀和</a:t>
            </a:r>
            <a:r>
              <a:rPr lang="zh-CN" altLang="en-US" sz="2400" dirty="0" smtClean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照顾，临近中秋，借</a:t>
            </a:r>
            <a:r>
              <a:rPr lang="zh-CN" altLang="en-US" sz="24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此之际向您送上我们的</a:t>
            </a:r>
            <a:r>
              <a:rPr lang="zh-CN" altLang="en-US" sz="2400" dirty="0" smtClean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祝福，愿</a:t>
            </a:r>
            <a:r>
              <a:rPr lang="zh-CN" altLang="en-US" sz="24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您人月</a:t>
            </a:r>
            <a:r>
              <a:rPr lang="zh-CN" altLang="en-US" sz="2400" dirty="0" smtClean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团圆，共享天伦！</a:t>
            </a:r>
            <a:endParaRPr lang="zh-CN" altLang="en-US" sz="2400" dirty="0">
              <a:solidFill>
                <a:srgbClr val="640000"/>
              </a:solidFill>
              <a:latin typeface="方正清刻本悦宋简体" pitchFamily="2" charset="-122"/>
              <a:ea typeface="方正清刻本悦宋简体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47241" y="4459768"/>
            <a:ext cx="2785928" cy="4205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>
            <a:defPPr>
              <a:defRPr lang="zh-CN"/>
            </a:defPPr>
            <a:lvl1pPr>
              <a:defRPr sz="2000">
                <a:gradFill>
                  <a:gsLst>
                    <a:gs pos="82000">
                      <a:srgbClr val="FFFF00"/>
                    </a:gs>
                    <a:gs pos="97917">
                      <a:srgbClr val="FFFF79"/>
                    </a:gs>
                    <a:gs pos="34000">
                      <a:srgbClr val="EBE600"/>
                    </a:gs>
                    <a:gs pos="10000">
                      <a:schemeClr val="accent6">
                        <a:lumMod val="75000"/>
                      </a:schemeClr>
                    </a:gs>
                  </a:gsLst>
                  <a:lin ang="16200000" scaled="1"/>
                </a:gradFill>
                <a:ea typeface="创艺简行楷" pitchFamily="2" charset="-122"/>
              </a:defRPr>
            </a:lvl1pPr>
          </a:lstStyle>
          <a:p>
            <a:pPr algn="r"/>
            <a:r>
              <a:rPr lang="en-US" altLang="zh-CN" sz="2133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XXXXXXXXX</a:t>
            </a:r>
            <a:r>
              <a:rPr lang="zh-CN" altLang="en-US" sz="2133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rPr>
              <a:t>公司</a:t>
            </a:r>
          </a:p>
        </p:txBody>
      </p:sp>
    </p:spTree>
    <p:extLst>
      <p:ext uri="{BB962C8B-B14F-4D97-AF65-F5344CB8AC3E}">
        <p14:creationId xmlns:p14="http://schemas.microsoft.com/office/powerpoint/2010/main" val="2813572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0">
        <p14:glitter dir="d" pattern="hexago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26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76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240"/>
                            </p:stCondLst>
                            <p:childTnLst>
                              <p:par>
                                <p:cTn id="4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Administrator\Desktop\中秋01a-------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20774"/>
            <a:ext cx="12198051" cy="2337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Administrator\Desktop\中秋01a--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7"/>
          <a:stretch/>
        </p:blipFill>
        <p:spPr bwMode="auto">
          <a:xfrm>
            <a:off x="2301081" y="0"/>
            <a:ext cx="7589838" cy="6162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C:\Users\Administrator\Desktop\中秋01a---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4928" y="1"/>
            <a:ext cx="3427072" cy="2398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C:\Users\Administrator\Desktop\中秋01a----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841" y="273533"/>
            <a:ext cx="2880320" cy="364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7" descr="C:\Users\Administrator\Desktop\中秋01a-----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46" y="546265"/>
            <a:ext cx="2792415" cy="3153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C:\Users\Administrator\Desktop\中秋01a------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2390" y="2123266"/>
            <a:ext cx="1895870" cy="2259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BFF88BE1-31E1-4498-AEC6-4D1AE9709EC4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664961" y="3566965"/>
            <a:ext cx="1105210" cy="51076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600672" y="4128359"/>
            <a:ext cx="699065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500" spc="-300" dirty="0">
                <a:solidFill>
                  <a:srgbClr val="420000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方正清刻本悦宋简体" pitchFamily="2" charset="-122"/>
                <a:ea typeface="方正清刻本悦宋简体" pitchFamily="2" charset="-122"/>
              </a:rPr>
              <a:t>阖家欢乐</a:t>
            </a:r>
            <a:endParaRPr lang="en-US" altLang="zh-CN" sz="4500" spc="-300" dirty="0" smtClean="0">
              <a:solidFill>
                <a:srgbClr val="420000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方正清刻本悦宋简体" pitchFamily="2" charset="-122"/>
              <a:ea typeface="方正清刻本悦宋简体" pitchFamily="2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267888" y="4771964"/>
            <a:ext cx="16562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420000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方正清刻本悦宋简体" pitchFamily="2" charset="-122"/>
                <a:ea typeface="方正清刻本悦宋简体" pitchFamily="2" charset="-122"/>
              </a:rPr>
              <a:t>HAPPY FAMILY</a:t>
            </a:r>
            <a:endParaRPr lang="zh-CN" altLang="en-US" b="1" dirty="0"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11127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0">
        <p14:vortex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d1a2278c153fba1be69253fd6bba527616f2e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1804</TotalTime>
  <Words>924</Words>
  <Application>Microsoft Office PowerPoint</Application>
  <PresentationFormat>自定义</PresentationFormat>
  <Paragraphs>93</Paragraphs>
  <Slides>11</Slides>
  <Notes>11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8" baseType="lpstr">
      <vt:lpstr>Arial</vt:lpstr>
      <vt:lpstr>宋体</vt:lpstr>
      <vt:lpstr>方正清刻本悦宋简体</vt:lpstr>
      <vt:lpstr>Calibri Light</vt:lpstr>
      <vt:lpstr>Calibri</vt:lpstr>
      <vt:lpstr>方正古隶简体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ytfcells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唯美中秋节传统中秋活动中秋贺卡ppt模板</dc:title>
  <dc:creator>ytfcells</dc:creator>
  <cp:lastModifiedBy>ytfcells</cp:lastModifiedBy>
  <cp:revision>80</cp:revision>
  <dcterms:created xsi:type="dcterms:W3CDTF">2015-08-18T03:49:09Z</dcterms:created>
  <dcterms:modified xsi:type="dcterms:W3CDTF">2017-09-22T07:01:13Z</dcterms:modified>
</cp:coreProperties>
</file>