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358" r:id="rId2"/>
    <p:sldId id="352" r:id="rId3"/>
    <p:sldId id="360" r:id="rId4"/>
    <p:sldId id="368" r:id="rId5"/>
    <p:sldId id="369" r:id="rId6"/>
    <p:sldId id="377" r:id="rId7"/>
    <p:sldId id="376" r:id="rId8"/>
    <p:sldId id="362" r:id="rId9"/>
    <p:sldId id="361" r:id="rId10"/>
    <p:sldId id="370" r:id="rId11"/>
    <p:sldId id="371" r:id="rId12"/>
    <p:sldId id="363" r:id="rId13"/>
    <p:sldId id="372" r:id="rId14"/>
    <p:sldId id="365" r:id="rId15"/>
    <p:sldId id="375" r:id="rId16"/>
    <p:sldId id="364" r:id="rId17"/>
    <p:sldId id="366" r:id="rId18"/>
    <p:sldId id="373" r:id="rId19"/>
    <p:sldId id="374" r:id="rId20"/>
    <p:sldId id="367" r:id="rId21"/>
  </p:sldIdLst>
  <p:sldSz cx="12192000" cy="6858000"/>
  <p:notesSz cx="6858000" cy="9144000"/>
  <p:embeddedFontLst>
    <p:embeddedFont>
      <p:font typeface="微软雅黑" panose="020B0503020204020204" pitchFamily="34" charset="-122"/>
      <p:regular r:id="rId23"/>
      <p:bold r:id="rId24"/>
    </p:embeddedFont>
    <p:embeddedFont>
      <p:font typeface="Calibri Light" panose="020F0302020204030204" pitchFamily="34" charset="0"/>
      <p:regular r:id="rId25"/>
      <p:italic r:id="rId26"/>
    </p:embeddedFont>
    <p:embeddedFont>
      <p:font typeface="Century Gothic" panose="020B0502020202020204" pitchFamily="34" charset="0"/>
      <p:regular r:id="rId27"/>
      <p:bold r:id="rId28"/>
      <p:italic r:id="rId29"/>
      <p:boldItalic r:id="rId30"/>
    </p:embeddedFont>
    <p:embeddedFont>
      <p:font typeface="思源黑体 CN Light" panose="02010600030101010101" charset="-122"/>
      <p:regular r:id="rId31"/>
    </p:embeddedFont>
    <p:embeddedFont>
      <p:font typeface="方正明尚简体" panose="02000000000000000000" pitchFamily="2" charset="-122"/>
      <p:regular r:id="rId32"/>
    </p:embeddedFont>
    <p:embeddedFont>
      <p:font typeface="Calibri" panose="020B0604020202020204" charset="0"/>
      <p:regular r:id="rId33"/>
      <p:bold r:id="rId34"/>
      <p:italic r:id="rId35"/>
      <p:boldItalic r:id="rId3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63" userDrawn="1">
          <p15:clr>
            <a:srgbClr val="A4A3A4"/>
          </p15:clr>
        </p15:guide>
        <p15:guide id="3" orient="horz" pos="2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7832"/>
    <a:srgbClr val="32C8B9"/>
    <a:srgbClr val="F850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p:scale>
          <a:sx n="57" d="100"/>
          <a:sy n="57" d="100"/>
        </p:scale>
        <p:origin x="1260" y="456"/>
      </p:cViewPr>
      <p:guideLst>
        <p:guide pos="3863"/>
        <p:guide orient="horz" pos="2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___6.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___7.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32C8B9"/>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07832"/>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32C8B9"/>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0.8</c:v>
                </c:pt>
                <c:pt idx="1">
                  <c:v>0.2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07832"/>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Sheet1!$B$1</c:f>
              <c:strCache>
                <c:ptCount val="1"/>
                <c:pt idx="0">
                  <c:v>Design</c:v>
                </c:pt>
              </c:strCache>
            </c:strRef>
          </c:tx>
          <c:spPr>
            <a:solidFill>
              <a:srgbClr val="32C8B9"/>
            </a:solidFill>
          </c:spPr>
          <c:invertIfNegative val="0"/>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Web</c:v>
                </c:pt>
              </c:strCache>
            </c:strRef>
          </c:tx>
          <c:spPr>
            <a:solidFill>
              <a:srgbClr val="F07832"/>
            </a:solidFill>
          </c:spPr>
          <c:invertIfNegative val="0"/>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Video</c:v>
                </c:pt>
              </c:strCache>
            </c:strRef>
          </c:tx>
          <c:spPr>
            <a:solidFill>
              <a:sysClr val="window" lastClr="FFFFFF">
                <a:lumMod val="85000"/>
              </a:sysClr>
            </a:solidFill>
          </c:spPr>
          <c:invertIfNegative val="0"/>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884610192"/>
        <c:axId val="884604032"/>
      </c:barChart>
      <c:catAx>
        <c:axId val="884610192"/>
        <c:scaling>
          <c:orientation val="minMax"/>
        </c:scaling>
        <c:delete val="0"/>
        <c:axPos val="b"/>
        <c:numFmt formatCode="General" sourceLinked="0"/>
        <c:majorTickMark val="out"/>
        <c:minorTickMark val="none"/>
        <c:tickLblPos val="nextTo"/>
        <c:crossAx val="884604032"/>
        <c:crosses val="autoZero"/>
        <c:auto val="1"/>
        <c:lblAlgn val="ctr"/>
        <c:lblOffset val="100"/>
        <c:noMultiLvlLbl val="0"/>
      </c:catAx>
      <c:valAx>
        <c:axId val="884604032"/>
        <c:scaling>
          <c:orientation val="minMax"/>
        </c:scaling>
        <c:delete val="0"/>
        <c:axPos val="l"/>
        <c:majorGridlines>
          <c:spPr>
            <a:ln>
              <a:solidFill>
                <a:schemeClr val="bg1">
                  <a:lumMod val="50000"/>
                  <a:alpha val="6000"/>
                </a:schemeClr>
              </a:solidFill>
            </a:ln>
          </c:spPr>
        </c:majorGridlines>
        <c:numFmt formatCode="0%" sourceLinked="1"/>
        <c:majorTickMark val="out"/>
        <c:minorTickMark val="none"/>
        <c:tickLblPos val="nextTo"/>
        <c:crossAx val="884610192"/>
        <c:crosses val="autoZero"/>
        <c:crossBetween val="between"/>
      </c:valAx>
    </c:plotArea>
    <c:legend>
      <c:legendPos val="r"/>
      <c:layout/>
      <c:overlay val="0"/>
    </c:legend>
    <c:plotVisOnly val="1"/>
    <c:dispBlanksAs val="gap"/>
    <c:showDLblsOverMax val="0"/>
  </c:chart>
  <c:txPr>
    <a:bodyPr/>
    <a:lstStyle/>
    <a:p>
      <a:pPr>
        <a:defRPr sz="800">
          <a:solidFill>
            <a:schemeClr val="bg1">
              <a:lumMod val="75000"/>
            </a:schemeClr>
          </a:solidFill>
        </a:defRPr>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Sheet1!$B$1</c:f>
              <c:strCache>
                <c:ptCount val="1"/>
                <c:pt idx="0">
                  <c:v>Design</c:v>
                </c:pt>
              </c:strCache>
            </c:strRef>
          </c:tx>
          <c:spPr>
            <a:solidFill>
              <a:srgbClr val="32C8B9"/>
            </a:solidFill>
          </c:spPr>
          <c:invertIfNegative val="0"/>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Web</c:v>
                </c:pt>
              </c:strCache>
            </c:strRef>
          </c:tx>
          <c:spPr>
            <a:solidFill>
              <a:srgbClr val="F07832"/>
            </a:solidFill>
          </c:spPr>
          <c:invertIfNegative val="0"/>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Video</c:v>
                </c:pt>
              </c:strCache>
            </c:strRef>
          </c:tx>
          <c:spPr>
            <a:solidFill>
              <a:sysClr val="window" lastClr="FFFFFF">
                <a:lumMod val="85000"/>
              </a:sysClr>
            </a:solidFill>
          </c:spPr>
          <c:invertIfNegative val="0"/>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1087680080"/>
        <c:axId val="1087681760"/>
      </c:barChart>
      <c:catAx>
        <c:axId val="1087680080"/>
        <c:scaling>
          <c:orientation val="minMax"/>
        </c:scaling>
        <c:delete val="0"/>
        <c:axPos val="b"/>
        <c:numFmt formatCode="General" sourceLinked="0"/>
        <c:majorTickMark val="out"/>
        <c:minorTickMark val="none"/>
        <c:tickLblPos val="nextTo"/>
        <c:crossAx val="1087681760"/>
        <c:crosses val="autoZero"/>
        <c:auto val="1"/>
        <c:lblAlgn val="ctr"/>
        <c:lblOffset val="100"/>
        <c:noMultiLvlLbl val="0"/>
      </c:catAx>
      <c:valAx>
        <c:axId val="1087681760"/>
        <c:scaling>
          <c:orientation val="minMax"/>
        </c:scaling>
        <c:delete val="0"/>
        <c:axPos val="l"/>
        <c:majorGridlines>
          <c:spPr>
            <a:ln>
              <a:solidFill>
                <a:schemeClr val="bg1">
                  <a:lumMod val="50000"/>
                  <a:alpha val="6000"/>
                </a:schemeClr>
              </a:solidFill>
            </a:ln>
          </c:spPr>
        </c:majorGridlines>
        <c:numFmt formatCode="0%" sourceLinked="1"/>
        <c:majorTickMark val="out"/>
        <c:minorTickMark val="none"/>
        <c:tickLblPos val="nextTo"/>
        <c:crossAx val="1087680080"/>
        <c:crosses val="autoZero"/>
        <c:crossBetween val="between"/>
      </c:valAx>
    </c:plotArea>
    <c:legend>
      <c:legendPos val="r"/>
      <c:layout/>
      <c:overlay val="0"/>
    </c:legend>
    <c:plotVisOnly val="1"/>
    <c:dispBlanksAs val="gap"/>
    <c:showDLblsOverMax val="0"/>
  </c:chart>
  <c:txPr>
    <a:bodyPr/>
    <a:lstStyle/>
    <a:p>
      <a:pPr>
        <a:defRPr sz="800">
          <a:solidFill>
            <a:schemeClr val="bg1">
              <a:lumMod val="75000"/>
            </a:schemeClr>
          </a:solidFill>
        </a:defRPr>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Sheet1!$B$1</c:f>
              <c:strCache>
                <c:ptCount val="1"/>
                <c:pt idx="0">
                  <c:v>Design</c:v>
                </c:pt>
              </c:strCache>
            </c:strRef>
          </c:tx>
          <c:spPr>
            <a:solidFill>
              <a:srgbClr val="32C8B9"/>
            </a:solidFill>
          </c:spPr>
          <c:invertIfNegative val="0"/>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Web</c:v>
                </c:pt>
              </c:strCache>
            </c:strRef>
          </c:tx>
          <c:spPr>
            <a:solidFill>
              <a:srgbClr val="F07832"/>
            </a:solidFill>
          </c:spPr>
          <c:invertIfNegative val="0"/>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Video</c:v>
                </c:pt>
              </c:strCache>
            </c:strRef>
          </c:tx>
          <c:spPr>
            <a:solidFill>
              <a:sysClr val="window" lastClr="FFFFFF">
                <a:lumMod val="85000"/>
              </a:sysClr>
            </a:solidFill>
          </c:spPr>
          <c:invertIfNegative val="0"/>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728810864"/>
        <c:axId val="728814224"/>
      </c:barChart>
      <c:catAx>
        <c:axId val="728810864"/>
        <c:scaling>
          <c:orientation val="minMax"/>
        </c:scaling>
        <c:delete val="0"/>
        <c:axPos val="b"/>
        <c:numFmt formatCode="General" sourceLinked="0"/>
        <c:majorTickMark val="out"/>
        <c:minorTickMark val="none"/>
        <c:tickLblPos val="nextTo"/>
        <c:crossAx val="728814224"/>
        <c:crosses val="autoZero"/>
        <c:auto val="1"/>
        <c:lblAlgn val="ctr"/>
        <c:lblOffset val="100"/>
        <c:noMultiLvlLbl val="0"/>
      </c:catAx>
      <c:valAx>
        <c:axId val="728814224"/>
        <c:scaling>
          <c:orientation val="minMax"/>
        </c:scaling>
        <c:delete val="0"/>
        <c:axPos val="l"/>
        <c:majorGridlines>
          <c:spPr>
            <a:ln>
              <a:solidFill>
                <a:schemeClr val="bg1">
                  <a:lumMod val="50000"/>
                  <a:alpha val="6000"/>
                </a:schemeClr>
              </a:solidFill>
            </a:ln>
          </c:spPr>
        </c:majorGridlines>
        <c:numFmt formatCode="0%" sourceLinked="1"/>
        <c:majorTickMark val="out"/>
        <c:minorTickMark val="none"/>
        <c:tickLblPos val="nextTo"/>
        <c:crossAx val="728810864"/>
        <c:crosses val="autoZero"/>
        <c:crossBetween val="between"/>
      </c:valAx>
    </c:plotArea>
    <c:legend>
      <c:legendPos val="r"/>
      <c:layout/>
      <c:overlay val="0"/>
    </c:legend>
    <c:plotVisOnly val="1"/>
    <c:dispBlanksAs val="gap"/>
    <c:showDLblsOverMax val="0"/>
  </c:chart>
  <c:txPr>
    <a:bodyPr/>
    <a:lstStyle/>
    <a:p>
      <a:pPr>
        <a:defRPr sz="800">
          <a:solidFill>
            <a:schemeClr val="bg1">
              <a:lumMod val="75000"/>
            </a:schemeClr>
          </a:solidFill>
        </a:defRPr>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Design</c:v>
                </c:pt>
              </c:strCache>
            </c:strRef>
          </c:tx>
          <c:spPr>
            <a:solidFill>
              <a:srgbClr val="32C8B9"/>
            </a:solidFill>
          </c:spPr>
          <c:invertIfNegative val="0"/>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Web</c:v>
                </c:pt>
              </c:strCache>
            </c:strRef>
          </c:tx>
          <c:spPr>
            <a:solidFill>
              <a:srgbClr val="F07832"/>
            </a:solidFill>
          </c:spPr>
          <c:invertIfNegative val="0"/>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Video</c:v>
                </c:pt>
              </c:strCache>
            </c:strRef>
          </c:tx>
          <c:spPr>
            <a:solidFill>
              <a:schemeClr val="bg1">
                <a:lumMod val="85000"/>
              </a:schemeClr>
            </a:solidFill>
          </c:spPr>
          <c:invertIfNegative val="0"/>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1168774336"/>
        <c:axId val="1168771536"/>
      </c:barChart>
      <c:catAx>
        <c:axId val="1168774336"/>
        <c:scaling>
          <c:orientation val="minMax"/>
        </c:scaling>
        <c:delete val="0"/>
        <c:axPos val="b"/>
        <c:numFmt formatCode="General" sourceLinked="0"/>
        <c:majorTickMark val="out"/>
        <c:minorTickMark val="none"/>
        <c:tickLblPos val="nextTo"/>
        <c:txPr>
          <a:bodyPr/>
          <a:lstStyle/>
          <a:p>
            <a:pPr>
              <a:defRPr sz="1200">
                <a:solidFill>
                  <a:srgbClr val="32C8B9"/>
                </a:solidFill>
                <a:latin typeface="方正明尚简体" panose="02000000000000000000" pitchFamily="2" charset="-122"/>
                <a:ea typeface="方正明尚简体" panose="02000000000000000000" pitchFamily="2" charset="-122"/>
              </a:defRPr>
            </a:pPr>
            <a:endParaRPr lang="zh-CN"/>
          </a:p>
        </c:txPr>
        <c:crossAx val="1168771536"/>
        <c:crosses val="autoZero"/>
        <c:auto val="1"/>
        <c:lblAlgn val="ctr"/>
        <c:lblOffset val="100"/>
        <c:noMultiLvlLbl val="0"/>
      </c:catAx>
      <c:valAx>
        <c:axId val="1168771536"/>
        <c:scaling>
          <c:orientation val="minMax"/>
        </c:scaling>
        <c:delete val="0"/>
        <c:axPos val="l"/>
        <c:majorGridlines>
          <c:spPr>
            <a:ln>
              <a:solidFill>
                <a:schemeClr val="bg1">
                  <a:lumMod val="50000"/>
                  <a:alpha val="6000"/>
                </a:schemeClr>
              </a:solidFill>
            </a:ln>
          </c:spPr>
        </c:majorGridlines>
        <c:numFmt formatCode="0%" sourceLinked="1"/>
        <c:majorTickMark val="out"/>
        <c:minorTickMark val="none"/>
        <c:tickLblPos val="nextTo"/>
        <c:crossAx val="1168774336"/>
        <c:crosses val="autoZero"/>
        <c:crossBetween val="between"/>
      </c:valAx>
    </c:plotArea>
    <c:legend>
      <c:legendPos val="r"/>
      <c:layout/>
      <c:overlay val="0"/>
    </c:legend>
    <c:plotVisOnly val="1"/>
    <c:dispBlanksAs val="gap"/>
    <c:showDLblsOverMax val="0"/>
  </c:chart>
  <c:txPr>
    <a:bodyPr/>
    <a:lstStyle/>
    <a:p>
      <a:pPr>
        <a:defRPr sz="800">
          <a:solidFill>
            <a:schemeClr val="bg1">
              <a:lumMod val="75000"/>
            </a:schemeClr>
          </a:solidFill>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999B26-1FD6-4339-99EC-BFD1C7CF0592}" type="datetimeFigureOut">
              <a:rPr lang="zh-CN" altLang="en-US" smtClean="0"/>
              <a:t>2018/8/25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44107F-5D95-4673-8876-CFA1FB2C357B}" type="slidenum">
              <a:rPr lang="zh-CN" altLang="en-US" smtClean="0"/>
              <a:t>‹#›</a:t>
            </a:fld>
            <a:endParaRPr lang="zh-CN" altLang="en-US"/>
          </a:p>
        </p:txBody>
      </p:sp>
    </p:spTree>
    <p:extLst>
      <p:ext uri="{BB962C8B-B14F-4D97-AF65-F5344CB8AC3E}">
        <p14:creationId xmlns:p14="http://schemas.microsoft.com/office/powerpoint/2010/main" val="637479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a:t>
            </a:fld>
            <a:endParaRPr lang="zh-CN" altLang="en-US"/>
          </a:p>
        </p:txBody>
      </p:sp>
    </p:spTree>
    <p:extLst>
      <p:ext uri="{BB962C8B-B14F-4D97-AF65-F5344CB8AC3E}">
        <p14:creationId xmlns:p14="http://schemas.microsoft.com/office/powerpoint/2010/main" val="4944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2</a:t>
            </a:fld>
            <a:endParaRPr lang="zh-CN" altLang="en-US"/>
          </a:p>
        </p:txBody>
      </p:sp>
    </p:spTree>
    <p:extLst>
      <p:ext uri="{BB962C8B-B14F-4D97-AF65-F5344CB8AC3E}">
        <p14:creationId xmlns:p14="http://schemas.microsoft.com/office/powerpoint/2010/main" val="4273450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3</a:t>
            </a:fld>
            <a:endParaRPr lang="zh-CN" altLang="en-US"/>
          </a:p>
        </p:txBody>
      </p:sp>
    </p:spTree>
    <p:extLst>
      <p:ext uri="{BB962C8B-B14F-4D97-AF65-F5344CB8AC3E}">
        <p14:creationId xmlns:p14="http://schemas.microsoft.com/office/powerpoint/2010/main" val="1114926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4</a:t>
            </a:fld>
            <a:endParaRPr lang="zh-CN" altLang="en-US"/>
          </a:p>
        </p:txBody>
      </p:sp>
    </p:spTree>
    <p:extLst>
      <p:ext uri="{BB962C8B-B14F-4D97-AF65-F5344CB8AC3E}">
        <p14:creationId xmlns:p14="http://schemas.microsoft.com/office/powerpoint/2010/main" val="189939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5</a:t>
            </a:fld>
            <a:endParaRPr lang="zh-CN" altLang="en-US"/>
          </a:p>
        </p:txBody>
      </p:sp>
    </p:spTree>
    <p:extLst>
      <p:ext uri="{BB962C8B-B14F-4D97-AF65-F5344CB8AC3E}">
        <p14:creationId xmlns:p14="http://schemas.microsoft.com/office/powerpoint/2010/main" val="311905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6</a:t>
            </a:fld>
            <a:endParaRPr lang="zh-CN" altLang="en-US"/>
          </a:p>
        </p:txBody>
      </p:sp>
    </p:spTree>
    <p:extLst>
      <p:ext uri="{BB962C8B-B14F-4D97-AF65-F5344CB8AC3E}">
        <p14:creationId xmlns:p14="http://schemas.microsoft.com/office/powerpoint/2010/main" val="3392859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7</a:t>
            </a:fld>
            <a:endParaRPr lang="zh-CN" altLang="en-US"/>
          </a:p>
        </p:txBody>
      </p:sp>
    </p:spTree>
    <p:extLst>
      <p:ext uri="{BB962C8B-B14F-4D97-AF65-F5344CB8AC3E}">
        <p14:creationId xmlns:p14="http://schemas.microsoft.com/office/powerpoint/2010/main" val="45612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8</a:t>
            </a:fld>
            <a:endParaRPr lang="zh-CN" altLang="en-US"/>
          </a:p>
        </p:txBody>
      </p:sp>
    </p:spTree>
    <p:extLst>
      <p:ext uri="{BB962C8B-B14F-4D97-AF65-F5344CB8AC3E}">
        <p14:creationId xmlns:p14="http://schemas.microsoft.com/office/powerpoint/2010/main" val="845874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9</a:t>
            </a:fld>
            <a:endParaRPr lang="zh-CN" altLang="en-US"/>
          </a:p>
        </p:txBody>
      </p:sp>
    </p:spTree>
    <p:extLst>
      <p:ext uri="{BB962C8B-B14F-4D97-AF65-F5344CB8AC3E}">
        <p14:creationId xmlns:p14="http://schemas.microsoft.com/office/powerpoint/2010/main" val="2487045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10</a:t>
            </a:fld>
            <a:endParaRPr lang="zh-CN" altLang="en-US"/>
          </a:p>
        </p:txBody>
      </p:sp>
    </p:spTree>
    <p:extLst>
      <p:ext uri="{BB962C8B-B14F-4D97-AF65-F5344CB8AC3E}">
        <p14:creationId xmlns:p14="http://schemas.microsoft.com/office/powerpoint/2010/main" val="1993415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11</a:t>
            </a:fld>
            <a:endParaRPr lang="zh-CN" altLang="en-US"/>
          </a:p>
        </p:txBody>
      </p:sp>
    </p:spTree>
    <p:extLst>
      <p:ext uri="{BB962C8B-B14F-4D97-AF65-F5344CB8AC3E}">
        <p14:creationId xmlns:p14="http://schemas.microsoft.com/office/powerpoint/2010/main" val="1179287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12</a:t>
            </a:fld>
            <a:endParaRPr lang="zh-CN" altLang="en-US"/>
          </a:p>
        </p:txBody>
      </p:sp>
    </p:spTree>
    <p:extLst>
      <p:ext uri="{BB962C8B-B14F-4D97-AF65-F5344CB8AC3E}">
        <p14:creationId xmlns:p14="http://schemas.microsoft.com/office/powerpoint/2010/main" val="1707354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13</a:t>
            </a:fld>
            <a:endParaRPr lang="zh-CN" altLang="en-US"/>
          </a:p>
        </p:txBody>
      </p:sp>
    </p:spTree>
    <p:extLst>
      <p:ext uri="{BB962C8B-B14F-4D97-AF65-F5344CB8AC3E}">
        <p14:creationId xmlns:p14="http://schemas.microsoft.com/office/powerpoint/2010/main" val="902531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14</a:t>
            </a:fld>
            <a:endParaRPr lang="zh-CN" altLang="en-US"/>
          </a:p>
        </p:txBody>
      </p:sp>
    </p:spTree>
    <p:extLst>
      <p:ext uri="{BB962C8B-B14F-4D97-AF65-F5344CB8AC3E}">
        <p14:creationId xmlns:p14="http://schemas.microsoft.com/office/powerpoint/2010/main" val="3674474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15</a:t>
            </a:fld>
            <a:endParaRPr lang="zh-CN" altLang="en-US"/>
          </a:p>
        </p:txBody>
      </p:sp>
    </p:spTree>
    <p:extLst>
      <p:ext uri="{BB962C8B-B14F-4D97-AF65-F5344CB8AC3E}">
        <p14:creationId xmlns:p14="http://schemas.microsoft.com/office/powerpoint/2010/main" val="199285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16</a:t>
            </a:fld>
            <a:endParaRPr lang="zh-CN" altLang="en-US"/>
          </a:p>
        </p:txBody>
      </p:sp>
    </p:spTree>
    <p:extLst>
      <p:ext uri="{BB962C8B-B14F-4D97-AF65-F5344CB8AC3E}">
        <p14:creationId xmlns:p14="http://schemas.microsoft.com/office/powerpoint/2010/main" val="2238080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17</a:t>
            </a:fld>
            <a:endParaRPr lang="zh-CN" altLang="en-US"/>
          </a:p>
        </p:txBody>
      </p:sp>
    </p:spTree>
    <p:extLst>
      <p:ext uri="{BB962C8B-B14F-4D97-AF65-F5344CB8AC3E}">
        <p14:creationId xmlns:p14="http://schemas.microsoft.com/office/powerpoint/2010/main" val="774332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18</a:t>
            </a:fld>
            <a:endParaRPr lang="zh-CN" altLang="en-US"/>
          </a:p>
        </p:txBody>
      </p:sp>
    </p:spTree>
    <p:extLst>
      <p:ext uri="{BB962C8B-B14F-4D97-AF65-F5344CB8AC3E}">
        <p14:creationId xmlns:p14="http://schemas.microsoft.com/office/powerpoint/2010/main" val="364746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19</a:t>
            </a:fld>
            <a:endParaRPr lang="zh-CN" altLang="en-US"/>
          </a:p>
        </p:txBody>
      </p:sp>
    </p:spTree>
    <p:extLst>
      <p:ext uri="{BB962C8B-B14F-4D97-AF65-F5344CB8AC3E}">
        <p14:creationId xmlns:p14="http://schemas.microsoft.com/office/powerpoint/2010/main" val="3976033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44107F-5D95-4673-8876-CFA1FB2C357B}" type="slidenum">
              <a:rPr lang="zh-CN" altLang="en-US" smtClean="0"/>
              <a:t>20</a:t>
            </a:fld>
            <a:endParaRPr lang="zh-CN" altLang="en-US"/>
          </a:p>
        </p:txBody>
      </p:sp>
    </p:spTree>
    <p:extLst>
      <p:ext uri="{BB962C8B-B14F-4D97-AF65-F5344CB8AC3E}">
        <p14:creationId xmlns:p14="http://schemas.microsoft.com/office/powerpoint/2010/main" val="1159737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6504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1615384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4024788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1200182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2556142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94575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1733412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2527870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13467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3277679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40089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30A47-2EEB-474A-8686-B6CC5B5FFC81}" type="datetimeFigureOut">
              <a:rPr lang="zh-CN" altLang="en-US" smtClean="0"/>
              <a:t>2018/8/25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7F220-4935-45EE-B2CF-6CADA7A169AE}" type="slidenum">
              <a:rPr lang="zh-CN" altLang="en-US" smtClean="0"/>
              <a:t>‹#›</a:t>
            </a:fld>
            <a:endParaRPr lang="zh-CN" altLang="en-US"/>
          </a:p>
        </p:txBody>
      </p:sp>
    </p:spTree>
    <p:extLst>
      <p:ext uri="{BB962C8B-B14F-4D97-AF65-F5344CB8AC3E}">
        <p14:creationId xmlns:p14="http://schemas.microsoft.com/office/powerpoint/2010/main" val="3631470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33000"/>
          </a:schemeClr>
        </a:solidFill>
        <a:effectLst/>
      </p:bgPr>
    </p:bg>
    <p:spTree>
      <p:nvGrpSpPr>
        <p:cNvPr id="1" name=""/>
        <p:cNvGrpSpPr/>
        <p:nvPr/>
      </p:nvGrpSpPr>
      <p:grpSpPr>
        <a:xfrm>
          <a:off x="0" y="0"/>
          <a:ext cx="0" cy="0"/>
          <a:chOff x="0" y="0"/>
          <a:chExt cx="0" cy="0"/>
        </a:xfrm>
      </p:grpSpPr>
      <p:sp>
        <p:nvSpPr>
          <p:cNvPr id="70" name="平行四边形 69"/>
          <p:cNvSpPr/>
          <p:nvPr/>
        </p:nvSpPr>
        <p:spPr>
          <a:xfrm rot="5400000">
            <a:off x="1889375" y="-2040899"/>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pic>
        <p:nvPicPr>
          <p:cNvPr id="4" name="徐梦圆 - Color-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1082" y="-304800"/>
            <a:ext cx="609600" cy="609600"/>
          </a:xfrm>
          <a:prstGeom prst="rect">
            <a:avLst/>
          </a:prstGeom>
        </p:spPr>
      </p:pic>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平行四边形 53"/>
          <p:cNvSpPr/>
          <p:nvPr/>
        </p:nvSpPr>
        <p:spPr>
          <a:xfrm rot="5400000">
            <a:off x="1914256" y="1551062"/>
            <a:ext cx="3392681" cy="7221195"/>
          </a:xfrm>
          <a:prstGeom prst="parallelogram">
            <a:avLst>
              <a:gd name="adj" fmla="val 55194"/>
            </a:avLst>
          </a:prstGeom>
          <a:solidFill>
            <a:srgbClr val="32C8B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5" name="文本框 54"/>
          <p:cNvSpPr txBox="1"/>
          <p:nvPr/>
        </p:nvSpPr>
        <p:spPr>
          <a:xfrm>
            <a:off x="1654874" y="1569699"/>
            <a:ext cx="8964385" cy="1446550"/>
          </a:xfrm>
          <a:prstGeom prst="rect">
            <a:avLst/>
          </a:prstGeom>
          <a:noFill/>
        </p:spPr>
        <p:txBody>
          <a:bodyPr wrap="square" rtlCol="0">
            <a:spAutoFit/>
          </a:bodyPr>
          <a:lstStyle/>
          <a:p>
            <a:pPr algn="ctr"/>
            <a:r>
              <a:rPr lang="zh-CN" altLang="en-US" sz="8800" dirty="0" smtClean="0">
                <a:solidFill>
                  <a:srgbClr val="32C8B9"/>
                </a:solidFill>
                <a:latin typeface="微软雅黑" panose="020B0503020204020204" pitchFamily="34" charset="-122"/>
                <a:ea typeface="微软雅黑" panose="020B0503020204020204" pitchFamily="34" charset="-122"/>
              </a:rPr>
              <a:t>企业</a:t>
            </a:r>
            <a:r>
              <a:rPr lang="zh-CN" altLang="en-US" sz="8800" dirty="0" smtClean="0">
                <a:solidFill>
                  <a:srgbClr val="F07832"/>
                </a:solidFill>
                <a:latin typeface="微软雅黑" panose="020B0503020204020204" pitchFamily="34" charset="-122"/>
                <a:ea typeface="微软雅黑" panose="020B0503020204020204" pitchFamily="34" charset="-122"/>
              </a:rPr>
              <a:t>商业</a:t>
            </a:r>
            <a:r>
              <a:rPr lang="zh-CN" altLang="en-US" sz="8800" dirty="0" smtClean="0">
                <a:solidFill>
                  <a:srgbClr val="F07832"/>
                </a:solidFill>
                <a:latin typeface="微软雅黑" panose="020B0503020204020204" pitchFamily="34" charset="-122"/>
                <a:ea typeface="微软雅黑" panose="020B0503020204020204" pitchFamily="34" charset="-122"/>
              </a:rPr>
              <a:t>策划</a:t>
            </a:r>
            <a:endParaRPr lang="zh-CN" altLang="en-US" sz="8800" dirty="0">
              <a:solidFill>
                <a:srgbClr val="F07832"/>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3029609" y="2844400"/>
            <a:ext cx="6205807" cy="461665"/>
          </a:xfrm>
          <a:prstGeom prst="rect">
            <a:avLst/>
          </a:prstGeom>
          <a:noFill/>
        </p:spPr>
        <p:txBody>
          <a:bodyPr wrap="square" rtlCol="0">
            <a:spAutoFit/>
          </a:bodyPr>
          <a:lstStyle/>
          <a:p>
            <a:pPr algn="ctr"/>
            <a:r>
              <a:rPr lang="en-US" altLang="zh-CN" sz="2400" dirty="0">
                <a:solidFill>
                  <a:srgbClr val="32C8B9"/>
                </a:solidFill>
                <a:latin typeface="Century Gothic" panose="020B0502020202020204" pitchFamily="34" charset="0"/>
                <a:ea typeface="微软雅黑" panose="020B0503020204020204" pitchFamily="34" charset="-122"/>
              </a:rPr>
              <a:t>BUSINESS REPORT SUMMARIZES TEMPLATE</a:t>
            </a:r>
            <a:endParaRPr lang="zh-CN" altLang="en-US" sz="2400" dirty="0">
              <a:solidFill>
                <a:srgbClr val="32C8B9"/>
              </a:solidFill>
              <a:latin typeface="Century Gothic" panose="020B0502020202020204" pitchFamily="34" charset="0"/>
              <a:ea typeface="微软雅黑" panose="020B0503020204020204" pitchFamily="34" charset="-122"/>
            </a:endParaRPr>
          </a:p>
        </p:txBody>
      </p:sp>
      <p:sp>
        <p:nvSpPr>
          <p:cNvPr id="57" name="矩形 56"/>
          <p:cNvSpPr/>
          <p:nvPr/>
        </p:nvSpPr>
        <p:spPr>
          <a:xfrm>
            <a:off x="3220109" y="3234485"/>
            <a:ext cx="5824807" cy="461665"/>
          </a:xfrm>
          <a:prstGeom prst="rect">
            <a:avLst/>
          </a:prstGeom>
        </p:spPr>
        <p:txBody>
          <a:bodyPr wrap="square">
            <a:spAutoFit/>
          </a:bodyPr>
          <a:lstStyle/>
          <a:p>
            <a:pPr algn="ctr"/>
            <a:r>
              <a:rPr lang="en-US" altLang="zh-CN" sz="1200" dirty="0">
                <a:solidFill>
                  <a:schemeClr val="bg1">
                    <a:lumMod val="65000"/>
                  </a:schemeClr>
                </a:solidFill>
                <a:latin typeface="Century Gothic" panose="020B0502020202020204" pitchFamily="34" charset="0"/>
              </a:rPr>
              <a:t>Be always as merry as ever you can, for no-one delights in an sorrowful man. for no-one delights in an sorrowful man. </a:t>
            </a:r>
            <a:endParaRPr lang="zh-CN" altLang="en-US" sz="1200" dirty="0">
              <a:solidFill>
                <a:schemeClr val="bg1">
                  <a:lumMod val="65000"/>
                </a:schemeClr>
              </a:solidFill>
              <a:latin typeface="Century Gothic" panose="020B0502020202020204" pitchFamily="34" charset="0"/>
            </a:endParaRPr>
          </a:p>
        </p:txBody>
      </p:sp>
      <p:grpSp>
        <p:nvGrpSpPr>
          <p:cNvPr id="58" name="组合 57"/>
          <p:cNvGrpSpPr/>
          <p:nvPr/>
        </p:nvGrpSpPr>
        <p:grpSpPr>
          <a:xfrm>
            <a:off x="6259421" y="4049974"/>
            <a:ext cx="360000" cy="360000"/>
            <a:chOff x="8758647" y="3379013"/>
            <a:chExt cx="360000" cy="360000"/>
          </a:xfrm>
        </p:grpSpPr>
        <p:sp>
          <p:nvSpPr>
            <p:cNvPr id="59" name="椭圆 58"/>
            <p:cNvSpPr/>
            <p:nvPr/>
          </p:nvSpPr>
          <p:spPr>
            <a:xfrm>
              <a:off x="8758647"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a:spLocks/>
            </p:cNvSpPr>
            <p:nvPr/>
          </p:nvSpPr>
          <p:spPr bwMode="auto">
            <a:xfrm>
              <a:off x="8857665" y="3489736"/>
              <a:ext cx="161366" cy="1386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solidFill>
              <a:srgbClr val="32C8B9"/>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61" name="组合 60"/>
          <p:cNvGrpSpPr/>
          <p:nvPr/>
        </p:nvGrpSpPr>
        <p:grpSpPr>
          <a:xfrm>
            <a:off x="5083829" y="4049974"/>
            <a:ext cx="360000" cy="360000"/>
            <a:chOff x="7583055" y="3379013"/>
            <a:chExt cx="360000" cy="360000"/>
          </a:xfrm>
        </p:grpSpPr>
        <p:sp>
          <p:nvSpPr>
            <p:cNvPr id="62" name="椭圆 61"/>
            <p:cNvSpPr/>
            <p:nvPr/>
          </p:nvSpPr>
          <p:spPr>
            <a:xfrm>
              <a:off x="7583055"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11"/>
            <p:cNvSpPr>
              <a:spLocks/>
            </p:cNvSpPr>
            <p:nvPr/>
          </p:nvSpPr>
          <p:spPr bwMode="auto">
            <a:xfrm>
              <a:off x="7701308" y="3484715"/>
              <a:ext cx="124018" cy="14879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solidFill>
              <a:srgbClr val="32C8B9"/>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5671625" y="4049974"/>
            <a:ext cx="360000" cy="360000"/>
            <a:chOff x="8170851" y="3379013"/>
            <a:chExt cx="360000" cy="360000"/>
          </a:xfrm>
        </p:grpSpPr>
        <p:sp>
          <p:nvSpPr>
            <p:cNvPr id="65" name="椭圆 64"/>
            <p:cNvSpPr/>
            <p:nvPr/>
          </p:nvSpPr>
          <p:spPr>
            <a:xfrm>
              <a:off x="8170851"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a:spLocks/>
            </p:cNvSpPr>
            <p:nvPr/>
          </p:nvSpPr>
          <p:spPr bwMode="auto">
            <a:xfrm>
              <a:off x="8269451" y="3484411"/>
              <a:ext cx="181852" cy="149312"/>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solidFill>
              <a:srgbClr val="F07832"/>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67" name="组合 66"/>
          <p:cNvGrpSpPr/>
          <p:nvPr/>
        </p:nvGrpSpPr>
        <p:grpSpPr>
          <a:xfrm>
            <a:off x="6847218" y="4049974"/>
            <a:ext cx="360000" cy="360000"/>
            <a:chOff x="9346444" y="3379013"/>
            <a:chExt cx="360000" cy="360000"/>
          </a:xfrm>
        </p:grpSpPr>
        <p:sp>
          <p:nvSpPr>
            <p:cNvPr id="68" name="椭圆 67"/>
            <p:cNvSpPr/>
            <p:nvPr/>
          </p:nvSpPr>
          <p:spPr>
            <a:xfrm>
              <a:off x="9346444"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9470917" y="3484272"/>
              <a:ext cx="136812" cy="149022"/>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864315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strips(downRight)">
                                      <p:cBhvr>
                                        <p:cTn id="11" dur="1000"/>
                                        <p:tgtEl>
                                          <p:spTgt spid="54"/>
                                        </p:tgtEl>
                                      </p:cBhvr>
                                    </p:animEffect>
                                  </p:childTnLst>
                                </p:cTn>
                              </p:par>
                              <p:par>
                                <p:cTn id="12" presetID="18" presetClass="entr" presetSubtype="12"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strips(downLeft)">
                                      <p:cBhvr>
                                        <p:cTn id="14" dur="500"/>
                                        <p:tgtEl>
                                          <p:spTgt spid="53"/>
                                        </p:tgtEl>
                                      </p:cBhvr>
                                    </p:animEffect>
                                  </p:childTnLst>
                                </p:cTn>
                              </p:par>
                              <p:par>
                                <p:cTn id="15" presetID="53" presetClass="entr" presetSubtype="16" fill="hold" grpId="0" nodeType="withEffect">
                                  <p:stCondLst>
                                    <p:cond delay="200"/>
                                  </p:stCondLst>
                                  <p:iterate type="lt">
                                    <p:tmPct val="10000"/>
                                  </p:iterate>
                                  <p:childTnLst>
                                    <p:set>
                                      <p:cBhvr>
                                        <p:cTn id="16" dur="1" fill="hold">
                                          <p:stCondLst>
                                            <p:cond delay="0"/>
                                          </p:stCondLst>
                                        </p:cTn>
                                        <p:tgtEl>
                                          <p:spTgt spid="55"/>
                                        </p:tgtEl>
                                        <p:attrNameLst>
                                          <p:attrName>style.visibility</p:attrName>
                                        </p:attrNameLst>
                                      </p:cBhvr>
                                      <p:to>
                                        <p:strVal val="visible"/>
                                      </p:to>
                                    </p:set>
                                    <p:anim calcmode="lin" valueType="num">
                                      <p:cBhvr>
                                        <p:cTn id="17" dur="500" fill="hold"/>
                                        <p:tgtEl>
                                          <p:spTgt spid="55"/>
                                        </p:tgtEl>
                                        <p:attrNameLst>
                                          <p:attrName>ppt_w</p:attrName>
                                        </p:attrNameLst>
                                      </p:cBhvr>
                                      <p:tavLst>
                                        <p:tav tm="0">
                                          <p:val>
                                            <p:fltVal val="0"/>
                                          </p:val>
                                        </p:tav>
                                        <p:tav tm="100000">
                                          <p:val>
                                            <p:strVal val="#ppt_w"/>
                                          </p:val>
                                        </p:tav>
                                      </p:tavLst>
                                    </p:anim>
                                    <p:anim calcmode="lin" valueType="num">
                                      <p:cBhvr>
                                        <p:cTn id="18" dur="500" fill="hold"/>
                                        <p:tgtEl>
                                          <p:spTgt spid="55"/>
                                        </p:tgtEl>
                                        <p:attrNameLst>
                                          <p:attrName>ppt_h</p:attrName>
                                        </p:attrNameLst>
                                      </p:cBhvr>
                                      <p:tavLst>
                                        <p:tav tm="0">
                                          <p:val>
                                            <p:fltVal val="0"/>
                                          </p:val>
                                        </p:tav>
                                        <p:tav tm="100000">
                                          <p:val>
                                            <p:strVal val="#ppt_h"/>
                                          </p:val>
                                        </p:tav>
                                      </p:tavLst>
                                    </p:anim>
                                    <p:animEffect transition="in" filter="fade">
                                      <p:cBhvr>
                                        <p:cTn id="19" dur="500"/>
                                        <p:tgtEl>
                                          <p:spTgt spid="55"/>
                                        </p:tgtEl>
                                      </p:cBhvr>
                                    </p:animEffect>
                                  </p:childTnLst>
                                </p:cTn>
                              </p:par>
                              <p:par>
                                <p:cTn id="20" presetID="53" presetClass="entr" presetSubtype="16" fill="hold" grpId="0" nodeType="withEffect">
                                  <p:stCondLst>
                                    <p:cond delay="200"/>
                                  </p:stCondLst>
                                  <p:iterate type="lt">
                                    <p:tmPct val="10000"/>
                                  </p:iterate>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18" presetClass="entr" presetSubtype="6" fill="hold" grpId="0" nodeType="withEffect">
                                  <p:stCondLst>
                                    <p:cond delay="1750"/>
                                  </p:stCondLst>
                                  <p:childTnLst>
                                    <p:set>
                                      <p:cBhvr>
                                        <p:cTn id="26" dur="1" fill="hold">
                                          <p:stCondLst>
                                            <p:cond delay="0"/>
                                          </p:stCondLst>
                                        </p:cTn>
                                        <p:tgtEl>
                                          <p:spTgt spid="57"/>
                                        </p:tgtEl>
                                        <p:attrNameLst>
                                          <p:attrName>style.visibility</p:attrName>
                                        </p:attrNameLst>
                                      </p:cBhvr>
                                      <p:to>
                                        <p:strVal val="visible"/>
                                      </p:to>
                                    </p:set>
                                    <p:animEffect transition="in" filter="strips(downRight)">
                                      <p:cBhvr>
                                        <p:cTn id="27" dur="500"/>
                                        <p:tgtEl>
                                          <p:spTgt spid="57"/>
                                        </p:tgtEl>
                                      </p:cBhvr>
                                    </p:animEffect>
                                  </p:childTnLst>
                                </p:cTn>
                              </p:par>
                            </p:childTnLst>
                          </p:cTn>
                        </p:par>
                        <p:par>
                          <p:cTn id="28" fill="hold">
                            <p:stCondLst>
                              <p:cond delay="2250"/>
                            </p:stCondLst>
                            <p:childTnLst>
                              <p:par>
                                <p:cTn id="29" presetID="53" presetClass="entr" presetSubtype="16"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2750"/>
                            </p:stCondLst>
                            <p:childTnLst>
                              <p:par>
                                <p:cTn id="35" presetID="53" presetClass="entr" presetSubtype="16"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3250"/>
                            </p:stCondLst>
                            <p:childTnLst>
                              <p:par>
                                <p:cTn id="41" presetID="53" presetClass="entr" presetSubtype="16"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750"/>
                            </p:stCondLst>
                            <p:childTnLst>
                              <p:par>
                                <p:cTn id="47" presetID="53" presetClass="entr" presetSubtype="16" fill="hold" nodeType="after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fltVal val="0"/>
                                          </p:val>
                                        </p:tav>
                                        <p:tav tm="100000">
                                          <p:val>
                                            <p:strVal val="#ppt_w"/>
                                          </p:val>
                                        </p:tav>
                                      </p:tavLst>
                                    </p:anim>
                                    <p:anim calcmode="lin" valueType="num">
                                      <p:cBhvr>
                                        <p:cTn id="50" dur="500" fill="hold"/>
                                        <p:tgtEl>
                                          <p:spTgt spid="67"/>
                                        </p:tgtEl>
                                        <p:attrNameLst>
                                          <p:attrName>ppt_h</p:attrName>
                                        </p:attrNameLst>
                                      </p:cBhvr>
                                      <p:tavLst>
                                        <p:tav tm="0">
                                          <p:val>
                                            <p:fltVal val="0"/>
                                          </p:val>
                                        </p:tav>
                                        <p:tav tm="100000">
                                          <p:val>
                                            <p:strVal val="#ppt_h"/>
                                          </p:val>
                                        </p:tav>
                                      </p:tavLst>
                                    </p:anim>
                                    <p:animEffect transition="in" filter="fade">
                                      <p:cBhvr>
                                        <p:cTn id="51" dur="500"/>
                                        <p:tgtEl>
                                          <p:spTgt spid="67"/>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strips(downRight)">
                                      <p:cBhvr>
                                        <p:cTn id="56"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7" repeatCount="indefinite" fill="remove" display="0">
                  <p:stCondLst>
                    <p:cond delay="indefinite"/>
                  </p:stCondLst>
                  <p:endCondLst>
                    <p:cond evt="onStopAudio" delay="0">
                      <p:tgtEl>
                        <p:sldTgt/>
                      </p:tgtEl>
                    </p:cond>
                  </p:endCondLst>
                </p:cTn>
                <p:tgtEl>
                  <p:spTgt spid="4"/>
                </p:tgtEl>
              </p:cMediaNode>
            </p:audio>
          </p:childTnLst>
        </p:cTn>
      </p:par>
    </p:tnLst>
    <p:bldLst>
      <p:bldP spid="70" grpId="0" animBg="1"/>
      <p:bldP spid="53" grpId="0" animBg="1"/>
      <p:bldP spid="54" grpId="0" animBg="1"/>
      <p:bldP spid="55" grpId="0"/>
      <p:bldP spid="56" grpId="0"/>
      <p:bldP spid="5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116" name="平行四边形 115"/>
          <p:cNvSpPr/>
          <p:nvPr/>
        </p:nvSpPr>
        <p:spPr>
          <a:xfrm rot="5400000">
            <a:off x="1889375" y="1379616"/>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标题 3"/>
          <p:cNvSpPr txBox="1">
            <a:spLocks/>
          </p:cNvSpPr>
          <p:nvPr/>
        </p:nvSpPr>
        <p:spPr>
          <a:xfrm>
            <a:off x="7008874" y="1053843"/>
            <a:ext cx="2629213"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6600" dirty="0" smtClean="0">
                <a:solidFill>
                  <a:srgbClr val="32C8B9"/>
                </a:solidFill>
                <a:latin typeface="方正明尚简体" panose="02000000000000000000" pitchFamily="2" charset="-122"/>
                <a:ea typeface="方正明尚简体" panose="02000000000000000000" pitchFamily="2" charset="-122"/>
              </a:rPr>
              <a:t>目录</a:t>
            </a:r>
            <a:endParaRPr lang="zh-CN" altLang="en-US" sz="6600" dirty="0">
              <a:solidFill>
                <a:srgbClr val="32C8B9"/>
              </a:solidFill>
              <a:latin typeface="方正明尚简体" panose="02000000000000000000" pitchFamily="2" charset="-122"/>
              <a:ea typeface="方正明尚简体" panose="02000000000000000000" pitchFamily="2" charset="-122"/>
            </a:endParaRPr>
          </a:p>
        </p:txBody>
      </p:sp>
      <p:sp>
        <p:nvSpPr>
          <p:cNvPr id="55" name="矩形 54"/>
          <p:cNvSpPr/>
          <p:nvPr/>
        </p:nvSpPr>
        <p:spPr>
          <a:xfrm>
            <a:off x="7290080" y="1639948"/>
            <a:ext cx="2066801" cy="461665"/>
          </a:xfrm>
          <a:prstGeom prst="rect">
            <a:avLst/>
          </a:prstGeom>
        </p:spPr>
        <p:txBody>
          <a:bodyPr wrap="square">
            <a:spAutoFit/>
          </a:bodyPr>
          <a:lstStyle/>
          <a:p>
            <a:pPr algn="ctr">
              <a:spcAft>
                <a:spcPts val="600"/>
              </a:spcAft>
            </a:pPr>
            <a:r>
              <a:rPr lang="en-US" altLang="zh-CN" sz="2400" dirty="0" smtClean="0">
                <a:solidFill>
                  <a:srgbClr val="32C8B9"/>
                </a:solidFill>
                <a:latin typeface="方正明尚简体" panose="02000000000000000000" pitchFamily="2" charset="-122"/>
                <a:ea typeface="方正明尚简体" panose="02000000000000000000" pitchFamily="2" charset="-122"/>
              </a:rPr>
              <a:t>CONTENS</a:t>
            </a:r>
          </a:p>
        </p:txBody>
      </p:sp>
      <p:grpSp>
        <p:nvGrpSpPr>
          <p:cNvPr id="56" name="组合 55"/>
          <p:cNvGrpSpPr/>
          <p:nvPr/>
        </p:nvGrpSpPr>
        <p:grpSpPr>
          <a:xfrm>
            <a:off x="2129145" y="1639948"/>
            <a:ext cx="5160935" cy="962992"/>
            <a:chOff x="6850251" y="1422677"/>
            <a:chExt cx="5160935" cy="962992"/>
          </a:xfrm>
        </p:grpSpPr>
        <p:grpSp>
          <p:nvGrpSpPr>
            <p:cNvPr id="57" name="组合 56"/>
            <p:cNvGrpSpPr/>
            <p:nvPr/>
          </p:nvGrpSpPr>
          <p:grpSpPr>
            <a:xfrm>
              <a:off x="6850251" y="1503336"/>
              <a:ext cx="679342" cy="679341"/>
              <a:chOff x="6850251" y="1503336"/>
              <a:chExt cx="679342" cy="679341"/>
            </a:xfrm>
          </p:grpSpPr>
          <p:sp>
            <p:nvSpPr>
              <p:cNvPr id="60" name="矩形 59"/>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smtClean="0">
                    <a:solidFill>
                      <a:schemeClr val="bg1"/>
                    </a:solidFill>
                    <a:latin typeface="方正明尚简体" panose="02000000000000000000" pitchFamily="2" charset="-122"/>
                    <a:ea typeface="方正明尚简体" panose="02000000000000000000" pitchFamily="2" charset="-122"/>
                  </a:rPr>
                  <a:t>1</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58"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800" dirty="0">
                <a:solidFill>
                  <a:srgbClr val="32C8B9"/>
                </a:solidFill>
                <a:latin typeface="方正明尚简体" panose="02000000000000000000" pitchFamily="2" charset="-122"/>
                <a:ea typeface="方正明尚简体" panose="02000000000000000000" pitchFamily="2" charset="-122"/>
              </a:endParaRPr>
            </a:p>
          </p:txBody>
        </p:sp>
        <p:sp>
          <p:nvSpPr>
            <p:cNvPr id="59" name="矩形 58"/>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126564" y="2846234"/>
            <a:ext cx="5160935" cy="962992"/>
            <a:chOff x="6850251" y="1422677"/>
            <a:chExt cx="5160935" cy="962992"/>
          </a:xfrm>
        </p:grpSpPr>
        <p:grpSp>
          <p:nvGrpSpPr>
            <p:cNvPr id="64" name="组合 63"/>
            <p:cNvGrpSpPr/>
            <p:nvPr/>
          </p:nvGrpSpPr>
          <p:grpSpPr>
            <a:xfrm>
              <a:off x="6850251" y="1503336"/>
              <a:ext cx="679342" cy="679341"/>
              <a:chOff x="6850251" y="1503336"/>
              <a:chExt cx="679342" cy="679341"/>
            </a:xfrm>
          </p:grpSpPr>
          <p:sp>
            <p:nvSpPr>
              <p:cNvPr id="67" name="矩形 66"/>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2</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65"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产品营销策划</a:t>
              </a:r>
            </a:p>
          </p:txBody>
        </p:sp>
        <p:sp>
          <p:nvSpPr>
            <p:cNvPr id="66" name="矩形 65"/>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126564" y="4070600"/>
            <a:ext cx="5160935" cy="962992"/>
            <a:chOff x="6850251" y="1422677"/>
            <a:chExt cx="5160935" cy="962992"/>
          </a:xfrm>
        </p:grpSpPr>
        <p:grpSp>
          <p:nvGrpSpPr>
            <p:cNvPr id="71" name="组合 70"/>
            <p:cNvGrpSpPr/>
            <p:nvPr/>
          </p:nvGrpSpPr>
          <p:grpSpPr>
            <a:xfrm>
              <a:off x="6850251" y="1503336"/>
              <a:ext cx="679342" cy="679341"/>
              <a:chOff x="6850251" y="1503336"/>
              <a:chExt cx="679342" cy="679341"/>
            </a:xfrm>
          </p:grpSpPr>
          <p:sp>
            <p:nvSpPr>
              <p:cNvPr id="74" name="矩形 73"/>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3"/>
              <p:cNvSpPr txBox="1">
                <a:spLocks/>
              </p:cNvSpPr>
              <p:nvPr/>
            </p:nvSpPr>
            <p:spPr>
              <a:xfrm>
                <a:off x="6918803" y="1558838"/>
                <a:ext cx="481560" cy="6083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3</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2"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市场发展前景</a:t>
              </a:r>
            </a:p>
          </p:txBody>
        </p:sp>
        <p:sp>
          <p:nvSpPr>
            <p:cNvPr id="73" name="矩形 72"/>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2123983" y="5276886"/>
            <a:ext cx="5160935" cy="962992"/>
            <a:chOff x="6850251" y="1422677"/>
            <a:chExt cx="5160935" cy="962992"/>
          </a:xfrm>
        </p:grpSpPr>
        <p:grpSp>
          <p:nvGrpSpPr>
            <p:cNvPr id="78" name="组合 77"/>
            <p:cNvGrpSpPr/>
            <p:nvPr/>
          </p:nvGrpSpPr>
          <p:grpSpPr>
            <a:xfrm>
              <a:off x="6850251" y="1503336"/>
              <a:ext cx="679342" cy="679341"/>
              <a:chOff x="6850251" y="1503336"/>
              <a:chExt cx="679342" cy="679341"/>
            </a:xfrm>
          </p:grpSpPr>
          <p:sp>
            <p:nvSpPr>
              <p:cNvPr id="81" name="矩形 80"/>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4</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9"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未来发展规划</a:t>
              </a:r>
            </a:p>
          </p:txBody>
        </p:sp>
        <p:sp>
          <p:nvSpPr>
            <p:cNvPr id="80" name="矩形 79"/>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1307072" y="1886942"/>
            <a:ext cx="274799" cy="274799"/>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圆角矩形 114"/>
          <p:cNvSpPr/>
          <p:nvPr/>
        </p:nvSpPr>
        <p:spPr>
          <a:xfrm>
            <a:off x="939368" y="1878311"/>
            <a:ext cx="996408" cy="283248"/>
          </a:xfrm>
          <a:prstGeom prst="roundRect">
            <a:avLst>
              <a:gd name="adj" fmla="val 50000"/>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1790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trips(downLeft)">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4"/>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42"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par>
                          <p:cTn id="27" fill="hold">
                            <p:stCondLst>
                              <p:cond delay="2550"/>
                            </p:stCondLst>
                            <p:childTnLst>
                              <p:par>
                                <p:cTn id="28" presetID="4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1000"/>
                                        <p:tgtEl>
                                          <p:spTgt spid="63"/>
                                        </p:tgtEl>
                                      </p:cBhvr>
                                    </p:animEffect>
                                    <p:anim calcmode="lin" valueType="num">
                                      <p:cBhvr>
                                        <p:cTn id="31" dur="1000" fill="hold"/>
                                        <p:tgtEl>
                                          <p:spTgt spid="63"/>
                                        </p:tgtEl>
                                        <p:attrNameLst>
                                          <p:attrName>ppt_x</p:attrName>
                                        </p:attrNameLst>
                                      </p:cBhvr>
                                      <p:tavLst>
                                        <p:tav tm="0">
                                          <p:val>
                                            <p:strVal val="#ppt_x"/>
                                          </p:val>
                                        </p:tav>
                                        <p:tav tm="100000">
                                          <p:val>
                                            <p:strVal val="#ppt_x"/>
                                          </p:val>
                                        </p:tav>
                                      </p:tavLst>
                                    </p:anim>
                                    <p:anim calcmode="lin" valueType="num">
                                      <p:cBhvr>
                                        <p:cTn id="32" dur="1000" fill="hold"/>
                                        <p:tgtEl>
                                          <p:spTgt spid="63"/>
                                        </p:tgtEl>
                                        <p:attrNameLst>
                                          <p:attrName>ppt_y</p:attrName>
                                        </p:attrNameLst>
                                      </p:cBhvr>
                                      <p:tavLst>
                                        <p:tav tm="0">
                                          <p:val>
                                            <p:strVal val="#ppt_y+.1"/>
                                          </p:val>
                                        </p:tav>
                                        <p:tav tm="100000">
                                          <p:val>
                                            <p:strVal val="#ppt_y"/>
                                          </p:val>
                                        </p:tav>
                                      </p:tavLst>
                                    </p:anim>
                                  </p:childTnLst>
                                </p:cTn>
                              </p:par>
                            </p:childTnLst>
                          </p:cTn>
                        </p:par>
                        <p:par>
                          <p:cTn id="33" fill="hold">
                            <p:stCondLst>
                              <p:cond delay="3550"/>
                            </p:stCondLst>
                            <p:childTnLst>
                              <p:par>
                                <p:cTn id="34" presetID="42" presetClass="entr" presetSubtype="0" fill="hold"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2" presetClass="entr" presetSubtype="0"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childTnLst>
                          </p:cTn>
                        </p:par>
                        <p:par>
                          <p:cTn id="45" fill="hold">
                            <p:stCondLst>
                              <p:cond delay="5550"/>
                            </p:stCondLst>
                            <p:childTnLst>
                              <p:par>
                                <p:cTn id="46" presetID="10" presetClass="entr" presetSubtype="0" fill="hold" grpId="0"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6050"/>
                            </p:stCondLst>
                            <p:childTnLst>
                              <p:par>
                                <p:cTn id="50" presetID="16" presetClass="entr" presetSubtype="37" fill="hold" grpId="0" nodeType="afterEffect">
                                  <p:stCondLst>
                                    <p:cond delay="0"/>
                                  </p:stCondLst>
                                  <p:childTnLst>
                                    <p:set>
                                      <p:cBhvr>
                                        <p:cTn id="51" dur="1" fill="hold">
                                          <p:stCondLst>
                                            <p:cond delay="0"/>
                                          </p:stCondLst>
                                        </p:cTn>
                                        <p:tgtEl>
                                          <p:spTgt spid="115"/>
                                        </p:tgtEl>
                                        <p:attrNameLst>
                                          <p:attrName>style.visibility</p:attrName>
                                        </p:attrNameLst>
                                      </p:cBhvr>
                                      <p:to>
                                        <p:strVal val="visible"/>
                                      </p:to>
                                    </p:set>
                                    <p:animEffect transition="in" filter="barn(outVertical)">
                                      <p:cBhvr>
                                        <p:cTn id="52" dur="500"/>
                                        <p:tgtEl>
                                          <p:spTgt spid="11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strips(downRight)">
                                      <p:cBhvr>
                                        <p:cTn id="57"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53" grpId="0" animBg="1"/>
      <p:bldP spid="54" grpId="0"/>
      <p:bldP spid="55" grpId="0"/>
      <p:bldP spid="114" grpId="0" animBg="1"/>
      <p:bldP spid="1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6132513" y="-975399"/>
            <a:ext cx="6059487" cy="6858000"/>
          </a:xfrm>
          <a:prstGeom prst="rect">
            <a:avLst/>
          </a:prstGeom>
          <a:blipFill>
            <a:blip r:embed="rId3"/>
            <a:stretch>
              <a:fillRect l="-42000" t="-15000" r="-3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4185634" y="1205380"/>
            <a:ext cx="2757033" cy="1943504"/>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4072511" y="1677824"/>
            <a:ext cx="2983278" cy="1200329"/>
          </a:xfrm>
          <a:prstGeom prst="rect">
            <a:avLst/>
          </a:prstGeom>
          <a:noFill/>
        </p:spPr>
        <p:txBody>
          <a:bodyPr wrap="square" rtlCol="0">
            <a:spAutoFit/>
          </a:bodyPr>
          <a:lstStyle/>
          <a:p>
            <a:pPr algn="ctr"/>
            <a:r>
              <a:rPr lang="en-US" altLang="zh-CN" sz="2400" dirty="0">
                <a:solidFill>
                  <a:schemeClr val="bg1"/>
                </a:solidFill>
                <a:latin typeface="Century Gothic" panose="020B0502020202020204" pitchFamily="34" charset="0"/>
                <a:ea typeface="微软雅黑" panose="020B0503020204020204" pitchFamily="34" charset="-122"/>
              </a:rPr>
              <a:t>BUSINESS REPORT SUMMARIZES TEMPLATE</a:t>
            </a:r>
            <a:endParaRPr lang="zh-CN" altLang="en-US" sz="2400" dirty="0">
              <a:solidFill>
                <a:schemeClr val="bg1"/>
              </a:solidFill>
              <a:latin typeface="Century Gothic" panose="020B0502020202020204" pitchFamily="34" charset="0"/>
              <a:ea typeface="微软雅黑" panose="020B0503020204020204" pitchFamily="34" charset="-122"/>
            </a:endParaRPr>
          </a:p>
        </p:txBody>
      </p:sp>
      <p:sp>
        <p:nvSpPr>
          <p:cNvPr id="61" name="矩形 60"/>
          <p:cNvSpPr/>
          <p:nvPr/>
        </p:nvSpPr>
        <p:spPr>
          <a:xfrm>
            <a:off x="-11322" y="2794165"/>
            <a:ext cx="2774605" cy="523220"/>
          </a:xfrm>
          <a:prstGeom prst="rect">
            <a:avLst/>
          </a:prstGeom>
        </p:spPr>
        <p:txBody>
          <a:bodyPr wrap="square">
            <a:spAutoFit/>
          </a:bodyPr>
          <a:lstStyle/>
          <a:p>
            <a:pPr algn="ctr">
              <a:spcAft>
                <a:spcPts val="600"/>
              </a:spcAft>
            </a:pPr>
            <a:r>
              <a:rPr lang="en-US" altLang="zh-CN" sz="2800" dirty="0" smtClean="0">
                <a:solidFill>
                  <a:srgbClr val="32C8B9"/>
                </a:solidFill>
                <a:latin typeface="方正明尚简体" panose="02000000000000000000" pitchFamily="2" charset="-122"/>
                <a:ea typeface="方正明尚简体" panose="02000000000000000000" pitchFamily="2" charset="-122"/>
              </a:rPr>
              <a:t>ABOUT US</a:t>
            </a:r>
          </a:p>
        </p:txBody>
      </p:sp>
      <p:sp>
        <p:nvSpPr>
          <p:cNvPr id="62" name="标题 2"/>
          <p:cNvSpPr txBox="1">
            <a:spLocks/>
          </p:cNvSpPr>
          <p:nvPr/>
        </p:nvSpPr>
        <p:spPr>
          <a:xfrm>
            <a:off x="333430" y="3307075"/>
            <a:ext cx="2810245" cy="563789"/>
          </a:xfrm>
          <a:prstGeom prst="rect">
            <a:avLst/>
          </a:prstGeom>
        </p:spPr>
        <p:txBody>
          <a:bodyPr/>
          <a:lstStyle>
            <a:lvl1pPr algn="l" defTabSz="914400" rtl="0" eaLnBrk="1" latinLnBrk="0" hangingPunct="1">
              <a:lnSpc>
                <a:spcPct val="100000"/>
              </a:lnSpc>
              <a:spcBef>
                <a:spcPct val="0"/>
              </a:spcBef>
              <a:buNone/>
              <a:defRPr sz="2400" b="0" kern="1200">
                <a:solidFill>
                  <a:schemeClr val="accent1"/>
                </a:solidFill>
                <a:latin typeface="+mj-lt"/>
                <a:ea typeface="+mj-ea"/>
                <a:cs typeface="+mj-cs"/>
              </a:defRPr>
            </a:lvl1pPr>
          </a:lstStyle>
          <a:p>
            <a:r>
              <a:rPr lang="zh-CN" altLang="en-US" dirty="0" smtClean="0">
                <a:solidFill>
                  <a:srgbClr val="32C8B9"/>
                </a:solidFill>
                <a:latin typeface="方正明尚简体" panose="02000000000000000000" pitchFamily="2" charset="-122"/>
                <a:ea typeface="方正明尚简体" panose="02000000000000000000" pitchFamily="2" charset="-122"/>
              </a:rPr>
              <a:t>我们是最专业的</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nvGrpSpPr>
          <p:cNvPr id="75" name="组合 74"/>
          <p:cNvGrpSpPr/>
          <p:nvPr/>
        </p:nvGrpSpPr>
        <p:grpSpPr>
          <a:xfrm>
            <a:off x="355601" y="4650292"/>
            <a:ext cx="5200570" cy="1439225"/>
            <a:chOff x="7488300" y="4117922"/>
            <a:chExt cx="5200570" cy="1439225"/>
          </a:xfrm>
        </p:grpSpPr>
        <p:sp>
          <p:nvSpPr>
            <p:cNvPr id="76" name="矩形 75"/>
            <p:cNvSpPr/>
            <p:nvPr/>
          </p:nvSpPr>
          <p:spPr>
            <a:xfrm>
              <a:off x="7488300" y="4233708"/>
              <a:ext cx="5200570" cy="1323439"/>
            </a:xfrm>
            <a:prstGeom prst="rect">
              <a:avLst/>
            </a:prstGeom>
          </p:spPr>
          <p:txBody>
            <a:bodyPr wrap="square">
              <a:spAutoFit/>
            </a:bodyPr>
            <a:lstStyle/>
            <a:p>
              <a:pPr algn="just">
                <a:lnSpc>
                  <a:spcPct val="150000"/>
                </a:lnSpc>
                <a:spcAft>
                  <a:spcPts val="600"/>
                </a:spcAft>
              </a:pP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未来将是一个全联接的世界。我们与合作伙伴一起，开放合作，努力构建一个更加高效整合的数字物流系统，促进人与人、人与物、物与物的全面互联和交融</a:t>
              </a: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世界。努力构建一个更加高效整合的数字物流</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系统</a:t>
              </a: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00" dirty="0">
                <a:solidFill>
                  <a:schemeClr val="bg1">
                    <a:lumMod val="65000"/>
                  </a:schemeClr>
                </a:solidFill>
                <a:latin typeface="微软雅黑" panose="020B0503020204020204" pitchFamily="34" charset="-122"/>
                <a:ea typeface="微软雅黑" panose="020B0503020204020204" pitchFamily="34" charset="-122"/>
              </a:endParaRPr>
            </a:p>
            <a:p>
              <a:pPr algn="just">
                <a:lnSpc>
                  <a:spcPct val="150000"/>
                </a:lnSpc>
                <a:spcAft>
                  <a:spcPts val="600"/>
                </a:spcAft>
              </a:pP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努力构建一个更加高效整合的数字物流系统，促进人与人、人与物、物与物的全面互联和交融世界</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7592291" y="4117922"/>
              <a:ext cx="48952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1599459" y="3790121"/>
            <a:ext cx="360000" cy="360000"/>
            <a:chOff x="8758647" y="3379013"/>
            <a:chExt cx="360000" cy="360000"/>
          </a:xfrm>
        </p:grpSpPr>
        <p:sp>
          <p:nvSpPr>
            <p:cNvPr id="79" name="椭圆 78"/>
            <p:cNvSpPr/>
            <p:nvPr/>
          </p:nvSpPr>
          <p:spPr>
            <a:xfrm>
              <a:off x="8758647"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a:spLocks/>
            </p:cNvSpPr>
            <p:nvPr/>
          </p:nvSpPr>
          <p:spPr bwMode="auto">
            <a:xfrm>
              <a:off x="8857665" y="3489736"/>
              <a:ext cx="161366" cy="1386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solidFill>
              <a:srgbClr val="32C8B9"/>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81" name="组合 80"/>
          <p:cNvGrpSpPr/>
          <p:nvPr/>
        </p:nvGrpSpPr>
        <p:grpSpPr>
          <a:xfrm>
            <a:off x="423867" y="3790121"/>
            <a:ext cx="360000" cy="360000"/>
            <a:chOff x="7583055" y="3379013"/>
            <a:chExt cx="360000" cy="360000"/>
          </a:xfrm>
        </p:grpSpPr>
        <p:sp>
          <p:nvSpPr>
            <p:cNvPr id="82" name="椭圆 81"/>
            <p:cNvSpPr/>
            <p:nvPr/>
          </p:nvSpPr>
          <p:spPr>
            <a:xfrm>
              <a:off x="7583055"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Freeform 11"/>
            <p:cNvSpPr>
              <a:spLocks/>
            </p:cNvSpPr>
            <p:nvPr/>
          </p:nvSpPr>
          <p:spPr bwMode="auto">
            <a:xfrm>
              <a:off x="7701308" y="3484715"/>
              <a:ext cx="124018" cy="14879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solidFill>
              <a:srgbClr val="32C8B9"/>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14" name="组合 113"/>
          <p:cNvGrpSpPr/>
          <p:nvPr/>
        </p:nvGrpSpPr>
        <p:grpSpPr>
          <a:xfrm>
            <a:off x="1011663" y="3790121"/>
            <a:ext cx="360000" cy="360000"/>
            <a:chOff x="8170851" y="3379013"/>
            <a:chExt cx="360000" cy="360000"/>
          </a:xfrm>
        </p:grpSpPr>
        <p:sp>
          <p:nvSpPr>
            <p:cNvPr id="115" name="椭圆 114"/>
            <p:cNvSpPr/>
            <p:nvPr/>
          </p:nvSpPr>
          <p:spPr>
            <a:xfrm>
              <a:off x="8170851"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a:spLocks/>
            </p:cNvSpPr>
            <p:nvPr/>
          </p:nvSpPr>
          <p:spPr bwMode="auto">
            <a:xfrm>
              <a:off x="8269451" y="3484411"/>
              <a:ext cx="181852" cy="149312"/>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solidFill>
              <a:srgbClr val="F07832"/>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117" name="组合 116"/>
          <p:cNvGrpSpPr/>
          <p:nvPr/>
        </p:nvGrpSpPr>
        <p:grpSpPr>
          <a:xfrm>
            <a:off x="2187256" y="3790121"/>
            <a:ext cx="360000" cy="360000"/>
            <a:chOff x="9346444" y="3379013"/>
            <a:chExt cx="360000" cy="360000"/>
          </a:xfrm>
        </p:grpSpPr>
        <p:sp>
          <p:nvSpPr>
            <p:cNvPr id="118" name="椭圆 117"/>
            <p:cNvSpPr/>
            <p:nvPr/>
          </p:nvSpPr>
          <p:spPr>
            <a:xfrm>
              <a:off x="9346444"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任意多边形 118"/>
            <p:cNvSpPr/>
            <p:nvPr/>
          </p:nvSpPr>
          <p:spPr>
            <a:xfrm>
              <a:off x="9470917" y="3484272"/>
              <a:ext cx="136812" cy="149022"/>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90174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53" presetClass="entr" presetSubtype="16" fill="hold" grpId="0" nodeType="withEffect">
                                  <p:stCondLst>
                                    <p:cond delay="200"/>
                                  </p:stCondLst>
                                  <p:iterate type="lt">
                                    <p:tmPct val="10000"/>
                                  </p:iterate>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childTnLst>
                          </p:cTn>
                        </p:par>
                        <p:par>
                          <p:cTn id="13" fill="hold">
                            <p:stCondLst>
                              <p:cond delay="2250"/>
                            </p:stCondLst>
                            <p:childTnLst>
                              <p:par>
                                <p:cTn id="14" presetID="2" presetClass="entr" presetSubtype="2" fill="hold" grpId="0"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1+#ppt_w/2"/>
                                          </p:val>
                                        </p:tav>
                                        <p:tav tm="100000">
                                          <p:val>
                                            <p:strVal val="#ppt_x"/>
                                          </p:val>
                                        </p:tav>
                                      </p:tavLst>
                                    </p:anim>
                                    <p:anim calcmode="lin" valueType="num">
                                      <p:cBhvr additive="base">
                                        <p:cTn id="17" dur="500" fill="hold"/>
                                        <p:tgtEl>
                                          <p:spTgt spid="61"/>
                                        </p:tgtEl>
                                        <p:attrNameLst>
                                          <p:attrName>ppt_y</p:attrName>
                                        </p:attrNameLst>
                                      </p:cBhvr>
                                      <p:tavLst>
                                        <p:tav tm="0">
                                          <p:val>
                                            <p:strVal val="#ppt_y"/>
                                          </p:val>
                                        </p:tav>
                                        <p:tav tm="100000">
                                          <p:val>
                                            <p:strVal val="#ppt_y"/>
                                          </p:val>
                                        </p:tav>
                                      </p:tavLst>
                                    </p:anim>
                                  </p:childTnLst>
                                </p:cTn>
                              </p:par>
                            </p:childTnLst>
                          </p:cTn>
                        </p:par>
                        <p:par>
                          <p:cTn id="18" fill="hold">
                            <p:stCondLst>
                              <p:cond delay="27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2"/>
                                        </p:tgtEl>
                                        <p:attrNameLst>
                                          <p:attrName>style.visibility</p:attrName>
                                        </p:attrNameLst>
                                      </p:cBhvr>
                                      <p:to>
                                        <p:strVal val="visible"/>
                                      </p:to>
                                    </p:set>
                                    <p:anim calcmode="lin" valueType="num">
                                      <p:cBhvr>
                                        <p:cTn id="2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2"/>
                                        </p:tgtEl>
                                        <p:attrNameLst>
                                          <p:attrName>ppt_y</p:attrName>
                                        </p:attrNameLst>
                                      </p:cBhvr>
                                      <p:tavLst>
                                        <p:tav tm="0">
                                          <p:val>
                                            <p:strVal val="#ppt_y"/>
                                          </p:val>
                                        </p:tav>
                                        <p:tav tm="100000">
                                          <p:val>
                                            <p:strVal val="#ppt_y"/>
                                          </p:val>
                                        </p:tav>
                                      </p:tavLst>
                                    </p:anim>
                                    <p:anim calcmode="lin" valueType="num">
                                      <p:cBhvr>
                                        <p:cTn id="2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2"/>
                                        </p:tgtEl>
                                      </p:cBhvr>
                                    </p:animEffect>
                                  </p:childTnLst>
                                </p:cTn>
                              </p:par>
                            </p:childTnLst>
                          </p:cTn>
                        </p:par>
                        <p:par>
                          <p:cTn id="26" fill="hold">
                            <p:stCondLst>
                              <p:cond delay="3550"/>
                            </p:stCondLst>
                            <p:childTnLst>
                              <p:par>
                                <p:cTn id="27" presetID="2" presetClass="entr" presetSubtype="2"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1+#ppt_w/2"/>
                                          </p:val>
                                        </p:tav>
                                        <p:tav tm="100000">
                                          <p:val>
                                            <p:strVal val="#ppt_x"/>
                                          </p:val>
                                        </p:tav>
                                      </p:tavLst>
                                    </p:anim>
                                    <p:anim calcmode="lin" valueType="num">
                                      <p:cBhvr additive="base">
                                        <p:cTn id="30" dur="500" fill="hold"/>
                                        <p:tgtEl>
                                          <p:spTgt spid="75"/>
                                        </p:tgtEl>
                                        <p:attrNameLst>
                                          <p:attrName>ppt_y</p:attrName>
                                        </p:attrNameLst>
                                      </p:cBhvr>
                                      <p:tavLst>
                                        <p:tav tm="0">
                                          <p:val>
                                            <p:strVal val="#ppt_y"/>
                                          </p:val>
                                        </p:tav>
                                        <p:tav tm="100000">
                                          <p:val>
                                            <p:strVal val="#ppt_y"/>
                                          </p:val>
                                        </p:tav>
                                      </p:tavLst>
                                    </p:anim>
                                  </p:childTnLst>
                                </p:cTn>
                              </p:par>
                            </p:childTnLst>
                          </p:cTn>
                        </p:par>
                        <p:par>
                          <p:cTn id="31" fill="hold">
                            <p:stCondLst>
                              <p:cond delay="4050"/>
                            </p:stCondLst>
                            <p:childTnLst>
                              <p:par>
                                <p:cTn id="32" presetID="53" presetClass="entr" presetSubtype="16" fill="hold"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childTnLst>
                          </p:cTn>
                        </p:par>
                        <p:par>
                          <p:cTn id="37" fill="hold">
                            <p:stCondLst>
                              <p:cond delay="4550"/>
                            </p:stCondLst>
                            <p:childTnLst>
                              <p:par>
                                <p:cTn id="38" presetID="53" presetClass="entr" presetSubtype="16" fill="hold" nodeType="afterEffect">
                                  <p:stCondLst>
                                    <p:cond delay="0"/>
                                  </p:stCondLst>
                                  <p:childTnLst>
                                    <p:set>
                                      <p:cBhvr>
                                        <p:cTn id="39" dur="1" fill="hold">
                                          <p:stCondLst>
                                            <p:cond delay="0"/>
                                          </p:stCondLst>
                                        </p:cTn>
                                        <p:tgtEl>
                                          <p:spTgt spid="114"/>
                                        </p:tgtEl>
                                        <p:attrNameLst>
                                          <p:attrName>style.visibility</p:attrName>
                                        </p:attrNameLst>
                                      </p:cBhvr>
                                      <p:to>
                                        <p:strVal val="visible"/>
                                      </p:to>
                                    </p:set>
                                    <p:anim calcmode="lin" valueType="num">
                                      <p:cBhvr>
                                        <p:cTn id="40" dur="500" fill="hold"/>
                                        <p:tgtEl>
                                          <p:spTgt spid="114"/>
                                        </p:tgtEl>
                                        <p:attrNameLst>
                                          <p:attrName>ppt_w</p:attrName>
                                        </p:attrNameLst>
                                      </p:cBhvr>
                                      <p:tavLst>
                                        <p:tav tm="0">
                                          <p:val>
                                            <p:fltVal val="0"/>
                                          </p:val>
                                        </p:tav>
                                        <p:tav tm="100000">
                                          <p:val>
                                            <p:strVal val="#ppt_w"/>
                                          </p:val>
                                        </p:tav>
                                      </p:tavLst>
                                    </p:anim>
                                    <p:anim calcmode="lin" valueType="num">
                                      <p:cBhvr>
                                        <p:cTn id="41" dur="500" fill="hold"/>
                                        <p:tgtEl>
                                          <p:spTgt spid="114"/>
                                        </p:tgtEl>
                                        <p:attrNameLst>
                                          <p:attrName>ppt_h</p:attrName>
                                        </p:attrNameLst>
                                      </p:cBhvr>
                                      <p:tavLst>
                                        <p:tav tm="0">
                                          <p:val>
                                            <p:fltVal val="0"/>
                                          </p:val>
                                        </p:tav>
                                        <p:tav tm="100000">
                                          <p:val>
                                            <p:strVal val="#ppt_h"/>
                                          </p:val>
                                        </p:tav>
                                      </p:tavLst>
                                    </p:anim>
                                    <p:animEffect transition="in" filter="fade">
                                      <p:cBhvr>
                                        <p:cTn id="42" dur="500"/>
                                        <p:tgtEl>
                                          <p:spTgt spid="114"/>
                                        </p:tgtEl>
                                      </p:cBhvr>
                                    </p:animEffect>
                                  </p:childTnLst>
                                </p:cTn>
                              </p:par>
                            </p:childTnLst>
                          </p:cTn>
                        </p:par>
                        <p:par>
                          <p:cTn id="43" fill="hold">
                            <p:stCondLst>
                              <p:cond delay="5050"/>
                            </p:stCondLst>
                            <p:childTnLst>
                              <p:par>
                                <p:cTn id="44" presetID="53" presetClass="entr" presetSubtype="16"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childTnLst>
                          </p:cTn>
                        </p:par>
                        <p:par>
                          <p:cTn id="49" fill="hold">
                            <p:stCondLst>
                              <p:cond delay="5550"/>
                            </p:stCondLst>
                            <p:childTnLst>
                              <p:par>
                                <p:cTn id="50" presetID="53" presetClass="entr" presetSubtype="16"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3028950" y="1700213"/>
            <a:ext cx="3752850" cy="3457575"/>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63040" y="1700213"/>
            <a:ext cx="1565910" cy="3457575"/>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81800" y="3429000"/>
            <a:ext cx="2350008" cy="3429000"/>
          </a:xfrm>
          <a:prstGeom prst="rect">
            <a:avLst/>
          </a:prstGeom>
          <a:blipFill dpi="0" rotWithShape="1">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781800" y="0"/>
            <a:ext cx="2350008" cy="3429000"/>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131808" y="1719072"/>
            <a:ext cx="2350008" cy="3419856"/>
          </a:xfrm>
          <a:prstGeom prst="rect">
            <a:avLst/>
          </a:prstGeom>
          <a:blipFill dpi="0" rotWithShape="1">
            <a:blip r:embed="rId7"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936390" y="1"/>
            <a:ext cx="1845410" cy="1700212"/>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2"/>
          <p:cNvSpPr txBox="1">
            <a:spLocks/>
          </p:cNvSpPr>
          <p:nvPr/>
        </p:nvSpPr>
        <p:spPr>
          <a:xfrm>
            <a:off x="434905" y="5474884"/>
            <a:ext cx="2810245" cy="563789"/>
          </a:xfrm>
          <a:prstGeom prst="rect">
            <a:avLst/>
          </a:prstGeom>
        </p:spPr>
        <p:txBody>
          <a:bodyPr/>
          <a:lstStyle>
            <a:lvl1pPr algn="l" defTabSz="914400" rtl="0" eaLnBrk="1" latinLnBrk="0" hangingPunct="1">
              <a:lnSpc>
                <a:spcPct val="100000"/>
              </a:lnSpc>
              <a:spcBef>
                <a:spcPct val="0"/>
              </a:spcBef>
              <a:buNone/>
              <a:defRPr sz="2400" b="0" kern="1200">
                <a:solidFill>
                  <a:schemeClr val="accent1"/>
                </a:solidFill>
                <a:latin typeface="+mj-lt"/>
                <a:ea typeface="+mj-ea"/>
                <a:cs typeface="+mj-cs"/>
              </a:defRPr>
            </a:lvl1pPr>
          </a:lstStyle>
          <a:p>
            <a:r>
              <a:rPr lang="zh-CN" altLang="en-US" dirty="0" smtClean="0">
                <a:solidFill>
                  <a:srgbClr val="32C8B9"/>
                </a:solidFill>
                <a:latin typeface="方正明尚简体" panose="02000000000000000000" pitchFamily="2" charset="-122"/>
                <a:ea typeface="方正明尚简体" panose="02000000000000000000" pitchFamily="2" charset="-122"/>
              </a:rPr>
              <a:t>我们是最专业的</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sp>
        <p:nvSpPr>
          <p:cNvPr id="15" name="矩形 14"/>
          <p:cNvSpPr/>
          <p:nvPr/>
        </p:nvSpPr>
        <p:spPr>
          <a:xfrm>
            <a:off x="473529" y="5870995"/>
            <a:ext cx="5762015" cy="553998"/>
          </a:xfrm>
          <a:prstGeom prst="rect">
            <a:avLst/>
          </a:prstGeom>
        </p:spPr>
        <p:txBody>
          <a:bodyPr wrap="square">
            <a:spAutoFit/>
          </a:bodyPr>
          <a:lstStyle/>
          <a:p>
            <a:pPr algn="just">
              <a:lnSpc>
                <a:spcPct val="150000"/>
              </a:lnSpc>
              <a:spcAft>
                <a:spcPts val="600"/>
              </a:spcAft>
            </a:pP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未来将是一个全联接的世界。我们与合作伙伴一起，开放合作，努力构建一个更加高效整合的数字物流系统，促进人与人、人与物、物与物的全面互联和交融</a:t>
            </a: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世界</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2543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14:presetBounceEnd="5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50000">
                                          <p:cBhvr additive="base">
                                            <p:cTn id="12"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14:presetBounceEnd="5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50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8" fill="hold" grpId="0" nodeType="afterEffect" p14:presetBounceEnd="50000">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14:bounceEnd="50000">
                                          <p:cBhvr additive="base">
                                            <p:cTn id="22" dur="10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50000">
                                          <p:cBhvr additive="base">
                                            <p:cTn id="27" dur="1000" fill="hold"/>
                                            <p:tgtEl>
                                              <p:spTgt spid="9"/>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18" presetClass="entr" presetSubtype="9"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upLeft)">
                                          <p:cBhvr>
                                            <p:cTn id="32" dur="500"/>
                                            <p:tgtEl>
                                              <p:spTgt spid="13"/>
                                            </p:tgtEl>
                                          </p:cBhvr>
                                        </p:animEffect>
                                      </p:childTnLst>
                                    </p:cTn>
                                  </p:par>
                                </p:childTnLst>
                              </p:cTn>
                            </p:par>
                            <p:par>
                              <p:cTn id="33" fill="hold">
                                <p:stCondLst>
                                  <p:cond delay="5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4"/>
                                            </p:tgtEl>
                                            <p:attrNameLst>
                                              <p:attrName>ppt_y</p:attrName>
                                            </p:attrNameLst>
                                          </p:cBhvr>
                                          <p:tavLst>
                                            <p:tav tm="0">
                                              <p:val>
                                                <p:strVal val="#ppt_y"/>
                                              </p:val>
                                            </p:tav>
                                            <p:tav tm="100000">
                                              <p:val>
                                                <p:strVal val="#ppt_y"/>
                                              </p:val>
                                            </p:tav>
                                          </p:tavLst>
                                        </p:anim>
                                        <p:anim calcmode="lin" valueType="num">
                                          <p:cBhvr>
                                            <p:cTn id="3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ppt_x"/>
                                              </p:val>
                                            </p:tav>
                                            <p:tav tm="100000">
                                              <p:val>
                                                <p:strVal val="#ppt_x"/>
                                              </p:val>
                                            </p:tav>
                                          </p:tavLst>
                                        </p:anim>
                                        <p:anim calcmode="lin" valueType="num">
                                          <p:cBhvr additive="base">
                                            <p:cTn id="13" dur="10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0-#ppt_w/2"/>
                                              </p:val>
                                            </p:tav>
                                            <p:tav tm="100000">
                                              <p:val>
                                                <p:strVal val="#ppt_x"/>
                                              </p:val>
                                            </p:tav>
                                          </p:tavLst>
                                        </p:anim>
                                        <p:anim calcmode="lin" valueType="num">
                                          <p:cBhvr additive="base">
                                            <p:cTn id="28" dur="10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18" presetClass="entr" presetSubtype="9"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upLeft)">
                                          <p:cBhvr>
                                            <p:cTn id="32" dur="500"/>
                                            <p:tgtEl>
                                              <p:spTgt spid="13"/>
                                            </p:tgtEl>
                                          </p:cBhvr>
                                        </p:animEffect>
                                      </p:childTnLst>
                                    </p:cTn>
                                  </p:par>
                                </p:childTnLst>
                              </p:cTn>
                            </p:par>
                            <p:par>
                              <p:cTn id="33" fill="hold">
                                <p:stCondLst>
                                  <p:cond delay="5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4"/>
                                            </p:tgtEl>
                                            <p:attrNameLst>
                                              <p:attrName>ppt_y</p:attrName>
                                            </p:attrNameLst>
                                          </p:cBhvr>
                                          <p:tavLst>
                                            <p:tav tm="0">
                                              <p:val>
                                                <p:strVal val="#ppt_y"/>
                                              </p:val>
                                            </p:tav>
                                            <p:tav tm="100000">
                                              <p:val>
                                                <p:strVal val="#ppt_y"/>
                                              </p:val>
                                            </p:tav>
                                          </p:tavLst>
                                        </p:anim>
                                        <p:anim calcmode="lin" valueType="num">
                                          <p:cBhvr>
                                            <p:cTn id="3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724426" y="2587557"/>
            <a:ext cx="3083669" cy="3356043"/>
            <a:chOff x="1170258" y="2587557"/>
            <a:chExt cx="3083669" cy="3356043"/>
          </a:xfrm>
        </p:grpSpPr>
        <p:sp>
          <p:nvSpPr>
            <p:cNvPr id="9" name="矩形 8"/>
            <p:cNvSpPr/>
            <p:nvPr/>
          </p:nvSpPr>
          <p:spPr>
            <a:xfrm>
              <a:off x="1170258" y="2587557"/>
              <a:ext cx="3083669" cy="3356043"/>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449016" y="5544134"/>
              <a:ext cx="1546698" cy="379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latin typeface="方正明尚简体" panose="02000000000000000000" pitchFamily="2" charset="-122"/>
                  <a:ea typeface="方正明尚简体" panose="02000000000000000000" pitchFamily="2" charset="-122"/>
                </a:rPr>
                <a:t>Input Header</a:t>
              </a:r>
              <a:endParaRPr lang="zh-CN" altLang="en-US" sz="1050" dirty="0">
                <a:latin typeface="方正明尚简体" panose="02000000000000000000" pitchFamily="2" charset="-122"/>
                <a:ea typeface="方正明尚简体" panose="02000000000000000000" pitchFamily="2" charset="-122"/>
              </a:endParaRPr>
            </a:p>
          </p:txBody>
        </p:sp>
      </p:grpSp>
      <p:sp>
        <p:nvSpPr>
          <p:cNvPr id="11" name="文本框 10"/>
          <p:cNvSpPr txBox="1"/>
          <p:nvPr/>
        </p:nvSpPr>
        <p:spPr>
          <a:xfrm>
            <a:off x="4132573" y="1541701"/>
            <a:ext cx="2877711" cy="400110"/>
          </a:xfrm>
          <a:prstGeom prst="rect">
            <a:avLst/>
          </a:prstGeom>
          <a:noFill/>
        </p:spPr>
        <p:txBody>
          <a:bodyPr wrap="none" rtlCol="0">
            <a:spAutoFit/>
          </a:bodyPr>
          <a:lstStyle/>
          <a:p>
            <a:r>
              <a:rPr lang="zh-CN" altLang="en-US" sz="2000" spc="100" dirty="0" smtClean="0">
                <a:solidFill>
                  <a:srgbClr val="32C8B9"/>
                </a:solidFill>
                <a:latin typeface="方正明尚简体" panose="02000000000000000000" pitchFamily="2" charset="-122"/>
                <a:ea typeface="方正明尚简体" panose="02000000000000000000" pitchFamily="2" charset="-122"/>
              </a:rPr>
              <a:t>我们的产品市场占有率</a:t>
            </a:r>
            <a:endParaRPr lang="zh-CN" altLang="en-US" sz="2000" spc="100" dirty="0">
              <a:solidFill>
                <a:srgbClr val="32C8B9"/>
              </a:solidFill>
              <a:latin typeface="方正明尚简体" panose="02000000000000000000" pitchFamily="2" charset="-122"/>
              <a:ea typeface="方正明尚简体" panose="02000000000000000000" pitchFamily="2" charset="-122"/>
            </a:endParaRPr>
          </a:p>
        </p:txBody>
      </p:sp>
      <p:grpSp>
        <p:nvGrpSpPr>
          <p:cNvPr id="12" name="组合 11"/>
          <p:cNvGrpSpPr/>
          <p:nvPr/>
        </p:nvGrpSpPr>
        <p:grpSpPr>
          <a:xfrm>
            <a:off x="4086853" y="2024019"/>
            <a:ext cx="1800000" cy="1800000"/>
            <a:chOff x="5219700" y="2024019"/>
            <a:chExt cx="1800000" cy="1800000"/>
          </a:xfrm>
        </p:grpSpPr>
        <p:graphicFrame>
          <p:nvGraphicFramePr>
            <p:cNvPr id="13" name="图表 12"/>
            <p:cNvGraphicFramePr/>
            <p:nvPr>
              <p:extLst>
                <p:ext uri="{D42A27DB-BD31-4B8C-83A1-F6EECF244321}">
                  <p14:modId xmlns:p14="http://schemas.microsoft.com/office/powerpoint/2010/main" val="473182434"/>
                </p:ext>
              </p:extLst>
            </p:nvPr>
          </p:nvGraphicFramePr>
          <p:xfrm>
            <a:off x="5219700" y="2024019"/>
            <a:ext cx="1800000" cy="180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矩形 13"/>
            <p:cNvSpPr/>
            <p:nvPr/>
          </p:nvSpPr>
          <p:spPr>
            <a:xfrm>
              <a:off x="5786116" y="2816297"/>
              <a:ext cx="667170" cy="369332"/>
            </a:xfrm>
            <a:prstGeom prst="rect">
              <a:avLst/>
            </a:prstGeom>
          </p:spPr>
          <p:txBody>
            <a:bodyPr wrap="none">
              <a:spAutoFit/>
            </a:bodyPr>
            <a:lstStyle/>
            <a:p>
              <a:pPr algn="ctr"/>
              <a:r>
                <a:rPr lang="en-US" altLang="zh-CN" dirty="0" smtClean="0">
                  <a:solidFill>
                    <a:srgbClr val="32C8B9"/>
                  </a:solidFill>
                  <a:latin typeface="方正明尚简体" panose="02000000000000000000" pitchFamily="2" charset="-122"/>
                  <a:ea typeface="方正明尚简体" panose="02000000000000000000" pitchFamily="2" charset="-122"/>
                </a:rPr>
                <a:t>40%</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grpSp>
        <p:nvGrpSpPr>
          <p:cNvPr id="15" name="组合 14"/>
          <p:cNvGrpSpPr/>
          <p:nvPr/>
        </p:nvGrpSpPr>
        <p:grpSpPr>
          <a:xfrm>
            <a:off x="6002156" y="2024019"/>
            <a:ext cx="1800000" cy="1800000"/>
            <a:chOff x="7135003" y="2024019"/>
            <a:chExt cx="1800000" cy="1800000"/>
          </a:xfrm>
        </p:grpSpPr>
        <p:graphicFrame>
          <p:nvGraphicFramePr>
            <p:cNvPr id="16" name="图表 15"/>
            <p:cNvGraphicFramePr/>
            <p:nvPr>
              <p:extLst>
                <p:ext uri="{D42A27DB-BD31-4B8C-83A1-F6EECF244321}">
                  <p14:modId xmlns:p14="http://schemas.microsoft.com/office/powerpoint/2010/main" val="1216859483"/>
                </p:ext>
              </p:extLst>
            </p:nvPr>
          </p:nvGraphicFramePr>
          <p:xfrm>
            <a:off x="7135003" y="2024019"/>
            <a:ext cx="1800000" cy="1800000"/>
          </p:xfrm>
          <a:graphic>
            <a:graphicData uri="http://schemas.openxmlformats.org/drawingml/2006/chart">
              <c:chart xmlns:c="http://schemas.openxmlformats.org/drawingml/2006/chart" xmlns:r="http://schemas.openxmlformats.org/officeDocument/2006/relationships" r:id="rId4"/>
            </a:graphicData>
          </a:graphic>
        </p:graphicFrame>
        <p:sp>
          <p:nvSpPr>
            <p:cNvPr id="17" name="矩形 16"/>
            <p:cNvSpPr/>
            <p:nvPr/>
          </p:nvSpPr>
          <p:spPr>
            <a:xfrm>
              <a:off x="7703824" y="2803418"/>
              <a:ext cx="662362" cy="369332"/>
            </a:xfrm>
            <a:prstGeom prst="rect">
              <a:avLst/>
            </a:prstGeom>
          </p:spPr>
          <p:txBody>
            <a:bodyPr wrap="none">
              <a:spAutoFit/>
            </a:bodyPr>
            <a:lstStyle/>
            <a:p>
              <a:pPr algn="ctr"/>
              <a:r>
                <a:rPr lang="en-US" altLang="zh-CN" dirty="0">
                  <a:solidFill>
                    <a:srgbClr val="32C8B9"/>
                  </a:solidFill>
                  <a:latin typeface="方正明尚简体" panose="02000000000000000000" pitchFamily="2" charset="-122"/>
                  <a:ea typeface="方正明尚简体" panose="02000000000000000000" pitchFamily="2" charset="-122"/>
                </a:rPr>
                <a:t>6</a:t>
              </a:r>
              <a:r>
                <a:rPr lang="en-US" altLang="zh-CN" dirty="0" smtClean="0">
                  <a:solidFill>
                    <a:srgbClr val="32C8B9"/>
                  </a:solidFill>
                  <a:latin typeface="方正明尚简体" panose="02000000000000000000" pitchFamily="2" charset="-122"/>
                  <a:ea typeface="方正明尚简体" panose="02000000000000000000" pitchFamily="2" charset="-122"/>
                </a:rPr>
                <a:t>5%</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grpSp>
        <p:nvGrpSpPr>
          <p:cNvPr id="18" name="组合 17"/>
          <p:cNvGrpSpPr/>
          <p:nvPr/>
        </p:nvGrpSpPr>
        <p:grpSpPr>
          <a:xfrm>
            <a:off x="7917459" y="2024019"/>
            <a:ext cx="1800000" cy="1800000"/>
            <a:chOff x="9050306" y="2024019"/>
            <a:chExt cx="1800000" cy="1800000"/>
          </a:xfrm>
        </p:grpSpPr>
        <p:graphicFrame>
          <p:nvGraphicFramePr>
            <p:cNvPr id="19" name="图表 18"/>
            <p:cNvGraphicFramePr/>
            <p:nvPr>
              <p:extLst>
                <p:ext uri="{D42A27DB-BD31-4B8C-83A1-F6EECF244321}">
                  <p14:modId xmlns:p14="http://schemas.microsoft.com/office/powerpoint/2010/main" val="1368093890"/>
                </p:ext>
              </p:extLst>
            </p:nvPr>
          </p:nvGraphicFramePr>
          <p:xfrm>
            <a:off x="9050306" y="2024019"/>
            <a:ext cx="1800000" cy="1800000"/>
          </p:xfrm>
          <a:graphic>
            <a:graphicData uri="http://schemas.openxmlformats.org/drawingml/2006/chart">
              <c:chart xmlns:c="http://schemas.openxmlformats.org/drawingml/2006/chart" xmlns:r="http://schemas.openxmlformats.org/officeDocument/2006/relationships" r:id="rId5"/>
            </a:graphicData>
          </a:graphic>
        </p:graphicFrame>
        <p:sp>
          <p:nvSpPr>
            <p:cNvPr id="20" name="矩形 19"/>
            <p:cNvSpPr/>
            <p:nvPr/>
          </p:nvSpPr>
          <p:spPr>
            <a:xfrm>
              <a:off x="9614319" y="2816297"/>
              <a:ext cx="671980" cy="369332"/>
            </a:xfrm>
            <a:prstGeom prst="rect">
              <a:avLst/>
            </a:prstGeom>
          </p:spPr>
          <p:txBody>
            <a:bodyPr wrap="none">
              <a:spAutoFit/>
            </a:bodyPr>
            <a:lstStyle/>
            <a:p>
              <a:pPr algn="ctr"/>
              <a:r>
                <a:rPr lang="en-US" altLang="zh-CN" dirty="0" smtClean="0">
                  <a:solidFill>
                    <a:srgbClr val="32C8B9"/>
                  </a:solidFill>
                  <a:latin typeface="方正明尚简体" panose="02000000000000000000" pitchFamily="2" charset="-122"/>
                  <a:ea typeface="方正明尚简体" panose="02000000000000000000" pitchFamily="2" charset="-122"/>
                </a:rPr>
                <a:t>80%</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grpSp>
        <p:nvGrpSpPr>
          <p:cNvPr id="21" name="组合 20"/>
          <p:cNvGrpSpPr/>
          <p:nvPr/>
        </p:nvGrpSpPr>
        <p:grpSpPr>
          <a:xfrm>
            <a:off x="4188728" y="4241247"/>
            <a:ext cx="7201125" cy="1668996"/>
            <a:chOff x="5321575" y="4241247"/>
            <a:chExt cx="7201125" cy="1668996"/>
          </a:xfrm>
        </p:grpSpPr>
        <p:grpSp>
          <p:nvGrpSpPr>
            <p:cNvPr id="22" name="组合 21"/>
            <p:cNvGrpSpPr/>
            <p:nvPr/>
          </p:nvGrpSpPr>
          <p:grpSpPr>
            <a:xfrm>
              <a:off x="5424185" y="4241247"/>
              <a:ext cx="817814" cy="246221"/>
              <a:chOff x="5424185" y="4212219"/>
              <a:chExt cx="817814" cy="246221"/>
            </a:xfrm>
          </p:grpSpPr>
          <p:sp>
            <p:nvSpPr>
              <p:cNvPr id="28" name="矩形 27"/>
              <p:cNvSpPr/>
              <p:nvPr/>
            </p:nvSpPr>
            <p:spPr>
              <a:xfrm>
                <a:off x="5424185" y="4265578"/>
                <a:ext cx="146402" cy="146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672612" y="4212219"/>
                <a:ext cx="569387" cy="246221"/>
              </a:xfrm>
              <a:prstGeom prst="rect">
                <a:avLst/>
              </a:prstGeom>
            </p:spPr>
            <p:txBody>
              <a:bodyPr wrap="none">
                <a:spAutoFit/>
              </a:bodyPr>
              <a:lstStyle/>
              <a:p>
                <a:r>
                  <a:rPr lang="zh-CN" altLang="en-US" sz="1000" dirty="0">
                    <a:solidFill>
                      <a:srgbClr val="32C8B9"/>
                    </a:solidFill>
                  </a:rPr>
                  <a:t>关键字</a:t>
                </a:r>
                <a:endParaRPr lang="zh-CN" altLang="en-US" sz="1000" dirty="0">
                  <a:solidFill>
                    <a:srgbClr val="32C8B9"/>
                  </a:solidFill>
                </a:endParaRPr>
              </a:p>
            </p:txBody>
          </p:sp>
        </p:grpSp>
        <p:grpSp>
          <p:nvGrpSpPr>
            <p:cNvPr id="23" name="组合 22"/>
            <p:cNvGrpSpPr/>
            <p:nvPr/>
          </p:nvGrpSpPr>
          <p:grpSpPr>
            <a:xfrm>
              <a:off x="5424185" y="4536677"/>
              <a:ext cx="817814" cy="246221"/>
              <a:chOff x="5424185" y="4507649"/>
              <a:chExt cx="817814" cy="246221"/>
            </a:xfrm>
          </p:grpSpPr>
          <p:sp>
            <p:nvSpPr>
              <p:cNvPr id="26" name="矩形 25"/>
              <p:cNvSpPr/>
              <p:nvPr/>
            </p:nvSpPr>
            <p:spPr>
              <a:xfrm>
                <a:off x="5424185" y="4551328"/>
                <a:ext cx="146402" cy="146402"/>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5672612" y="4507649"/>
                <a:ext cx="569387" cy="246221"/>
              </a:xfrm>
              <a:prstGeom prst="rect">
                <a:avLst/>
              </a:prstGeom>
            </p:spPr>
            <p:txBody>
              <a:bodyPr wrap="none">
                <a:spAutoFit/>
              </a:bodyPr>
              <a:lstStyle/>
              <a:p>
                <a:r>
                  <a:rPr lang="zh-CN" altLang="en-US" sz="1000" dirty="0">
                    <a:solidFill>
                      <a:srgbClr val="32C8B9"/>
                    </a:solidFill>
                  </a:rPr>
                  <a:t>关键字</a:t>
                </a:r>
                <a:endParaRPr lang="zh-CN" altLang="en-US" sz="1000" dirty="0">
                  <a:solidFill>
                    <a:srgbClr val="32C8B9"/>
                  </a:solidFill>
                </a:endParaRPr>
              </a:p>
            </p:txBody>
          </p:sp>
        </p:grpSp>
        <p:cxnSp>
          <p:nvCxnSpPr>
            <p:cNvPr id="24" name="直接连接符 23"/>
            <p:cNvCxnSpPr/>
            <p:nvPr/>
          </p:nvCxnSpPr>
          <p:spPr>
            <a:xfrm>
              <a:off x="5424184" y="4989648"/>
              <a:ext cx="53280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321575" y="5125413"/>
              <a:ext cx="7201125" cy="784830"/>
            </a:xfrm>
            <a:prstGeom prst="rect">
              <a:avLst/>
            </a:prstGeom>
          </p:spPr>
          <p:txBody>
            <a:bodyPr wrap="square">
              <a:spAutoFit/>
            </a:bodyPr>
            <a:lstStyle/>
            <a:p>
              <a:pPr algn="just">
                <a:lnSpc>
                  <a:spcPct val="150000"/>
                </a:lnSpc>
                <a:spcAft>
                  <a:spcPts val="600"/>
                </a:spcAft>
              </a:pP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未来将是一个全联接的世界。我们与合作伙伴一起，开放合作，努力构建一个更加高效整合的数字物流系统，促进人与人、人与物、物与物的全面互联和交融世界。努力构建一个更加高效整合的数字物流</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系统</a:t>
              </a:r>
              <a:r>
                <a:rPr lang="zh-CN" altLang="en-US" sz="1000" spc="100" dirty="0">
                  <a:solidFill>
                    <a:schemeClr val="bg1">
                      <a:lumMod val="65000"/>
                    </a:schemeClr>
                  </a:solidFill>
                  <a:latin typeface="微软雅黑" panose="020B0503020204020204" pitchFamily="34" charset="-122"/>
                  <a:ea typeface="微软雅黑" panose="020B0503020204020204" pitchFamily="34" charset="-122"/>
                </a:rPr>
                <a:t>，促进人与人、人与物、物与物的全面互联和交融世界</a:t>
              </a:r>
              <a:r>
                <a:rPr lang="zh-CN" altLang="en-US" sz="1000" spc="1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24426" y="1498060"/>
            <a:ext cx="3083669" cy="1089497"/>
            <a:chOff x="1170258" y="1498060"/>
            <a:chExt cx="3083669" cy="1089497"/>
          </a:xfrm>
        </p:grpSpPr>
        <p:sp>
          <p:nvSpPr>
            <p:cNvPr id="31" name="矩形 30"/>
            <p:cNvSpPr/>
            <p:nvPr/>
          </p:nvSpPr>
          <p:spPr>
            <a:xfrm>
              <a:off x="1170258" y="1498060"/>
              <a:ext cx="3083669" cy="1089497"/>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15"/>
            <p:cNvSpPr>
              <a:spLocks noEditPoints="1"/>
            </p:cNvSpPr>
            <p:nvPr/>
          </p:nvSpPr>
          <p:spPr bwMode="auto">
            <a:xfrm>
              <a:off x="1511054" y="1808345"/>
              <a:ext cx="462187" cy="459922"/>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33" name="矩形 32"/>
            <p:cNvSpPr/>
            <p:nvPr/>
          </p:nvSpPr>
          <p:spPr>
            <a:xfrm>
              <a:off x="2161797" y="1781581"/>
              <a:ext cx="1784088" cy="523220"/>
            </a:xfrm>
            <a:prstGeom prst="rect">
              <a:avLst/>
            </a:prstGeom>
          </p:spPr>
          <p:txBody>
            <a:bodyPr wrap="square">
              <a:spAutoFit/>
            </a:bodyPr>
            <a:lstStyle/>
            <a:p>
              <a:r>
                <a:rPr lang="zh-CN" altLang="en-US" sz="1400" dirty="0">
                  <a:solidFill>
                    <a:schemeClr val="bg1"/>
                  </a:solidFill>
                  <a:latin typeface="+mj-ea"/>
                  <a:ea typeface="+mj-ea"/>
                </a:rPr>
                <a:t>PLEASE ENTER YOUR TITLE HERE</a:t>
              </a:r>
            </a:p>
          </p:txBody>
        </p:sp>
      </p:grpSp>
      <p:grpSp>
        <p:nvGrpSpPr>
          <p:cNvPr id="34" name="组合 33"/>
          <p:cNvGrpSpPr/>
          <p:nvPr/>
        </p:nvGrpSpPr>
        <p:grpSpPr>
          <a:xfrm>
            <a:off x="2303055" y="2992750"/>
            <a:ext cx="360000" cy="360000"/>
            <a:chOff x="8758647" y="3379013"/>
            <a:chExt cx="360000" cy="360000"/>
          </a:xfrm>
        </p:grpSpPr>
        <p:sp>
          <p:nvSpPr>
            <p:cNvPr id="35" name="椭圆 34"/>
            <p:cNvSpPr/>
            <p:nvPr/>
          </p:nvSpPr>
          <p:spPr>
            <a:xfrm>
              <a:off x="8758647"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a:spLocks/>
            </p:cNvSpPr>
            <p:nvPr/>
          </p:nvSpPr>
          <p:spPr bwMode="auto">
            <a:xfrm>
              <a:off x="8857665" y="3489736"/>
              <a:ext cx="161366" cy="1386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solidFill>
              <a:srgbClr val="32C8B9"/>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37" name="组合 36"/>
          <p:cNvGrpSpPr/>
          <p:nvPr/>
        </p:nvGrpSpPr>
        <p:grpSpPr>
          <a:xfrm>
            <a:off x="1127463" y="2992750"/>
            <a:ext cx="360000" cy="360000"/>
            <a:chOff x="7583055" y="3379013"/>
            <a:chExt cx="360000" cy="360000"/>
          </a:xfrm>
        </p:grpSpPr>
        <p:sp>
          <p:nvSpPr>
            <p:cNvPr id="38" name="椭圆 37"/>
            <p:cNvSpPr/>
            <p:nvPr/>
          </p:nvSpPr>
          <p:spPr>
            <a:xfrm>
              <a:off x="7583055"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1"/>
            <p:cNvSpPr>
              <a:spLocks/>
            </p:cNvSpPr>
            <p:nvPr/>
          </p:nvSpPr>
          <p:spPr bwMode="auto">
            <a:xfrm>
              <a:off x="7701308" y="3484715"/>
              <a:ext cx="124018" cy="14879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solidFill>
              <a:srgbClr val="32C8B9"/>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1715259" y="2992750"/>
            <a:ext cx="360000" cy="360000"/>
            <a:chOff x="8170851" y="3379013"/>
            <a:chExt cx="360000" cy="360000"/>
          </a:xfrm>
        </p:grpSpPr>
        <p:sp>
          <p:nvSpPr>
            <p:cNvPr id="41" name="椭圆 40"/>
            <p:cNvSpPr/>
            <p:nvPr/>
          </p:nvSpPr>
          <p:spPr>
            <a:xfrm>
              <a:off x="8170851"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a:spLocks/>
            </p:cNvSpPr>
            <p:nvPr/>
          </p:nvSpPr>
          <p:spPr bwMode="auto">
            <a:xfrm>
              <a:off x="8269451" y="3484411"/>
              <a:ext cx="181852" cy="149312"/>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solidFill>
              <a:srgbClr val="F07832"/>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43" name="组合 42"/>
          <p:cNvGrpSpPr/>
          <p:nvPr/>
        </p:nvGrpSpPr>
        <p:grpSpPr>
          <a:xfrm>
            <a:off x="2890852" y="2992750"/>
            <a:ext cx="360000" cy="360000"/>
            <a:chOff x="9346444" y="3379013"/>
            <a:chExt cx="360000" cy="360000"/>
          </a:xfrm>
        </p:grpSpPr>
        <p:sp>
          <p:nvSpPr>
            <p:cNvPr id="44" name="椭圆 43"/>
            <p:cNvSpPr/>
            <p:nvPr/>
          </p:nvSpPr>
          <p:spPr>
            <a:xfrm>
              <a:off x="9346444"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9470917" y="3484272"/>
              <a:ext cx="136812" cy="149022"/>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45"/>
          <p:cNvSpPr/>
          <p:nvPr/>
        </p:nvSpPr>
        <p:spPr>
          <a:xfrm>
            <a:off x="811072" y="3946741"/>
            <a:ext cx="2774605" cy="523220"/>
          </a:xfrm>
          <a:prstGeom prst="rect">
            <a:avLst/>
          </a:prstGeom>
        </p:spPr>
        <p:txBody>
          <a:bodyPr wrap="square">
            <a:spAutoFit/>
          </a:bodyPr>
          <a:lstStyle/>
          <a:p>
            <a:pPr algn="ctr">
              <a:spcAft>
                <a:spcPts val="600"/>
              </a:spcAft>
            </a:pPr>
            <a:r>
              <a:rPr lang="en-US" altLang="zh-CN" sz="2800" dirty="0" smtClean="0">
                <a:solidFill>
                  <a:srgbClr val="32C8B9"/>
                </a:solidFill>
                <a:latin typeface="方正明尚简体" panose="02000000000000000000" pitchFamily="2" charset="-122"/>
                <a:ea typeface="方正明尚简体" panose="02000000000000000000" pitchFamily="2" charset="-122"/>
              </a:rPr>
              <a:t>ABOUT US</a:t>
            </a:r>
          </a:p>
        </p:txBody>
      </p:sp>
      <p:sp>
        <p:nvSpPr>
          <p:cNvPr id="47" name="标题 2"/>
          <p:cNvSpPr txBox="1">
            <a:spLocks/>
          </p:cNvSpPr>
          <p:nvPr/>
        </p:nvSpPr>
        <p:spPr>
          <a:xfrm>
            <a:off x="775432" y="4459651"/>
            <a:ext cx="2810245" cy="563789"/>
          </a:xfrm>
          <a:prstGeom prst="rect">
            <a:avLst/>
          </a:prstGeom>
        </p:spPr>
        <p:txBody>
          <a:bodyPr/>
          <a:lstStyle>
            <a:lvl1pPr algn="l" defTabSz="914400" rtl="0" eaLnBrk="1" latinLnBrk="0" hangingPunct="1">
              <a:lnSpc>
                <a:spcPct val="100000"/>
              </a:lnSpc>
              <a:spcBef>
                <a:spcPct val="0"/>
              </a:spcBef>
              <a:buNone/>
              <a:defRPr sz="2400" b="0" kern="1200">
                <a:solidFill>
                  <a:schemeClr val="accent1"/>
                </a:solidFill>
                <a:latin typeface="+mj-lt"/>
                <a:ea typeface="+mj-ea"/>
                <a:cs typeface="+mj-cs"/>
              </a:defRPr>
            </a:lvl1pPr>
          </a:lstStyle>
          <a:p>
            <a:pPr algn="ctr"/>
            <a:r>
              <a:rPr lang="zh-CN" altLang="en-US" dirty="0" smtClean="0">
                <a:solidFill>
                  <a:srgbClr val="32C8B9"/>
                </a:solidFill>
                <a:latin typeface="方正明尚简体" panose="02000000000000000000" pitchFamily="2" charset="-122"/>
                <a:ea typeface="方正明尚简体" panose="02000000000000000000" pitchFamily="2" charset="-122"/>
              </a:rPr>
              <a:t>我们是最专业的</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nvGrpSpPr>
          <p:cNvPr id="48" name="组合 47"/>
          <p:cNvGrpSpPr/>
          <p:nvPr/>
        </p:nvGrpSpPr>
        <p:grpSpPr>
          <a:xfrm>
            <a:off x="9832762" y="2038306"/>
            <a:ext cx="1800000" cy="1800000"/>
            <a:chOff x="7135003" y="2024019"/>
            <a:chExt cx="1800000" cy="1800000"/>
          </a:xfrm>
        </p:grpSpPr>
        <p:graphicFrame>
          <p:nvGraphicFramePr>
            <p:cNvPr id="49" name="图表 48"/>
            <p:cNvGraphicFramePr/>
            <p:nvPr>
              <p:extLst>
                <p:ext uri="{D42A27DB-BD31-4B8C-83A1-F6EECF244321}">
                  <p14:modId xmlns:p14="http://schemas.microsoft.com/office/powerpoint/2010/main" val="3844156203"/>
                </p:ext>
              </p:extLst>
            </p:nvPr>
          </p:nvGraphicFramePr>
          <p:xfrm>
            <a:off x="7135003" y="2024019"/>
            <a:ext cx="1800000" cy="1800000"/>
          </p:xfrm>
          <a:graphic>
            <a:graphicData uri="http://schemas.openxmlformats.org/drawingml/2006/chart">
              <c:chart xmlns:c="http://schemas.openxmlformats.org/drawingml/2006/chart" xmlns:r="http://schemas.openxmlformats.org/officeDocument/2006/relationships" r:id="rId6"/>
            </a:graphicData>
          </a:graphic>
        </p:graphicFrame>
        <p:sp>
          <p:nvSpPr>
            <p:cNvPr id="50" name="矩形 49"/>
            <p:cNvSpPr/>
            <p:nvPr/>
          </p:nvSpPr>
          <p:spPr>
            <a:xfrm>
              <a:off x="7703824" y="2803418"/>
              <a:ext cx="662362" cy="369332"/>
            </a:xfrm>
            <a:prstGeom prst="rect">
              <a:avLst/>
            </a:prstGeom>
          </p:spPr>
          <p:txBody>
            <a:bodyPr wrap="none">
              <a:spAutoFit/>
            </a:bodyPr>
            <a:lstStyle/>
            <a:p>
              <a:pPr algn="ctr"/>
              <a:r>
                <a:rPr lang="en-US" altLang="zh-CN" dirty="0">
                  <a:solidFill>
                    <a:srgbClr val="32C8B9"/>
                  </a:solidFill>
                  <a:latin typeface="方正明尚简体" panose="02000000000000000000" pitchFamily="2" charset="-122"/>
                  <a:ea typeface="方正明尚简体" panose="02000000000000000000" pitchFamily="2" charset="-122"/>
                </a:rPr>
                <a:t>6</a:t>
              </a:r>
              <a:r>
                <a:rPr lang="en-US" altLang="zh-CN" dirty="0" smtClean="0">
                  <a:solidFill>
                    <a:srgbClr val="32C8B9"/>
                  </a:solidFill>
                  <a:latin typeface="方正明尚简体" panose="02000000000000000000" pitchFamily="2" charset="-122"/>
                  <a:ea typeface="方正明尚简体" panose="02000000000000000000" pitchFamily="2" charset="-122"/>
                </a:rPr>
                <a:t>5%</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grpSp>
    </p:spTree>
    <p:extLst>
      <p:ext uri="{BB962C8B-B14F-4D97-AF65-F5344CB8AC3E}">
        <p14:creationId xmlns:p14="http://schemas.microsoft.com/office/powerpoint/2010/main" val="2924212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6*min(max(#ppt_w*#ppt_h,.3),1)-7.4)/-.7*#ppt_w"/>
                                          </p:val>
                                        </p:tav>
                                        <p:tav tm="100000">
                                          <p:val>
                                            <p:strVal val="#ppt_w"/>
                                          </p:val>
                                        </p:tav>
                                      </p:tavLst>
                                    </p:anim>
                                    <p:anim calcmode="lin" valueType="num">
                                      <p:cBhvr>
                                        <p:cTn id="8" dur="500" fill="hold"/>
                                        <p:tgtEl>
                                          <p:spTgt spid="30"/>
                                        </p:tgtEl>
                                        <p:attrNameLst>
                                          <p:attrName>ppt_h</p:attrName>
                                        </p:attrNameLst>
                                      </p:cBhvr>
                                      <p:tavLst>
                                        <p:tav tm="0">
                                          <p:val>
                                            <p:strVal val="(6*min(max(#ppt_w*#ppt_h,.3),1)-7.4)/-.7*#ppt_h"/>
                                          </p:val>
                                        </p:tav>
                                        <p:tav tm="100000">
                                          <p:val>
                                            <p:strVal val="#ppt_h"/>
                                          </p:val>
                                        </p:tav>
                                      </p:tavLst>
                                    </p:anim>
                                    <p:anim calcmode="lin" valueType="num">
                                      <p:cBhvr>
                                        <p:cTn id="9" dur="500" fill="hold"/>
                                        <p:tgtEl>
                                          <p:spTgt spid="30"/>
                                        </p:tgtEl>
                                        <p:attrNameLst>
                                          <p:attrName>ppt_x</p:attrName>
                                        </p:attrNameLst>
                                      </p:cBhvr>
                                      <p:tavLst>
                                        <p:tav tm="0">
                                          <p:val>
                                            <p:fltVal val="0.5"/>
                                          </p:val>
                                        </p:tav>
                                        <p:tav tm="100000">
                                          <p:val>
                                            <p:strVal val="#ppt_x"/>
                                          </p:val>
                                        </p:tav>
                                      </p:tavLst>
                                    </p:anim>
                                    <p:anim calcmode="lin" valueType="num">
                                      <p:cBhvr>
                                        <p:cTn id="10"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ppt_y</p:attrName>
                                        </p:attrNameLst>
                                      </p:cBhvr>
                                      <p:tavLst>
                                        <p:tav tm="0">
                                          <p:val>
                                            <p:strVal val="#ppt_y-#ppt_h*1.125000"/>
                                          </p:val>
                                        </p:tav>
                                        <p:tav tm="100000">
                                          <p:val>
                                            <p:strVal val="#ppt_y"/>
                                          </p:val>
                                        </p:tav>
                                      </p:tavLst>
                                    </p:anim>
                                    <p:animEffect transition="in" filter="wipe(down)">
                                      <p:cBhvr>
                                        <p:cTn id="15" dur="500"/>
                                        <p:tgtEl>
                                          <p:spTgt spid="8"/>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1"/>
                                        </p:tgtEl>
                                        <p:attrNameLst>
                                          <p:attrName>ppt_y</p:attrName>
                                        </p:attrNameLst>
                                      </p:cBhvr>
                                      <p:tavLst>
                                        <p:tav tm="0">
                                          <p:val>
                                            <p:strVal val="#ppt_y"/>
                                          </p:val>
                                        </p:tav>
                                        <p:tav tm="100000">
                                          <p:val>
                                            <p:strVal val="#ppt_y"/>
                                          </p:val>
                                        </p:tav>
                                      </p:tavLst>
                                    </p:anim>
                                    <p:anim calcmode="lin" valueType="num">
                                      <p:cBhvr>
                                        <p:cTn id="21"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1"/>
                                        </p:tgtEl>
                                      </p:cBhvr>
                                    </p:animEffect>
                                  </p:childTnLst>
                                </p:cTn>
                              </p:par>
                            </p:childTnLst>
                          </p:cTn>
                        </p:par>
                        <p:par>
                          <p:cTn id="24" fill="hold">
                            <p:stCondLst>
                              <p:cond delay="1950"/>
                            </p:stCondLst>
                            <p:childTnLst>
                              <p:par>
                                <p:cTn id="25" presetID="49" presetClass="entr" presetSubtype="0" decel="10000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style.rotation</p:attrName>
                                        </p:attrNameLst>
                                      </p:cBhvr>
                                      <p:tavLst>
                                        <p:tav tm="0">
                                          <p:val>
                                            <p:fltVal val="360"/>
                                          </p:val>
                                        </p:tav>
                                        <p:tav tm="100000">
                                          <p:val>
                                            <p:fltVal val="0"/>
                                          </p:val>
                                        </p:tav>
                                      </p:tavLst>
                                    </p:anim>
                                    <p:animEffect transition="in" filter="fade">
                                      <p:cBhvr>
                                        <p:cTn id="30" dur="500"/>
                                        <p:tgtEl>
                                          <p:spTgt spid="12"/>
                                        </p:tgtEl>
                                      </p:cBhvr>
                                    </p:animEffect>
                                  </p:childTnLst>
                                </p:cTn>
                              </p:par>
                            </p:childTnLst>
                          </p:cTn>
                        </p:par>
                        <p:par>
                          <p:cTn id="31" fill="hold">
                            <p:stCondLst>
                              <p:cond delay="2450"/>
                            </p:stCondLst>
                            <p:childTnLst>
                              <p:par>
                                <p:cTn id="32" presetID="49" presetClass="entr" presetSubtype="0" decel="10000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 calcmode="lin" valueType="num">
                                      <p:cBhvr>
                                        <p:cTn id="36" dur="500" fill="hold"/>
                                        <p:tgtEl>
                                          <p:spTgt spid="15"/>
                                        </p:tgtEl>
                                        <p:attrNameLst>
                                          <p:attrName>style.rotation</p:attrName>
                                        </p:attrNameLst>
                                      </p:cBhvr>
                                      <p:tavLst>
                                        <p:tav tm="0">
                                          <p:val>
                                            <p:fltVal val="360"/>
                                          </p:val>
                                        </p:tav>
                                        <p:tav tm="100000">
                                          <p:val>
                                            <p:fltVal val="0"/>
                                          </p:val>
                                        </p:tav>
                                      </p:tavLst>
                                    </p:anim>
                                    <p:animEffect transition="in" filter="fade">
                                      <p:cBhvr>
                                        <p:cTn id="37" dur="500"/>
                                        <p:tgtEl>
                                          <p:spTgt spid="15"/>
                                        </p:tgtEl>
                                      </p:cBhvr>
                                    </p:animEffect>
                                  </p:childTnLst>
                                </p:cTn>
                              </p:par>
                            </p:childTnLst>
                          </p:cTn>
                        </p:par>
                        <p:par>
                          <p:cTn id="38" fill="hold">
                            <p:stCondLst>
                              <p:cond delay="2950"/>
                            </p:stCondLst>
                            <p:childTnLst>
                              <p:par>
                                <p:cTn id="39" presetID="49" presetClass="entr" presetSubtype="0" decel="10000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 calcmode="lin" valueType="num">
                                      <p:cBhvr>
                                        <p:cTn id="43" dur="500" fill="hold"/>
                                        <p:tgtEl>
                                          <p:spTgt spid="18"/>
                                        </p:tgtEl>
                                        <p:attrNameLst>
                                          <p:attrName>style.rotation</p:attrName>
                                        </p:attrNameLst>
                                      </p:cBhvr>
                                      <p:tavLst>
                                        <p:tav tm="0">
                                          <p:val>
                                            <p:fltVal val="360"/>
                                          </p:val>
                                        </p:tav>
                                        <p:tav tm="100000">
                                          <p:val>
                                            <p:fltVal val="0"/>
                                          </p:val>
                                        </p:tav>
                                      </p:tavLst>
                                    </p:anim>
                                    <p:animEffect transition="in" filter="fade">
                                      <p:cBhvr>
                                        <p:cTn id="44" dur="500"/>
                                        <p:tgtEl>
                                          <p:spTgt spid="18"/>
                                        </p:tgtEl>
                                      </p:cBhvr>
                                    </p:animEffect>
                                  </p:childTnLst>
                                </p:cTn>
                              </p:par>
                            </p:childTnLst>
                          </p:cTn>
                        </p:par>
                        <p:par>
                          <p:cTn id="45" fill="hold">
                            <p:stCondLst>
                              <p:cond delay="3450"/>
                            </p:stCondLst>
                            <p:childTnLst>
                              <p:par>
                                <p:cTn id="46" presetID="42"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childTnLst>
                          </p:cTn>
                        </p:par>
                        <p:par>
                          <p:cTn id="51" fill="hold">
                            <p:stCondLst>
                              <p:cond delay="4450"/>
                            </p:stCondLst>
                            <p:childTnLst>
                              <p:par>
                                <p:cTn id="52" presetID="53" presetClass="entr" presetSubtype="16"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4950"/>
                            </p:stCondLst>
                            <p:childTnLst>
                              <p:par>
                                <p:cTn id="58" presetID="53" presetClass="entr" presetSubtype="16"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fltVal val="0"/>
                                          </p:val>
                                        </p:tav>
                                        <p:tav tm="100000">
                                          <p:val>
                                            <p:strVal val="#ppt_h"/>
                                          </p:val>
                                        </p:tav>
                                      </p:tavLst>
                                    </p:anim>
                                    <p:animEffect transition="in" filter="fade">
                                      <p:cBhvr>
                                        <p:cTn id="62" dur="500"/>
                                        <p:tgtEl>
                                          <p:spTgt spid="40"/>
                                        </p:tgtEl>
                                      </p:cBhvr>
                                    </p:animEffect>
                                  </p:childTnLst>
                                </p:cTn>
                              </p:par>
                            </p:childTnLst>
                          </p:cTn>
                        </p:par>
                        <p:par>
                          <p:cTn id="63" fill="hold">
                            <p:stCondLst>
                              <p:cond delay="5450"/>
                            </p:stCondLst>
                            <p:childTnLst>
                              <p:par>
                                <p:cTn id="64" presetID="53" presetClass="entr" presetSubtype="16"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5950"/>
                            </p:stCondLst>
                            <p:childTnLst>
                              <p:par>
                                <p:cTn id="70" presetID="53" presetClass="entr" presetSubtype="16"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childTnLst>
                          </p:cTn>
                        </p:par>
                        <p:par>
                          <p:cTn id="75" fill="hold">
                            <p:stCondLst>
                              <p:cond delay="6450"/>
                            </p:stCondLst>
                            <p:childTnLst>
                              <p:par>
                                <p:cTn id="76" presetID="2" presetClass="entr" presetSubtype="2"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500" fill="hold"/>
                                        <p:tgtEl>
                                          <p:spTgt spid="46"/>
                                        </p:tgtEl>
                                        <p:attrNameLst>
                                          <p:attrName>ppt_x</p:attrName>
                                        </p:attrNameLst>
                                      </p:cBhvr>
                                      <p:tavLst>
                                        <p:tav tm="0">
                                          <p:val>
                                            <p:strVal val="1+#ppt_w/2"/>
                                          </p:val>
                                        </p:tav>
                                        <p:tav tm="100000">
                                          <p:val>
                                            <p:strVal val="#ppt_x"/>
                                          </p:val>
                                        </p:tav>
                                      </p:tavLst>
                                    </p:anim>
                                    <p:anim calcmode="lin" valueType="num">
                                      <p:cBhvr additive="base">
                                        <p:cTn id="79" dur="500" fill="hold"/>
                                        <p:tgtEl>
                                          <p:spTgt spid="46"/>
                                        </p:tgtEl>
                                        <p:attrNameLst>
                                          <p:attrName>ppt_y</p:attrName>
                                        </p:attrNameLst>
                                      </p:cBhvr>
                                      <p:tavLst>
                                        <p:tav tm="0">
                                          <p:val>
                                            <p:strVal val="#ppt_y"/>
                                          </p:val>
                                        </p:tav>
                                        <p:tav tm="100000">
                                          <p:val>
                                            <p:strVal val="#ppt_y"/>
                                          </p:val>
                                        </p:tav>
                                      </p:tavLst>
                                    </p:anim>
                                  </p:childTnLst>
                                </p:cTn>
                              </p:par>
                            </p:childTnLst>
                          </p:cTn>
                        </p:par>
                        <p:par>
                          <p:cTn id="80" fill="hold">
                            <p:stCondLst>
                              <p:cond delay="69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7"/>
                                        </p:tgtEl>
                                        <p:attrNameLst>
                                          <p:attrName>style.visibility</p:attrName>
                                        </p:attrNameLst>
                                      </p:cBhvr>
                                      <p:to>
                                        <p:strVal val="visible"/>
                                      </p:to>
                                    </p:set>
                                    <p:anim calcmode="lin" valueType="num">
                                      <p:cBhvr>
                                        <p:cTn id="83"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7"/>
                                        </p:tgtEl>
                                        <p:attrNameLst>
                                          <p:attrName>ppt_y</p:attrName>
                                        </p:attrNameLst>
                                      </p:cBhvr>
                                      <p:tavLst>
                                        <p:tav tm="0">
                                          <p:val>
                                            <p:strVal val="#ppt_y"/>
                                          </p:val>
                                        </p:tav>
                                        <p:tav tm="100000">
                                          <p:val>
                                            <p:strVal val="#ppt_y"/>
                                          </p:val>
                                        </p:tav>
                                      </p:tavLst>
                                    </p:anim>
                                    <p:anim calcmode="lin" valueType="num">
                                      <p:cBhvr>
                                        <p:cTn id="85"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7"/>
                                        </p:tgtEl>
                                      </p:cBhvr>
                                    </p:animEffect>
                                  </p:childTnLst>
                                </p:cTn>
                              </p:par>
                            </p:childTnLst>
                          </p:cTn>
                        </p:par>
                        <p:par>
                          <p:cTn id="88" fill="hold">
                            <p:stCondLst>
                              <p:cond delay="7750"/>
                            </p:stCondLst>
                            <p:childTnLst>
                              <p:par>
                                <p:cTn id="89" presetID="49" presetClass="entr" presetSubtype="0" decel="100000"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500" fill="hold"/>
                                        <p:tgtEl>
                                          <p:spTgt spid="48"/>
                                        </p:tgtEl>
                                        <p:attrNameLst>
                                          <p:attrName>ppt_w</p:attrName>
                                        </p:attrNameLst>
                                      </p:cBhvr>
                                      <p:tavLst>
                                        <p:tav tm="0">
                                          <p:val>
                                            <p:fltVal val="0"/>
                                          </p:val>
                                        </p:tav>
                                        <p:tav tm="100000">
                                          <p:val>
                                            <p:strVal val="#ppt_w"/>
                                          </p:val>
                                        </p:tav>
                                      </p:tavLst>
                                    </p:anim>
                                    <p:anim calcmode="lin" valueType="num">
                                      <p:cBhvr>
                                        <p:cTn id="92" dur="500" fill="hold"/>
                                        <p:tgtEl>
                                          <p:spTgt spid="48"/>
                                        </p:tgtEl>
                                        <p:attrNameLst>
                                          <p:attrName>ppt_h</p:attrName>
                                        </p:attrNameLst>
                                      </p:cBhvr>
                                      <p:tavLst>
                                        <p:tav tm="0">
                                          <p:val>
                                            <p:fltVal val="0"/>
                                          </p:val>
                                        </p:tav>
                                        <p:tav tm="100000">
                                          <p:val>
                                            <p:strVal val="#ppt_h"/>
                                          </p:val>
                                        </p:tav>
                                      </p:tavLst>
                                    </p:anim>
                                    <p:anim calcmode="lin" valueType="num">
                                      <p:cBhvr>
                                        <p:cTn id="93" dur="500" fill="hold"/>
                                        <p:tgtEl>
                                          <p:spTgt spid="48"/>
                                        </p:tgtEl>
                                        <p:attrNameLst>
                                          <p:attrName>style.rotation</p:attrName>
                                        </p:attrNameLst>
                                      </p:cBhvr>
                                      <p:tavLst>
                                        <p:tav tm="0">
                                          <p:val>
                                            <p:fltVal val="360"/>
                                          </p:val>
                                        </p:tav>
                                        <p:tav tm="100000">
                                          <p:val>
                                            <p:fltVal val="0"/>
                                          </p:val>
                                        </p:tav>
                                      </p:tavLst>
                                    </p:anim>
                                    <p:animEffect transition="in" filter="fade">
                                      <p:cBhvr>
                                        <p:cTn id="9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1" name="直接连接符 50"/>
          <p:cNvCxnSpPr>
            <a:stCxn id="60" idx="4"/>
            <a:endCxn id="64" idx="0"/>
          </p:cNvCxnSpPr>
          <p:nvPr/>
        </p:nvCxnSpPr>
        <p:spPr>
          <a:xfrm>
            <a:off x="5146675" y="2016345"/>
            <a:ext cx="0" cy="1198243"/>
          </a:xfrm>
          <a:prstGeom prst="line">
            <a:avLst/>
          </a:prstGeom>
          <a:ln w="25400">
            <a:solidFill>
              <a:srgbClr val="32C8B9"/>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64" idx="4"/>
          </p:cNvCxnSpPr>
          <p:nvPr/>
        </p:nvCxnSpPr>
        <p:spPr>
          <a:xfrm>
            <a:off x="5146675" y="3767038"/>
            <a:ext cx="0" cy="1198245"/>
          </a:xfrm>
          <a:prstGeom prst="line">
            <a:avLst/>
          </a:prstGeom>
          <a:ln w="25400">
            <a:solidFill>
              <a:srgbClr val="32C8B9"/>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endCxn id="60" idx="0"/>
          </p:cNvCxnSpPr>
          <p:nvPr/>
        </p:nvCxnSpPr>
        <p:spPr>
          <a:xfrm>
            <a:off x="5146675" y="689546"/>
            <a:ext cx="0" cy="774349"/>
          </a:xfrm>
          <a:prstGeom prst="line">
            <a:avLst/>
          </a:prstGeom>
          <a:ln w="25400">
            <a:solidFill>
              <a:srgbClr val="32C8B9"/>
            </a:solidFill>
            <a:headEnd type="oval" w="lg" len="lg"/>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870450" y="1463895"/>
            <a:ext cx="552450" cy="552450"/>
            <a:chOff x="4870450" y="1447800"/>
            <a:chExt cx="552450" cy="552450"/>
          </a:xfrm>
        </p:grpSpPr>
        <p:sp>
          <p:nvSpPr>
            <p:cNvPr id="60" name="椭圆 59"/>
            <p:cNvSpPr/>
            <p:nvPr/>
          </p:nvSpPr>
          <p:spPr>
            <a:xfrm>
              <a:off x="4870450" y="1447800"/>
              <a:ext cx="552450" cy="552450"/>
            </a:xfrm>
            <a:prstGeom prst="ellipse">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latin typeface="方正明尚简体" panose="02000000000000000000" pitchFamily="2" charset="-122"/>
                <a:ea typeface="方正明尚简体" panose="02000000000000000000" pitchFamily="2" charset="-122"/>
              </a:endParaRPr>
            </a:p>
          </p:txBody>
        </p:sp>
        <p:sp>
          <p:nvSpPr>
            <p:cNvPr id="61" name="矩形 60"/>
            <p:cNvSpPr/>
            <p:nvPr/>
          </p:nvSpPr>
          <p:spPr>
            <a:xfrm>
              <a:off x="4991023" y="1554748"/>
              <a:ext cx="311304" cy="338554"/>
            </a:xfrm>
            <a:prstGeom prst="rect">
              <a:avLst/>
            </a:prstGeom>
          </p:spPr>
          <p:txBody>
            <a:bodyPr wrap="none" anchor="ctr">
              <a:spAutoFit/>
            </a:bodyPr>
            <a:lstStyle/>
            <a:p>
              <a:pPr algn="ctr"/>
              <a:r>
                <a:rPr lang="en-US" altLang="zh-CN" sz="1600" dirty="0">
                  <a:solidFill>
                    <a:schemeClr val="bg1"/>
                  </a:solidFill>
                  <a:latin typeface="方正明尚简体" panose="02000000000000000000" pitchFamily="2" charset="-122"/>
                  <a:ea typeface="方正明尚简体" panose="02000000000000000000" pitchFamily="2" charset="-122"/>
                </a:rPr>
                <a:t>4</a:t>
              </a:r>
              <a:endParaRPr lang="zh-CN" altLang="en-US" sz="1600" dirty="0">
                <a:solidFill>
                  <a:schemeClr val="bg1"/>
                </a:solidFill>
                <a:latin typeface="方正明尚简体" panose="02000000000000000000" pitchFamily="2" charset="-122"/>
                <a:ea typeface="方正明尚简体" panose="02000000000000000000" pitchFamily="2" charset="-122"/>
              </a:endParaRPr>
            </a:p>
          </p:txBody>
        </p:sp>
      </p:grpSp>
      <p:sp>
        <p:nvSpPr>
          <p:cNvPr id="62" name="矩形 61"/>
          <p:cNvSpPr/>
          <p:nvPr/>
        </p:nvSpPr>
        <p:spPr>
          <a:xfrm>
            <a:off x="5699124" y="1349595"/>
            <a:ext cx="5578475" cy="1492716"/>
          </a:xfrm>
          <a:prstGeom prst="rect">
            <a:avLst/>
          </a:prstGeom>
        </p:spPr>
        <p:txBody>
          <a:bodyPr wrap="square">
            <a:spAutoFit/>
          </a:bodyPr>
          <a:lstStyle/>
          <a:p>
            <a:pPr>
              <a:lnSpc>
                <a:spcPct val="130000"/>
              </a:lnSpc>
              <a:spcAft>
                <a:spcPts val="600"/>
              </a:spcAft>
            </a:pPr>
            <a:r>
              <a:rPr lang="en-US" altLang="zh-CN" sz="2000" dirty="0" smtClean="0">
                <a:solidFill>
                  <a:srgbClr val="32C8B9"/>
                </a:solidFill>
                <a:latin typeface="方正明尚简体" panose="02000000000000000000" pitchFamily="2" charset="-122"/>
                <a:ea typeface="方正明尚简体" panose="02000000000000000000" pitchFamily="2" charset="-122"/>
              </a:rPr>
              <a:t>STEP 1: </a:t>
            </a:r>
            <a:r>
              <a:rPr lang="zh-CN" altLang="en-US" sz="2000" dirty="0">
                <a:solidFill>
                  <a:srgbClr val="32C8B9"/>
                </a:solidFill>
                <a:latin typeface="方正明尚简体" panose="02000000000000000000" pitchFamily="2" charset="-122"/>
                <a:ea typeface="方正明尚简体" panose="02000000000000000000" pitchFamily="2" charset="-122"/>
              </a:rPr>
              <a:t>添加标题</a:t>
            </a:r>
          </a:p>
          <a:p>
            <a:pPr>
              <a:lnSpc>
                <a:spcPct val="150000"/>
              </a:lnSpc>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a:lnSpc>
                <a:spcPct val="150000"/>
              </a:lnSpc>
            </a:pP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4870450" y="3214588"/>
            <a:ext cx="552450" cy="552450"/>
            <a:chOff x="4870450" y="2929954"/>
            <a:chExt cx="552450" cy="552450"/>
          </a:xfrm>
        </p:grpSpPr>
        <p:sp>
          <p:nvSpPr>
            <p:cNvPr id="64" name="椭圆 63"/>
            <p:cNvSpPr/>
            <p:nvPr/>
          </p:nvSpPr>
          <p:spPr>
            <a:xfrm>
              <a:off x="4870450" y="2929954"/>
              <a:ext cx="552450" cy="552450"/>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p>
          </p:txBody>
        </p:sp>
        <p:sp>
          <p:nvSpPr>
            <p:cNvPr id="65" name="矩形 64"/>
            <p:cNvSpPr/>
            <p:nvPr/>
          </p:nvSpPr>
          <p:spPr>
            <a:xfrm>
              <a:off x="4942132" y="3036902"/>
              <a:ext cx="409086" cy="338554"/>
            </a:xfrm>
            <a:prstGeom prst="rect">
              <a:avLst/>
            </a:prstGeom>
          </p:spPr>
          <p:txBody>
            <a:bodyPr wrap="none" anchor="ctr">
              <a:spAutoFit/>
            </a:bodyPr>
            <a:lstStyle/>
            <a:p>
              <a:pPr algn="ctr"/>
              <a:r>
                <a:rPr lang="en-US" altLang="zh-CN" sz="1600" dirty="0" smtClean="0">
                  <a:solidFill>
                    <a:schemeClr val="bg1"/>
                  </a:solidFill>
                  <a:latin typeface="方正明尚简体" panose="02000000000000000000" pitchFamily="2" charset="-122"/>
                  <a:ea typeface="方正明尚简体" panose="02000000000000000000" pitchFamily="2" charset="-122"/>
                </a:rPr>
                <a:t>12</a:t>
              </a:r>
              <a:endParaRPr lang="zh-CN" altLang="en-US" sz="1600" dirty="0">
                <a:solidFill>
                  <a:schemeClr val="bg1"/>
                </a:solidFill>
                <a:latin typeface="方正明尚简体" panose="02000000000000000000" pitchFamily="2" charset="-122"/>
                <a:ea typeface="方正明尚简体" panose="02000000000000000000" pitchFamily="2" charset="-122"/>
              </a:endParaRPr>
            </a:p>
          </p:txBody>
        </p:sp>
      </p:grpSp>
      <p:sp>
        <p:nvSpPr>
          <p:cNvPr id="66" name="矩形 65"/>
          <p:cNvSpPr/>
          <p:nvPr/>
        </p:nvSpPr>
        <p:spPr>
          <a:xfrm>
            <a:off x="5699124" y="3100289"/>
            <a:ext cx="5578475" cy="1492716"/>
          </a:xfrm>
          <a:prstGeom prst="rect">
            <a:avLst/>
          </a:prstGeom>
        </p:spPr>
        <p:txBody>
          <a:bodyPr wrap="square">
            <a:spAutoFit/>
          </a:bodyPr>
          <a:lstStyle/>
          <a:p>
            <a:pPr>
              <a:lnSpc>
                <a:spcPct val="130000"/>
              </a:lnSpc>
              <a:spcAft>
                <a:spcPts val="600"/>
              </a:spcAft>
            </a:pPr>
            <a:r>
              <a:rPr lang="en-US" altLang="zh-CN" sz="2000" dirty="0" smtClean="0">
                <a:solidFill>
                  <a:srgbClr val="32C8B9"/>
                </a:solidFill>
                <a:latin typeface="方正明尚简体" panose="02000000000000000000" pitchFamily="2" charset="-122"/>
                <a:ea typeface="方正明尚简体" panose="02000000000000000000" pitchFamily="2" charset="-122"/>
              </a:rPr>
              <a:t>STEP 2: </a:t>
            </a:r>
            <a:r>
              <a:rPr lang="zh-CN" altLang="en-US" sz="2000" dirty="0" smtClean="0">
                <a:solidFill>
                  <a:srgbClr val="32C8B9"/>
                </a:solidFill>
                <a:latin typeface="方正明尚简体" panose="02000000000000000000" pitchFamily="2" charset="-122"/>
                <a:ea typeface="方正明尚简体" panose="02000000000000000000" pitchFamily="2" charset="-122"/>
              </a:rPr>
              <a:t>添加标题</a:t>
            </a:r>
          </a:p>
          <a:p>
            <a:pPr>
              <a:lnSpc>
                <a:spcPct val="150000"/>
              </a:lnSpc>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a:lnSpc>
                <a:spcPct val="150000"/>
              </a:lnSpc>
            </a:pP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870450" y="4965283"/>
            <a:ext cx="552450" cy="552450"/>
            <a:chOff x="4870450" y="4412109"/>
            <a:chExt cx="552450" cy="552450"/>
          </a:xfrm>
        </p:grpSpPr>
        <p:sp>
          <p:nvSpPr>
            <p:cNvPr id="68" name="椭圆 67"/>
            <p:cNvSpPr/>
            <p:nvPr/>
          </p:nvSpPr>
          <p:spPr>
            <a:xfrm>
              <a:off x="4870450" y="4412109"/>
              <a:ext cx="552450" cy="55245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rgbClr val="449AB3"/>
                </a:solidFill>
              </a:endParaRPr>
            </a:p>
          </p:txBody>
        </p:sp>
        <p:sp>
          <p:nvSpPr>
            <p:cNvPr id="69" name="矩形 68"/>
            <p:cNvSpPr/>
            <p:nvPr/>
          </p:nvSpPr>
          <p:spPr>
            <a:xfrm>
              <a:off x="4920491" y="4519057"/>
              <a:ext cx="452368" cy="338554"/>
            </a:xfrm>
            <a:prstGeom prst="rect">
              <a:avLst/>
            </a:prstGeom>
          </p:spPr>
          <p:txBody>
            <a:bodyPr wrap="none" anchor="ctr">
              <a:spAutoFit/>
            </a:bodyPr>
            <a:lstStyle/>
            <a:p>
              <a:pPr algn="ctr"/>
              <a:r>
                <a:rPr lang="en-US" altLang="zh-CN" sz="1600" dirty="0" smtClean="0">
                  <a:solidFill>
                    <a:srgbClr val="32C8B9"/>
                  </a:solidFill>
                  <a:latin typeface="方正明尚简体" panose="02000000000000000000" pitchFamily="2" charset="-122"/>
                  <a:ea typeface="方正明尚简体" panose="02000000000000000000" pitchFamily="2" charset="-122"/>
                </a:rPr>
                <a:t>30</a:t>
              </a:r>
              <a:endParaRPr lang="zh-CN" altLang="en-US" sz="1600" dirty="0">
                <a:solidFill>
                  <a:srgbClr val="32C8B9"/>
                </a:solidFill>
                <a:latin typeface="方正明尚简体" panose="02000000000000000000" pitchFamily="2" charset="-122"/>
                <a:ea typeface="方正明尚简体" panose="02000000000000000000" pitchFamily="2" charset="-122"/>
              </a:endParaRPr>
            </a:p>
          </p:txBody>
        </p:sp>
      </p:grpSp>
      <p:sp>
        <p:nvSpPr>
          <p:cNvPr id="70" name="矩形 69"/>
          <p:cNvSpPr/>
          <p:nvPr/>
        </p:nvSpPr>
        <p:spPr>
          <a:xfrm>
            <a:off x="5699124" y="4850983"/>
            <a:ext cx="5578475" cy="1492716"/>
          </a:xfrm>
          <a:prstGeom prst="rect">
            <a:avLst/>
          </a:prstGeom>
        </p:spPr>
        <p:txBody>
          <a:bodyPr wrap="square">
            <a:spAutoFit/>
          </a:bodyPr>
          <a:lstStyle/>
          <a:p>
            <a:pPr>
              <a:lnSpc>
                <a:spcPct val="130000"/>
              </a:lnSpc>
              <a:spcAft>
                <a:spcPts val="600"/>
              </a:spcAft>
            </a:pPr>
            <a:r>
              <a:rPr lang="en-US" altLang="zh-CN" sz="2000" dirty="0" smtClean="0">
                <a:solidFill>
                  <a:srgbClr val="32C8B9"/>
                </a:solidFill>
                <a:latin typeface="方正明尚简体" panose="02000000000000000000" pitchFamily="2" charset="-122"/>
                <a:ea typeface="方正明尚简体" panose="02000000000000000000" pitchFamily="2" charset="-122"/>
              </a:rPr>
              <a:t>STEP 3: </a:t>
            </a:r>
            <a:r>
              <a:rPr lang="zh-CN" altLang="en-US" sz="2000" dirty="0" smtClean="0">
                <a:solidFill>
                  <a:srgbClr val="32C8B9"/>
                </a:solidFill>
                <a:latin typeface="方正明尚简体" panose="02000000000000000000" pitchFamily="2" charset="-122"/>
                <a:ea typeface="方正明尚简体" panose="02000000000000000000" pitchFamily="2" charset="-122"/>
              </a:rPr>
              <a:t>添加标题</a:t>
            </a:r>
          </a:p>
          <a:p>
            <a:pPr>
              <a:lnSpc>
                <a:spcPct val="150000"/>
              </a:lnSpc>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a:lnSpc>
                <a:spcPct val="150000"/>
              </a:lnSpc>
            </a:pP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804369" y="2187475"/>
            <a:ext cx="2646878" cy="1077218"/>
          </a:xfrm>
          <a:prstGeom prst="rect">
            <a:avLst/>
          </a:prstGeom>
          <a:noFill/>
        </p:spPr>
        <p:txBody>
          <a:bodyPr wrap="none" rtlCol="0">
            <a:spAutoFit/>
          </a:bodyPr>
          <a:lstStyle/>
          <a:p>
            <a:r>
              <a:rPr lang="zh-CN" altLang="en-US" sz="3200" dirty="0" smtClean="0">
                <a:solidFill>
                  <a:srgbClr val="32C8B9"/>
                </a:solidFill>
                <a:latin typeface="方正明尚简体" panose="02000000000000000000" pitchFamily="2" charset="-122"/>
                <a:ea typeface="方正明尚简体" panose="02000000000000000000" pitchFamily="2" charset="-122"/>
              </a:rPr>
              <a:t>我们的</a:t>
            </a:r>
            <a:endParaRPr lang="en-US" altLang="zh-CN" sz="3200" dirty="0" smtClean="0">
              <a:solidFill>
                <a:srgbClr val="32C8B9"/>
              </a:solidFill>
              <a:latin typeface="方正明尚简体" panose="02000000000000000000" pitchFamily="2" charset="-122"/>
              <a:ea typeface="方正明尚简体" panose="02000000000000000000" pitchFamily="2" charset="-122"/>
            </a:endParaRPr>
          </a:p>
          <a:p>
            <a:r>
              <a:rPr lang="zh-CN" altLang="en-US" sz="3200" dirty="0" smtClean="0">
                <a:solidFill>
                  <a:srgbClr val="32C8B9"/>
                </a:solidFill>
                <a:latin typeface="方正明尚简体" panose="02000000000000000000" pitchFamily="2" charset="-122"/>
                <a:ea typeface="方正明尚简体" panose="02000000000000000000" pitchFamily="2" charset="-122"/>
              </a:rPr>
              <a:t>产品开发过程</a:t>
            </a:r>
            <a:endParaRPr lang="zh-CN" altLang="en-US" sz="3200" dirty="0">
              <a:solidFill>
                <a:srgbClr val="32C8B9"/>
              </a:solidFill>
              <a:latin typeface="方正明尚简体" panose="02000000000000000000" pitchFamily="2" charset="-122"/>
              <a:ea typeface="方正明尚简体" panose="02000000000000000000" pitchFamily="2" charset="-122"/>
            </a:endParaRPr>
          </a:p>
        </p:txBody>
      </p:sp>
      <p:sp>
        <p:nvSpPr>
          <p:cNvPr id="72" name="文本框 71"/>
          <p:cNvSpPr txBox="1"/>
          <p:nvPr/>
        </p:nvSpPr>
        <p:spPr>
          <a:xfrm>
            <a:off x="804369" y="3302349"/>
            <a:ext cx="2157963" cy="369332"/>
          </a:xfrm>
          <a:prstGeom prst="rect">
            <a:avLst/>
          </a:prstGeom>
          <a:noFill/>
        </p:spPr>
        <p:txBody>
          <a:bodyPr wrap="none" rtlCol="0">
            <a:spAutoFit/>
          </a:bodyPr>
          <a:lstStyle/>
          <a:p>
            <a:r>
              <a:rPr lang="en-US" altLang="zh-CN" dirty="0" smtClean="0">
                <a:solidFill>
                  <a:srgbClr val="32C8B9"/>
                </a:solidFill>
                <a:latin typeface="方正明尚简体" panose="02000000000000000000" pitchFamily="2" charset="-122"/>
                <a:ea typeface="方正明尚简体" panose="02000000000000000000" pitchFamily="2" charset="-122"/>
              </a:rPr>
              <a:t>FEBRUARY 2018</a:t>
            </a:r>
            <a:endParaRPr lang="zh-CN" altLang="en-US" dirty="0">
              <a:solidFill>
                <a:srgbClr val="32C8B9"/>
              </a:solidFill>
              <a:latin typeface="方正明尚简体" panose="02000000000000000000" pitchFamily="2" charset="-122"/>
              <a:ea typeface="方正明尚简体" panose="02000000000000000000" pitchFamily="2" charset="-122"/>
            </a:endParaRPr>
          </a:p>
        </p:txBody>
      </p:sp>
      <p:sp>
        <p:nvSpPr>
          <p:cNvPr id="73" name="矩形 72"/>
          <p:cNvSpPr/>
          <p:nvPr/>
        </p:nvSpPr>
        <p:spPr>
          <a:xfrm>
            <a:off x="804369" y="3920819"/>
            <a:ext cx="3789857" cy="1106585"/>
          </a:xfrm>
          <a:prstGeom prst="rect">
            <a:avLst/>
          </a:prstGeom>
        </p:spPr>
        <p:txBody>
          <a:bodyPr wrap="square">
            <a:spAutoFit/>
          </a:bodyPr>
          <a:lstStyle/>
          <a:p>
            <a:pPr>
              <a:lnSpc>
                <a:spcPct val="150000"/>
              </a:lnSpc>
            </a:pP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a:lnSpc>
                <a:spcPct val="150000"/>
              </a:lnSpc>
            </a:pP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6556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0000">
                                          <p:cBhvr additive="base">
                                            <p:cTn id="7" dur="1000" fill="hold"/>
                                            <p:tgtEl>
                                              <p:spTgt spid="7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7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14:presetBounceEnd="50000">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14:bounceEnd="50000">
                                          <p:cBhvr additive="base">
                                            <p:cTn id="12" dur="1000" fill="hold"/>
                                            <p:tgtEl>
                                              <p:spTgt spid="72"/>
                                            </p:tgtEl>
                                            <p:attrNameLst>
                                              <p:attrName>ppt_x</p:attrName>
                                            </p:attrNameLst>
                                          </p:cBhvr>
                                          <p:tavLst>
                                            <p:tav tm="0">
                                              <p:val>
                                                <p:strVal val="0-#ppt_w/2"/>
                                              </p:val>
                                            </p:tav>
                                            <p:tav tm="100000">
                                              <p:val>
                                                <p:strVal val="#ppt_x"/>
                                              </p:val>
                                            </p:tav>
                                          </p:tavLst>
                                        </p:anim>
                                        <p:anim calcmode="lin" valueType="num" p14:bounceEnd="50000">
                                          <p:cBhvr additive="base">
                                            <p:cTn id="13" dur="1000" fill="hold"/>
                                            <p:tgtEl>
                                              <p:spTgt spid="72"/>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14:presetBounceEnd="50000">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14:bounceEnd="50000">
                                          <p:cBhvr additive="base">
                                            <p:cTn id="17" dur="1000" fill="hold"/>
                                            <p:tgtEl>
                                              <p:spTgt spid="73"/>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73"/>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2" presetClass="entr" presetSubtype="1"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3500"/>
                                </p:stCondLst>
                                <p:childTnLst>
                                  <p:par>
                                    <p:cTn id="24" presetID="23" presetClass="entr" presetSubtype="36" fill="hold"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500" fill="hold"/>
                                            <p:tgtEl>
                                              <p:spTgt spid="59"/>
                                            </p:tgtEl>
                                            <p:attrNameLst>
                                              <p:attrName>ppt_w</p:attrName>
                                            </p:attrNameLst>
                                          </p:cBhvr>
                                          <p:tavLst>
                                            <p:tav tm="0">
                                              <p:val>
                                                <p:strVal val="(6*min(max(#ppt_w*#ppt_h,.3),1)-7.4)/-.7*#ppt_w"/>
                                              </p:val>
                                            </p:tav>
                                            <p:tav tm="100000">
                                              <p:val>
                                                <p:strVal val="#ppt_w"/>
                                              </p:val>
                                            </p:tav>
                                          </p:tavLst>
                                        </p:anim>
                                        <p:anim calcmode="lin" valueType="num">
                                          <p:cBhvr>
                                            <p:cTn id="27" dur="500" fill="hold"/>
                                            <p:tgtEl>
                                              <p:spTgt spid="59"/>
                                            </p:tgtEl>
                                            <p:attrNameLst>
                                              <p:attrName>ppt_h</p:attrName>
                                            </p:attrNameLst>
                                          </p:cBhvr>
                                          <p:tavLst>
                                            <p:tav tm="0">
                                              <p:val>
                                                <p:strVal val="(6*min(max(#ppt_w*#ppt_h,.3),1)-7.4)/-.7*#ppt_h"/>
                                              </p:val>
                                            </p:tav>
                                            <p:tav tm="100000">
                                              <p:val>
                                                <p:strVal val="#ppt_h"/>
                                              </p:val>
                                            </p:tav>
                                          </p:tavLst>
                                        </p:anim>
                                        <p:anim calcmode="lin" valueType="num">
                                          <p:cBhvr>
                                            <p:cTn id="28" dur="500" fill="hold"/>
                                            <p:tgtEl>
                                              <p:spTgt spid="59"/>
                                            </p:tgtEl>
                                            <p:attrNameLst>
                                              <p:attrName>ppt_x</p:attrName>
                                            </p:attrNameLst>
                                          </p:cBhvr>
                                          <p:tavLst>
                                            <p:tav tm="0">
                                              <p:val>
                                                <p:fltVal val="0.5"/>
                                              </p:val>
                                            </p:tav>
                                            <p:tav tm="100000">
                                              <p:val>
                                                <p:strVal val="#ppt_x"/>
                                              </p:val>
                                            </p:tav>
                                          </p:tavLst>
                                        </p:anim>
                                        <p:anim calcmode="lin" valueType="num">
                                          <p:cBhvr>
                                            <p:cTn id="29"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up)">
                                          <p:cBhvr>
                                            <p:cTn id="33" dur="500"/>
                                            <p:tgtEl>
                                              <p:spTgt spid="62"/>
                                            </p:tgtEl>
                                          </p:cBhvr>
                                        </p:animEffect>
                                      </p:childTnLst>
                                    </p:cTn>
                                  </p:par>
                                </p:childTnLst>
                              </p:cTn>
                            </p:par>
                            <p:par>
                              <p:cTn id="34" fill="hold">
                                <p:stCondLst>
                                  <p:cond delay="4500"/>
                                </p:stCondLst>
                                <p:childTnLst>
                                  <p:par>
                                    <p:cTn id="35" presetID="22" presetClass="entr" presetSubtype="1"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5000"/>
                                </p:stCondLst>
                                <p:childTnLst>
                                  <p:par>
                                    <p:cTn id="39" presetID="23" presetClass="entr" presetSubtype="36"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ppt_w</p:attrName>
                                            </p:attrNameLst>
                                          </p:cBhvr>
                                          <p:tavLst>
                                            <p:tav tm="0">
                                              <p:val>
                                                <p:strVal val="(6*min(max(#ppt_w*#ppt_h,.3),1)-7.4)/-.7*#ppt_w"/>
                                              </p:val>
                                            </p:tav>
                                            <p:tav tm="100000">
                                              <p:val>
                                                <p:strVal val="#ppt_w"/>
                                              </p:val>
                                            </p:tav>
                                          </p:tavLst>
                                        </p:anim>
                                        <p:anim calcmode="lin" valueType="num">
                                          <p:cBhvr>
                                            <p:cTn id="42" dur="500" fill="hold"/>
                                            <p:tgtEl>
                                              <p:spTgt spid="63"/>
                                            </p:tgtEl>
                                            <p:attrNameLst>
                                              <p:attrName>ppt_h</p:attrName>
                                            </p:attrNameLst>
                                          </p:cBhvr>
                                          <p:tavLst>
                                            <p:tav tm="0">
                                              <p:val>
                                                <p:strVal val="(6*min(max(#ppt_w*#ppt_h,.3),1)-7.4)/-.7*#ppt_h"/>
                                              </p:val>
                                            </p:tav>
                                            <p:tav tm="100000">
                                              <p:val>
                                                <p:strVal val="#ppt_h"/>
                                              </p:val>
                                            </p:tav>
                                          </p:tavLst>
                                        </p:anim>
                                        <p:anim calcmode="lin" valueType="num">
                                          <p:cBhvr>
                                            <p:cTn id="43" dur="500" fill="hold"/>
                                            <p:tgtEl>
                                              <p:spTgt spid="63"/>
                                            </p:tgtEl>
                                            <p:attrNameLst>
                                              <p:attrName>ppt_x</p:attrName>
                                            </p:attrNameLst>
                                          </p:cBhvr>
                                          <p:tavLst>
                                            <p:tav tm="0">
                                              <p:val>
                                                <p:fltVal val="0.5"/>
                                              </p:val>
                                            </p:tav>
                                            <p:tav tm="100000">
                                              <p:val>
                                                <p:strVal val="#ppt_x"/>
                                              </p:val>
                                            </p:tav>
                                          </p:tavLst>
                                        </p:anim>
                                        <p:anim calcmode="lin" valueType="num">
                                          <p:cBhvr>
                                            <p:cTn id="44" dur="500" fill="hold"/>
                                            <p:tgtEl>
                                              <p:spTgt spid="63"/>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childTnLst>
                              </p:cTn>
                            </p:par>
                            <p:par>
                              <p:cTn id="49" fill="hold">
                                <p:stCondLst>
                                  <p:cond delay="6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6500"/>
                                </p:stCondLst>
                                <p:childTnLst>
                                  <p:par>
                                    <p:cTn id="54" presetID="23" presetClass="entr" presetSubtype="36"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p:cTn id="56" dur="500" fill="hold"/>
                                            <p:tgtEl>
                                              <p:spTgt spid="67"/>
                                            </p:tgtEl>
                                            <p:attrNameLst>
                                              <p:attrName>ppt_w</p:attrName>
                                            </p:attrNameLst>
                                          </p:cBhvr>
                                          <p:tavLst>
                                            <p:tav tm="0">
                                              <p:val>
                                                <p:strVal val="(6*min(max(#ppt_w*#ppt_h,.3),1)-7.4)/-.7*#ppt_w"/>
                                              </p:val>
                                            </p:tav>
                                            <p:tav tm="100000">
                                              <p:val>
                                                <p:strVal val="#ppt_w"/>
                                              </p:val>
                                            </p:tav>
                                          </p:tavLst>
                                        </p:anim>
                                        <p:anim calcmode="lin" valueType="num">
                                          <p:cBhvr>
                                            <p:cTn id="57" dur="500" fill="hold"/>
                                            <p:tgtEl>
                                              <p:spTgt spid="67"/>
                                            </p:tgtEl>
                                            <p:attrNameLst>
                                              <p:attrName>ppt_h</p:attrName>
                                            </p:attrNameLst>
                                          </p:cBhvr>
                                          <p:tavLst>
                                            <p:tav tm="0">
                                              <p:val>
                                                <p:strVal val="(6*min(max(#ppt_w*#ppt_h,.3),1)-7.4)/-.7*#ppt_h"/>
                                              </p:val>
                                            </p:tav>
                                            <p:tav tm="100000">
                                              <p:val>
                                                <p:strVal val="#ppt_h"/>
                                              </p:val>
                                            </p:tav>
                                          </p:tavLst>
                                        </p:anim>
                                        <p:anim calcmode="lin" valueType="num">
                                          <p:cBhvr>
                                            <p:cTn id="58" dur="500" fill="hold"/>
                                            <p:tgtEl>
                                              <p:spTgt spid="67"/>
                                            </p:tgtEl>
                                            <p:attrNameLst>
                                              <p:attrName>ppt_x</p:attrName>
                                            </p:attrNameLst>
                                          </p:cBhvr>
                                          <p:tavLst>
                                            <p:tav tm="0">
                                              <p:val>
                                                <p:fltVal val="0.5"/>
                                              </p:val>
                                            </p:tav>
                                            <p:tav tm="100000">
                                              <p:val>
                                                <p:strVal val="#ppt_x"/>
                                              </p:val>
                                            </p:tav>
                                          </p:tavLst>
                                        </p:anim>
                                        <p:anim calcmode="lin" valueType="num">
                                          <p:cBhvr>
                                            <p:cTn id="59" dur="500" fill="hold"/>
                                            <p:tgtEl>
                                              <p:spTgt spid="67"/>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ipe(up)">
                                          <p:cBhvr>
                                            <p:cTn id="6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0" grpId="0"/>
          <p:bldP spid="71" grpId="0"/>
          <p:bldP spid="72" grpId="0"/>
          <p:bldP spid="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fill="hold"/>
                                            <p:tgtEl>
                                              <p:spTgt spid="71"/>
                                            </p:tgtEl>
                                            <p:attrNameLst>
                                              <p:attrName>ppt_x</p:attrName>
                                            </p:attrNameLst>
                                          </p:cBhvr>
                                          <p:tavLst>
                                            <p:tav tm="0">
                                              <p:val>
                                                <p:strVal val="#ppt_x"/>
                                              </p:val>
                                            </p:tav>
                                            <p:tav tm="100000">
                                              <p:val>
                                                <p:strVal val="#ppt_x"/>
                                              </p:val>
                                            </p:tav>
                                          </p:tavLst>
                                        </p:anim>
                                        <p:anim calcmode="lin" valueType="num">
                                          <p:cBhvr additive="base">
                                            <p:cTn id="8" dur="1000" fill="hold"/>
                                            <p:tgtEl>
                                              <p:spTgt spid="7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1000" fill="hold"/>
                                            <p:tgtEl>
                                              <p:spTgt spid="72"/>
                                            </p:tgtEl>
                                            <p:attrNameLst>
                                              <p:attrName>ppt_x</p:attrName>
                                            </p:attrNameLst>
                                          </p:cBhvr>
                                          <p:tavLst>
                                            <p:tav tm="0">
                                              <p:val>
                                                <p:strVal val="0-#ppt_w/2"/>
                                              </p:val>
                                            </p:tav>
                                            <p:tav tm="100000">
                                              <p:val>
                                                <p:strVal val="#ppt_x"/>
                                              </p:val>
                                            </p:tav>
                                          </p:tavLst>
                                        </p:anim>
                                        <p:anim calcmode="lin" valueType="num">
                                          <p:cBhvr additive="base">
                                            <p:cTn id="13" dur="1000" fill="hold"/>
                                            <p:tgtEl>
                                              <p:spTgt spid="72"/>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1000" fill="hold"/>
                                            <p:tgtEl>
                                              <p:spTgt spid="73"/>
                                            </p:tgtEl>
                                            <p:attrNameLst>
                                              <p:attrName>ppt_x</p:attrName>
                                            </p:attrNameLst>
                                          </p:cBhvr>
                                          <p:tavLst>
                                            <p:tav tm="0">
                                              <p:val>
                                                <p:strVal val="#ppt_x"/>
                                              </p:val>
                                            </p:tav>
                                            <p:tav tm="100000">
                                              <p:val>
                                                <p:strVal val="#ppt_x"/>
                                              </p:val>
                                            </p:tav>
                                          </p:tavLst>
                                        </p:anim>
                                        <p:anim calcmode="lin" valueType="num">
                                          <p:cBhvr additive="base">
                                            <p:cTn id="18" dur="1000" fill="hold"/>
                                            <p:tgtEl>
                                              <p:spTgt spid="73"/>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2" presetClass="entr" presetSubtype="1"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3500"/>
                                </p:stCondLst>
                                <p:childTnLst>
                                  <p:par>
                                    <p:cTn id="24" presetID="23" presetClass="entr" presetSubtype="36" fill="hold"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500" fill="hold"/>
                                            <p:tgtEl>
                                              <p:spTgt spid="59"/>
                                            </p:tgtEl>
                                            <p:attrNameLst>
                                              <p:attrName>ppt_w</p:attrName>
                                            </p:attrNameLst>
                                          </p:cBhvr>
                                          <p:tavLst>
                                            <p:tav tm="0">
                                              <p:val>
                                                <p:strVal val="(6*min(max(#ppt_w*#ppt_h,.3),1)-7.4)/-.7*#ppt_w"/>
                                              </p:val>
                                            </p:tav>
                                            <p:tav tm="100000">
                                              <p:val>
                                                <p:strVal val="#ppt_w"/>
                                              </p:val>
                                            </p:tav>
                                          </p:tavLst>
                                        </p:anim>
                                        <p:anim calcmode="lin" valueType="num">
                                          <p:cBhvr>
                                            <p:cTn id="27" dur="500" fill="hold"/>
                                            <p:tgtEl>
                                              <p:spTgt spid="59"/>
                                            </p:tgtEl>
                                            <p:attrNameLst>
                                              <p:attrName>ppt_h</p:attrName>
                                            </p:attrNameLst>
                                          </p:cBhvr>
                                          <p:tavLst>
                                            <p:tav tm="0">
                                              <p:val>
                                                <p:strVal val="(6*min(max(#ppt_w*#ppt_h,.3),1)-7.4)/-.7*#ppt_h"/>
                                              </p:val>
                                            </p:tav>
                                            <p:tav tm="100000">
                                              <p:val>
                                                <p:strVal val="#ppt_h"/>
                                              </p:val>
                                            </p:tav>
                                          </p:tavLst>
                                        </p:anim>
                                        <p:anim calcmode="lin" valueType="num">
                                          <p:cBhvr>
                                            <p:cTn id="28" dur="500" fill="hold"/>
                                            <p:tgtEl>
                                              <p:spTgt spid="59"/>
                                            </p:tgtEl>
                                            <p:attrNameLst>
                                              <p:attrName>ppt_x</p:attrName>
                                            </p:attrNameLst>
                                          </p:cBhvr>
                                          <p:tavLst>
                                            <p:tav tm="0">
                                              <p:val>
                                                <p:fltVal val="0.5"/>
                                              </p:val>
                                            </p:tav>
                                            <p:tav tm="100000">
                                              <p:val>
                                                <p:strVal val="#ppt_x"/>
                                              </p:val>
                                            </p:tav>
                                          </p:tavLst>
                                        </p:anim>
                                        <p:anim calcmode="lin" valueType="num">
                                          <p:cBhvr>
                                            <p:cTn id="29"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up)">
                                          <p:cBhvr>
                                            <p:cTn id="33" dur="500"/>
                                            <p:tgtEl>
                                              <p:spTgt spid="62"/>
                                            </p:tgtEl>
                                          </p:cBhvr>
                                        </p:animEffect>
                                      </p:childTnLst>
                                    </p:cTn>
                                  </p:par>
                                </p:childTnLst>
                              </p:cTn>
                            </p:par>
                            <p:par>
                              <p:cTn id="34" fill="hold">
                                <p:stCondLst>
                                  <p:cond delay="4500"/>
                                </p:stCondLst>
                                <p:childTnLst>
                                  <p:par>
                                    <p:cTn id="35" presetID="22" presetClass="entr" presetSubtype="1"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5000"/>
                                </p:stCondLst>
                                <p:childTnLst>
                                  <p:par>
                                    <p:cTn id="39" presetID="23" presetClass="entr" presetSubtype="36"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ppt_w</p:attrName>
                                            </p:attrNameLst>
                                          </p:cBhvr>
                                          <p:tavLst>
                                            <p:tav tm="0">
                                              <p:val>
                                                <p:strVal val="(6*min(max(#ppt_w*#ppt_h,.3),1)-7.4)/-.7*#ppt_w"/>
                                              </p:val>
                                            </p:tav>
                                            <p:tav tm="100000">
                                              <p:val>
                                                <p:strVal val="#ppt_w"/>
                                              </p:val>
                                            </p:tav>
                                          </p:tavLst>
                                        </p:anim>
                                        <p:anim calcmode="lin" valueType="num">
                                          <p:cBhvr>
                                            <p:cTn id="42" dur="500" fill="hold"/>
                                            <p:tgtEl>
                                              <p:spTgt spid="63"/>
                                            </p:tgtEl>
                                            <p:attrNameLst>
                                              <p:attrName>ppt_h</p:attrName>
                                            </p:attrNameLst>
                                          </p:cBhvr>
                                          <p:tavLst>
                                            <p:tav tm="0">
                                              <p:val>
                                                <p:strVal val="(6*min(max(#ppt_w*#ppt_h,.3),1)-7.4)/-.7*#ppt_h"/>
                                              </p:val>
                                            </p:tav>
                                            <p:tav tm="100000">
                                              <p:val>
                                                <p:strVal val="#ppt_h"/>
                                              </p:val>
                                            </p:tav>
                                          </p:tavLst>
                                        </p:anim>
                                        <p:anim calcmode="lin" valueType="num">
                                          <p:cBhvr>
                                            <p:cTn id="43" dur="500" fill="hold"/>
                                            <p:tgtEl>
                                              <p:spTgt spid="63"/>
                                            </p:tgtEl>
                                            <p:attrNameLst>
                                              <p:attrName>ppt_x</p:attrName>
                                            </p:attrNameLst>
                                          </p:cBhvr>
                                          <p:tavLst>
                                            <p:tav tm="0">
                                              <p:val>
                                                <p:fltVal val="0.5"/>
                                              </p:val>
                                            </p:tav>
                                            <p:tav tm="100000">
                                              <p:val>
                                                <p:strVal val="#ppt_x"/>
                                              </p:val>
                                            </p:tav>
                                          </p:tavLst>
                                        </p:anim>
                                        <p:anim calcmode="lin" valueType="num">
                                          <p:cBhvr>
                                            <p:cTn id="44" dur="500" fill="hold"/>
                                            <p:tgtEl>
                                              <p:spTgt spid="63"/>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childTnLst>
                              </p:cTn>
                            </p:par>
                            <p:par>
                              <p:cTn id="49" fill="hold">
                                <p:stCondLst>
                                  <p:cond delay="6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6500"/>
                                </p:stCondLst>
                                <p:childTnLst>
                                  <p:par>
                                    <p:cTn id="54" presetID="23" presetClass="entr" presetSubtype="36"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p:cTn id="56" dur="500" fill="hold"/>
                                            <p:tgtEl>
                                              <p:spTgt spid="67"/>
                                            </p:tgtEl>
                                            <p:attrNameLst>
                                              <p:attrName>ppt_w</p:attrName>
                                            </p:attrNameLst>
                                          </p:cBhvr>
                                          <p:tavLst>
                                            <p:tav tm="0">
                                              <p:val>
                                                <p:strVal val="(6*min(max(#ppt_w*#ppt_h,.3),1)-7.4)/-.7*#ppt_w"/>
                                              </p:val>
                                            </p:tav>
                                            <p:tav tm="100000">
                                              <p:val>
                                                <p:strVal val="#ppt_w"/>
                                              </p:val>
                                            </p:tav>
                                          </p:tavLst>
                                        </p:anim>
                                        <p:anim calcmode="lin" valueType="num">
                                          <p:cBhvr>
                                            <p:cTn id="57" dur="500" fill="hold"/>
                                            <p:tgtEl>
                                              <p:spTgt spid="67"/>
                                            </p:tgtEl>
                                            <p:attrNameLst>
                                              <p:attrName>ppt_h</p:attrName>
                                            </p:attrNameLst>
                                          </p:cBhvr>
                                          <p:tavLst>
                                            <p:tav tm="0">
                                              <p:val>
                                                <p:strVal val="(6*min(max(#ppt_w*#ppt_h,.3),1)-7.4)/-.7*#ppt_h"/>
                                              </p:val>
                                            </p:tav>
                                            <p:tav tm="100000">
                                              <p:val>
                                                <p:strVal val="#ppt_h"/>
                                              </p:val>
                                            </p:tav>
                                          </p:tavLst>
                                        </p:anim>
                                        <p:anim calcmode="lin" valueType="num">
                                          <p:cBhvr>
                                            <p:cTn id="58" dur="500" fill="hold"/>
                                            <p:tgtEl>
                                              <p:spTgt spid="67"/>
                                            </p:tgtEl>
                                            <p:attrNameLst>
                                              <p:attrName>ppt_x</p:attrName>
                                            </p:attrNameLst>
                                          </p:cBhvr>
                                          <p:tavLst>
                                            <p:tav tm="0">
                                              <p:val>
                                                <p:fltVal val="0.5"/>
                                              </p:val>
                                            </p:tav>
                                            <p:tav tm="100000">
                                              <p:val>
                                                <p:strVal val="#ppt_x"/>
                                              </p:val>
                                            </p:tav>
                                          </p:tavLst>
                                        </p:anim>
                                        <p:anim calcmode="lin" valueType="num">
                                          <p:cBhvr>
                                            <p:cTn id="59" dur="500" fill="hold"/>
                                            <p:tgtEl>
                                              <p:spTgt spid="67"/>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ipe(up)">
                                          <p:cBhvr>
                                            <p:cTn id="6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0" grpId="0"/>
          <p:bldP spid="71" grpId="0"/>
          <p:bldP spid="72" grpId="0"/>
          <p:bldP spid="7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30" name="矩形 29"/>
          <p:cNvSpPr/>
          <p:nvPr/>
        </p:nvSpPr>
        <p:spPr>
          <a:xfrm>
            <a:off x="6096000" y="3429000"/>
            <a:ext cx="3048000" cy="3429000"/>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096000" y="0"/>
            <a:ext cx="3048000" cy="3429000"/>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048000" y="0"/>
            <a:ext cx="3048000" cy="3429000"/>
          </a:xfrm>
          <a:prstGeom prst="rect">
            <a:avLst/>
          </a:prstGeom>
          <a:blipFill dpi="0" rotWithShape="1">
            <a:blip r:embed="rId4" cstate="screen"/>
            <a:srcRect/>
            <a:stretch>
              <a:fillRect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0" y="0"/>
            <a:ext cx="3048000" cy="17145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方正明尚简体" panose="02000000000000000000" pitchFamily="2" charset="-122"/>
                <a:ea typeface="方正明尚简体" panose="02000000000000000000" pitchFamily="2" charset="-122"/>
              </a:rPr>
              <a:t>PROJECT NAME</a:t>
            </a:r>
            <a:endParaRPr lang="zh-CN" altLang="en-US" dirty="0">
              <a:latin typeface="方正明尚简体" panose="02000000000000000000" pitchFamily="2" charset="-122"/>
              <a:ea typeface="方正明尚简体" panose="02000000000000000000" pitchFamily="2" charset="-122"/>
            </a:endParaRPr>
          </a:p>
        </p:txBody>
      </p:sp>
      <p:sp>
        <p:nvSpPr>
          <p:cNvPr id="34" name="矩形 33"/>
          <p:cNvSpPr/>
          <p:nvPr/>
        </p:nvSpPr>
        <p:spPr>
          <a:xfrm>
            <a:off x="9144000" y="0"/>
            <a:ext cx="3048000" cy="6858000"/>
          </a:xfrm>
          <a:prstGeom prst="rect">
            <a:avLst/>
          </a:prstGeom>
          <a:blipFill dpi="0" rotWithShape="1">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048000" y="5143500"/>
            <a:ext cx="3048000" cy="17145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方正明尚简体" panose="02000000000000000000" pitchFamily="2" charset="-122"/>
                <a:ea typeface="方正明尚简体" panose="02000000000000000000" pitchFamily="2" charset="-122"/>
              </a:rPr>
              <a:t>PROJECT NAME</a:t>
            </a:r>
            <a:endParaRPr lang="zh-CN" altLang="en-US" dirty="0">
              <a:latin typeface="方正明尚简体" panose="02000000000000000000" pitchFamily="2" charset="-122"/>
              <a:ea typeface="方正明尚简体" panose="02000000000000000000" pitchFamily="2" charset="-122"/>
            </a:endParaRPr>
          </a:p>
        </p:txBody>
      </p:sp>
      <p:sp>
        <p:nvSpPr>
          <p:cNvPr id="36" name="矩形 35"/>
          <p:cNvSpPr/>
          <p:nvPr/>
        </p:nvSpPr>
        <p:spPr>
          <a:xfrm>
            <a:off x="0" y="5143500"/>
            <a:ext cx="3048000" cy="1714500"/>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17627" y="3487690"/>
            <a:ext cx="5168774" cy="1384995"/>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关于我们</a:t>
            </a:r>
            <a:endParaRPr lang="zh-CN" altLang="en-US" sz="2400" dirty="0">
              <a:solidFill>
                <a:srgbClr val="32C8B9"/>
              </a:solidFill>
              <a:latin typeface="方正明尚简体" panose="02000000000000000000" pitchFamily="2" charset="-122"/>
              <a:ea typeface="方正明尚简体" panose="02000000000000000000" pitchFamily="2" charset="-122"/>
            </a:endParaRP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6096000" y="3922418"/>
            <a:ext cx="2983278" cy="1200329"/>
          </a:xfrm>
          <a:prstGeom prst="rect">
            <a:avLst/>
          </a:prstGeom>
          <a:noFill/>
        </p:spPr>
        <p:txBody>
          <a:bodyPr wrap="square" rtlCol="0">
            <a:spAutoFit/>
          </a:bodyPr>
          <a:lstStyle/>
          <a:p>
            <a:pPr algn="ctr"/>
            <a:r>
              <a:rPr lang="en-US" altLang="zh-CN" sz="2400" dirty="0">
                <a:solidFill>
                  <a:schemeClr val="bg1"/>
                </a:solidFill>
                <a:latin typeface="Century Gothic" panose="020B0502020202020204" pitchFamily="34" charset="0"/>
                <a:ea typeface="微软雅黑" panose="020B0503020204020204" pitchFamily="34" charset="-122"/>
              </a:rPr>
              <a:t>BUSINESS REPORT SUMMARIZES TEMPLATE</a:t>
            </a:r>
            <a:endParaRPr lang="zh-CN" altLang="en-US" sz="2400" dirty="0">
              <a:solidFill>
                <a:schemeClr val="bg1"/>
              </a:solidFill>
              <a:latin typeface="Century Gothic" panose="020B0502020202020204" pitchFamily="34" charset="0"/>
              <a:ea typeface="微软雅黑" panose="020B0503020204020204" pitchFamily="34" charset="-122"/>
            </a:endParaRPr>
          </a:p>
        </p:txBody>
      </p:sp>
      <p:sp>
        <p:nvSpPr>
          <p:cNvPr id="52" name="矩形 51"/>
          <p:cNvSpPr/>
          <p:nvPr/>
        </p:nvSpPr>
        <p:spPr>
          <a:xfrm>
            <a:off x="6286500" y="5471602"/>
            <a:ext cx="2800122" cy="830997"/>
          </a:xfrm>
          <a:prstGeom prst="rect">
            <a:avLst/>
          </a:prstGeom>
        </p:spPr>
        <p:txBody>
          <a:bodyPr wrap="square">
            <a:spAutoFit/>
          </a:bodyPr>
          <a:lstStyle/>
          <a:p>
            <a:pPr algn="ctr"/>
            <a:r>
              <a:rPr lang="en-US" altLang="zh-CN" sz="1200" dirty="0">
                <a:solidFill>
                  <a:schemeClr val="bg1"/>
                </a:solidFill>
                <a:latin typeface="Century Gothic" panose="020B0502020202020204" pitchFamily="34" charset="0"/>
              </a:rPr>
              <a:t>Be always as merry as ever you can, for no-one delights in an sorrowful man. for no-one delights in an sorrowful man. </a:t>
            </a:r>
            <a:endParaRPr lang="zh-CN" altLang="en-US" sz="1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83868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50000">
                                          <p:cBhvr additive="base">
                                            <p:cTn id="7" dur="1000" fill="hold"/>
                                            <p:tgtEl>
                                              <p:spTgt spid="3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14:presetBounceEnd="50000">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14:bounceEnd="50000">
                                          <p:cBhvr additive="base">
                                            <p:cTn id="12" dur="1000" fill="hold"/>
                                            <p:tgtEl>
                                              <p:spTgt spid="31"/>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14:presetBounceEnd="50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50000">
                                          <p:cBhvr additive="base">
                                            <p:cTn id="17" dur="10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 fill="hold" grpId="0" nodeType="afterEffect" p14:presetBounceEnd="50000">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14:bounceEnd="50000">
                                          <p:cBhvr additive="base">
                                            <p:cTn id="22" dur="10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23" dur="1000" fill="hold"/>
                                            <p:tgtEl>
                                              <p:spTgt spid="3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14:presetBounceEnd="50000">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14:bounceEnd="50000">
                                          <p:cBhvr additive="base">
                                            <p:cTn id="27"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35"/>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1" fill="hold" grpId="0" nodeType="afterEffect" p14:presetBounceEnd="50000">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14:bounceEnd="50000">
                                          <p:cBhvr additive="base">
                                            <p:cTn id="32" dur="10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33"/>
                                            </p:tgtEl>
                                            <p:attrNameLst>
                                              <p:attrName>ppt_y</p:attrName>
                                            </p:attrNameLst>
                                          </p:cBhvr>
                                          <p:tavLst>
                                            <p:tav tm="0">
                                              <p:val>
                                                <p:strVal val="0-#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14:presetBounceEnd="50000">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14:bounceEnd="50000">
                                          <p:cBhvr additive="base">
                                            <p:cTn id="37"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38" dur="10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200"/>
                                      </p:stCondLst>
                                      <p:iterate type="lt">
                                        <p:tmPct val="10000"/>
                                      </p:iterate>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par>
                                    <p:cTn id="50" presetID="18" presetClass="entr" presetSubtype="6" fill="hold" grpId="0" nodeType="withEffect">
                                      <p:stCondLst>
                                        <p:cond delay="1750"/>
                                      </p:stCondLst>
                                      <p:childTnLst>
                                        <p:set>
                                          <p:cBhvr>
                                            <p:cTn id="51" dur="1" fill="hold">
                                              <p:stCondLst>
                                                <p:cond delay="0"/>
                                              </p:stCondLst>
                                            </p:cTn>
                                            <p:tgtEl>
                                              <p:spTgt spid="52"/>
                                            </p:tgtEl>
                                            <p:attrNameLst>
                                              <p:attrName>style.visibility</p:attrName>
                                            </p:attrNameLst>
                                          </p:cBhvr>
                                          <p:to>
                                            <p:strVal val="visible"/>
                                          </p:to>
                                        </p:set>
                                        <p:animEffect transition="in" filter="strips(downRight)">
                                          <p:cBhvr>
                                            <p:cTn id="5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50" grpId="0"/>
          <p:bldP spid="51"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ppt_x"/>
                                              </p:val>
                                            </p:tav>
                                            <p:tav tm="100000">
                                              <p:val>
                                                <p:strVal val="#ppt_x"/>
                                              </p:val>
                                            </p:tav>
                                          </p:tavLst>
                                        </p:anim>
                                        <p:anim calcmode="lin" valueType="num">
                                          <p:cBhvr additive="base">
                                            <p:cTn id="13" dur="1000" fill="hold"/>
                                            <p:tgtEl>
                                              <p:spTgt spid="3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ppt_x"/>
                                              </p:val>
                                            </p:tav>
                                            <p:tav tm="100000">
                                              <p:val>
                                                <p:strVal val="#ppt_x"/>
                                              </p:val>
                                            </p:tav>
                                          </p:tavLst>
                                        </p:anim>
                                        <p:anim calcmode="lin" valueType="num">
                                          <p:cBhvr additive="base">
                                            <p:cTn id="18" dur="10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1000" fill="hold"/>
                                            <p:tgtEl>
                                              <p:spTgt spid="32"/>
                                            </p:tgtEl>
                                            <p:attrNameLst>
                                              <p:attrName>ppt_x</p:attrName>
                                            </p:attrNameLst>
                                          </p:cBhvr>
                                          <p:tavLst>
                                            <p:tav tm="0">
                                              <p:val>
                                                <p:strVal val="#ppt_x"/>
                                              </p:val>
                                            </p:tav>
                                            <p:tav tm="100000">
                                              <p:val>
                                                <p:strVal val="#ppt_x"/>
                                              </p:val>
                                            </p:tav>
                                          </p:tavLst>
                                        </p:anim>
                                        <p:anim calcmode="lin" valueType="num">
                                          <p:cBhvr additive="base">
                                            <p:cTn id="23" dur="1000" fill="hold"/>
                                            <p:tgtEl>
                                              <p:spTgt spid="3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ppt_x"/>
                                              </p:val>
                                            </p:tav>
                                            <p:tav tm="100000">
                                              <p:val>
                                                <p:strVal val="#ppt_x"/>
                                              </p:val>
                                            </p:tav>
                                          </p:tavLst>
                                        </p:anim>
                                        <p:anim calcmode="lin" valueType="num">
                                          <p:cBhvr additive="base">
                                            <p:cTn id="28" dur="1000" fill="hold"/>
                                            <p:tgtEl>
                                              <p:spTgt spid="35"/>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1"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1000" fill="hold"/>
                                            <p:tgtEl>
                                              <p:spTgt spid="33"/>
                                            </p:tgtEl>
                                            <p:attrNameLst>
                                              <p:attrName>ppt_x</p:attrName>
                                            </p:attrNameLst>
                                          </p:cBhvr>
                                          <p:tavLst>
                                            <p:tav tm="0">
                                              <p:val>
                                                <p:strVal val="#ppt_x"/>
                                              </p:val>
                                            </p:tav>
                                            <p:tav tm="100000">
                                              <p:val>
                                                <p:strVal val="#ppt_x"/>
                                              </p:val>
                                            </p:tav>
                                          </p:tavLst>
                                        </p:anim>
                                        <p:anim calcmode="lin" valueType="num">
                                          <p:cBhvr additive="base">
                                            <p:cTn id="33" dur="1000" fill="hold"/>
                                            <p:tgtEl>
                                              <p:spTgt spid="33"/>
                                            </p:tgtEl>
                                            <p:attrNameLst>
                                              <p:attrName>ppt_y</p:attrName>
                                            </p:attrNameLst>
                                          </p:cBhvr>
                                          <p:tavLst>
                                            <p:tav tm="0">
                                              <p:val>
                                                <p:strVal val="0-#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000" fill="hold"/>
                                            <p:tgtEl>
                                              <p:spTgt spid="36"/>
                                            </p:tgtEl>
                                            <p:attrNameLst>
                                              <p:attrName>ppt_x</p:attrName>
                                            </p:attrNameLst>
                                          </p:cBhvr>
                                          <p:tavLst>
                                            <p:tav tm="0">
                                              <p:val>
                                                <p:strVal val="#ppt_x"/>
                                              </p:val>
                                            </p:tav>
                                            <p:tav tm="100000">
                                              <p:val>
                                                <p:strVal val="#ppt_x"/>
                                              </p:val>
                                            </p:tav>
                                          </p:tavLst>
                                        </p:anim>
                                        <p:anim calcmode="lin" valueType="num">
                                          <p:cBhvr additive="base">
                                            <p:cTn id="38" dur="10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200"/>
                                      </p:stCondLst>
                                      <p:iterate type="lt">
                                        <p:tmPct val="10000"/>
                                      </p:iterate>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par>
                                    <p:cTn id="50" presetID="18" presetClass="entr" presetSubtype="6" fill="hold" grpId="0" nodeType="withEffect">
                                      <p:stCondLst>
                                        <p:cond delay="1750"/>
                                      </p:stCondLst>
                                      <p:childTnLst>
                                        <p:set>
                                          <p:cBhvr>
                                            <p:cTn id="51" dur="1" fill="hold">
                                              <p:stCondLst>
                                                <p:cond delay="0"/>
                                              </p:stCondLst>
                                            </p:cTn>
                                            <p:tgtEl>
                                              <p:spTgt spid="52"/>
                                            </p:tgtEl>
                                            <p:attrNameLst>
                                              <p:attrName>style.visibility</p:attrName>
                                            </p:attrNameLst>
                                          </p:cBhvr>
                                          <p:to>
                                            <p:strVal val="visible"/>
                                          </p:to>
                                        </p:set>
                                        <p:animEffect transition="in" filter="strips(downRight)">
                                          <p:cBhvr>
                                            <p:cTn id="5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50" grpId="0"/>
          <p:bldP spid="51" grpId="0"/>
          <p:bldP spid="5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116" name="平行四边形 115"/>
          <p:cNvSpPr/>
          <p:nvPr/>
        </p:nvSpPr>
        <p:spPr>
          <a:xfrm rot="5400000">
            <a:off x="1889375" y="1379616"/>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标题 3"/>
          <p:cNvSpPr txBox="1">
            <a:spLocks/>
          </p:cNvSpPr>
          <p:nvPr/>
        </p:nvSpPr>
        <p:spPr>
          <a:xfrm>
            <a:off x="7008874" y="1053843"/>
            <a:ext cx="2629213"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6600" dirty="0" smtClean="0">
                <a:solidFill>
                  <a:srgbClr val="32C8B9"/>
                </a:solidFill>
                <a:latin typeface="方正明尚简体" panose="02000000000000000000" pitchFamily="2" charset="-122"/>
                <a:ea typeface="方正明尚简体" panose="02000000000000000000" pitchFamily="2" charset="-122"/>
              </a:rPr>
              <a:t>目录</a:t>
            </a:r>
            <a:endParaRPr lang="zh-CN" altLang="en-US" sz="6600" dirty="0">
              <a:solidFill>
                <a:srgbClr val="32C8B9"/>
              </a:solidFill>
              <a:latin typeface="方正明尚简体" panose="02000000000000000000" pitchFamily="2" charset="-122"/>
              <a:ea typeface="方正明尚简体" panose="02000000000000000000" pitchFamily="2" charset="-122"/>
            </a:endParaRPr>
          </a:p>
        </p:txBody>
      </p:sp>
      <p:sp>
        <p:nvSpPr>
          <p:cNvPr id="55" name="矩形 54"/>
          <p:cNvSpPr/>
          <p:nvPr/>
        </p:nvSpPr>
        <p:spPr>
          <a:xfrm>
            <a:off x="7290080" y="1639948"/>
            <a:ext cx="2066801" cy="461665"/>
          </a:xfrm>
          <a:prstGeom prst="rect">
            <a:avLst/>
          </a:prstGeom>
        </p:spPr>
        <p:txBody>
          <a:bodyPr wrap="square">
            <a:spAutoFit/>
          </a:bodyPr>
          <a:lstStyle/>
          <a:p>
            <a:pPr algn="ctr">
              <a:spcAft>
                <a:spcPts val="600"/>
              </a:spcAft>
            </a:pPr>
            <a:r>
              <a:rPr lang="en-US" altLang="zh-CN" sz="2400" dirty="0" smtClean="0">
                <a:solidFill>
                  <a:srgbClr val="32C8B9"/>
                </a:solidFill>
                <a:latin typeface="方正明尚简体" panose="02000000000000000000" pitchFamily="2" charset="-122"/>
                <a:ea typeface="方正明尚简体" panose="02000000000000000000" pitchFamily="2" charset="-122"/>
              </a:rPr>
              <a:t>CONTENS</a:t>
            </a:r>
          </a:p>
        </p:txBody>
      </p:sp>
      <p:grpSp>
        <p:nvGrpSpPr>
          <p:cNvPr id="56" name="组合 55"/>
          <p:cNvGrpSpPr/>
          <p:nvPr/>
        </p:nvGrpSpPr>
        <p:grpSpPr>
          <a:xfrm>
            <a:off x="2129145" y="1639948"/>
            <a:ext cx="5160935" cy="962992"/>
            <a:chOff x="6850251" y="1422677"/>
            <a:chExt cx="5160935" cy="962992"/>
          </a:xfrm>
        </p:grpSpPr>
        <p:grpSp>
          <p:nvGrpSpPr>
            <p:cNvPr id="57" name="组合 56"/>
            <p:cNvGrpSpPr/>
            <p:nvPr/>
          </p:nvGrpSpPr>
          <p:grpSpPr>
            <a:xfrm>
              <a:off x="6850251" y="1503336"/>
              <a:ext cx="679342" cy="679341"/>
              <a:chOff x="6850251" y="1503336"/>
              <a:chExt cx="679342" cy="679341"/>
            </a:xfrm>
          </p:grpSpPr>
          <p:sp>
            <p:nvSpPr>
              <p:cNvPr id="60" name="矩形 59"/>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smtClean="0">
                    <a:solidFill>
                      <a:schemeClr val="bg1"/>
                    </a:solidFill>
                    <a:latin typeface="方正明尚简体" panose="02000000000000000000" pitchFamily="2" charset="-122"/>
                    <a:ea typeface="方正明尚简体" panose="02000000000000000000" pitchFamily="2" charset="-122"/>
                  </a:rPr>
                  <a:t>1</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58"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800" dirty="0">
                <a:solidFill>
                  <a:srgbClr val="32C8B9"/>
                </a:solidFill>
                <a:latin typeface="方正明尚简体" panose="02000000000000000000" pitchFamily="2" charset="-122"/>
                <a:ea typeface="方正明尚简体" panose="02000000000000000000" pitchFamily="2" charset="-122"/>
              </a:endParaRPr>
            </a:p>
          </p:txBody>
        </p:sp>
        <p:sp>
          <p:nvSpPr>
            <p:cNvPr id="59" name="矩形 58"/>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126564" y="2846234"/>
            <a:ext cx="5160935" cy="962992"/>
            <a:chOff x="6850251" y="1422677"/>
            <a:chExt cx="5160935" cy="962992"/>
          </a:xfrm>
        </p:grpSpPr>
        <p:grpSp>
          <p:nvGrpSpPr>
            <p:cNvPr id="64" name="组合 63"/>
            <p:cNvGrpSpPr/>
            <p:nvPr/>
          </p:nvGrpSpPr>
          <p:grpSpPr>
            <a:xfrm>
              <a:off x="6850251" y="1503336"/>
              <a:ext cx="679342" cy="679341"/>
              <a:chOff x="6850251" y="1503336"/>
              <a:chExt cx="679342" cy="679341"/>
            </a:xfrm>
          </p:grpSpPr>
          <p:sp>
            <p:nvSpPr>
              <p:cNvPr id="67" name="矩形 66"/>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2</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65"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产品营销策划</a:t>
              </a:r>
            </a:p>
          </p:txBody>
        </p:sp>
        <p:sp>
          <p:nvSpPr>
            <p:cNvPr id="66" name="矩形 65"/>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126564" y="4070600"/>
            <a:ext cx="5160935" cy="962992"/>
            <a:chOff x="6850251" y="1422677"/>
            <a:chExt cx="5160935" cy="962992"/>
          </a:xfrm>
        </p:grpSpPr>
        <p:grpSp>
          <p:nvGrpSpPr>
            <p:cNvPr id="71" name="组合 70"/>
            <p:cNvGrpSpPr/>
            <p:nvPr/>
          </p:nvGrpSpPr>
          <p:grpSpPr>
            <a:xfrm>
              <a:off x="6850251" y="1503336"/>
              <a:ext cx="679342" cy="679341"/>
              <a:chOff x="6850251" y="1503336"/>
              <a:chExt cx="679342" cy="679341"/>
            </a:xfrm>
          </p:grpSpPr>
          <p:sp>
            <p:nvSpPr>
              <p:cNvPr id="74" name="矩形 73"/>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3"/>
              <p:cNvSpPr txBox="1">
                <a:spLocks/>
              </p:cNvSpPr>
              <p:nvPr/>
            </p:nvSpPr>
            <p:spPr>
              <a:xfrm>
                <a:off x="6918803" y="1558838"/>
                <a:ext cx="481560" cy="6083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3</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2"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市场发展前景</a:t>
              </a:r>
            </a:p>
          </p:txBody>
        </p:sp>
        <p:sp>
          <p:nvSpPr>
            <p:cNvPr id="73" name="矩形 72"/>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2123983" y="5276886"/>
            <a:ext cx="5160935" cy="962992"/>
            <a:chOff x="6850251" y="1422677"/>
            <a:chExt cx="5160935" cy="962992"/>
          </a:xfrm>
        </p:grpSpPr>
        <p:grpSp>
          <p:nvGrpSpPr>
            <p:cNvPr id="78" name="组合 77"/>
            <p:cNvGrpSpPr/>
            <p:nvPr/>
          </p:nvGrpSpPr>
          <p:grpSpPr>
            <a:xfrm>
              <a:off x="6850251" y="1503336"/>
              <a:ext cx="679342" cy="679341"/>
              <a:chOff x="6850251" y="1503336"/>
              <a:chExt cx="679342" cy="679341"/>
            </a:xfrm>
          </p:grpSpPr>
          <p:sp>
            <p:nvSpPr>
              <p:cNvPr id="81" name="矩形 80"/>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4</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9"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未来发展规划</a:t>
              </a:r>
            </a:p>
          </p:txBody>
        </p:sp>
        <p:sp>
          <p:nvSpPr>
            <p:cNvPr id="80" name="矩形 79"/>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1307072" y="3092783"/>
            <a:ext cx="274799" cy="274799"/>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圆角矩形 114"/>
          <p:cNvSpPr/>
          <p:nvPr/>
        </p:nvSpPr>
        <p:spPr>
          <a:xfrm>
            <a:off x="939368" y="3088206"/>
            <a:ext cx="996408" cy="283248"/>
          </a:xfrm>
          <a:prstGeom prst="roundRect">
            <a:avLst>
              <a:gd name="adj" fmla="val 50000"/>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94243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trips(downLeft)">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4"/>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42"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par>
                          <p:cTn id="27" fill="hold">
                            <p:stCondLst>
                              <p:cond delay="2550"/>
                            </p:stCondLst>
                            <p:childTnLst>
                              <p:par>
                                <p:cTn id="28" presetID="4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1000"/>
                                        <p:tgtEl>
                                          <p:spTgt spid="63"/>
                                        </p:tgtEl>
                                      </p:cBhvr>
                                    </p:animEffect>
                                    <p:anim calcmode="lin" valueType="num">
                                      <p:cBhvr>
                                        <p:cTn id="31" dur="1000" fill="hold"/>
                                        <p:tgtEl>
                                          <p:spTgt spid="63"/>
                                        </p:tgtEl>
                                        <p:attrNameLst>
                                          <p:attrName>ppt_x</p:attrName>
                                        </p:attrNameLst>
                                      </p:cBhvr>
                                      <p:tavLst>
                                        <p:tav tm="0">
                                          <p:val>
                                            <p:strVal val="#ppt_x"/>
                                          </p:val>
                                        </p:tav>
                                        <p:tav tm="100000">
                                          <p:val>
                                            <p:strVal val="#ppt_x"/>
                                          </p:val>
                                        </p:tav>
                                      </p:tavLst>
                                    </p:anim>
                                    <p:anim calcmode="lin" valueType="num">
                                      <p:cBhvr>
                                        <p:cTn id="32" dur="1000" fill="hold"/>
                                        <p:tgtEl>
                                          <p:spTgt spid="63"/>
                                        </p:tgtEl>
                                        <p:attrNameLst>
                                          <p:attrName>ppt_y</p:attrName>
                                        </p:attrNameLst>
                                      </p:cBhvr>
                                      <p:tavLst>
                                        <p:tav tm="0">
                                          <p:val>
                                            <p:strVal val="#ppt_y+.1"/>
                                          </p:val>
                                        </p:tav>
                                        <p:tav tm="100000">
                                          <p:val>
                                            <p:strVal val="#ppt_y"/>
                                          </p:val>
                                        </p:tav>
                                      </p:tavLst>
                                    </p:anim>
                                  </p:childTnLst>
                                </p:cTn>
                              </p:par>
                            </p:childTnLst>
                          </p:cTn>
                        </p:par>
                        <p:par>
                          <p:cTn id="33" fill="hold">
                            <p:stCondLst>
                              <p:cond delay="3550"/>
                            </p:stCondLst>
                            <p:childTnLst>
                              <p:par>
                                <p:cTn id="34" presetID="42" presetClass="entr" presetSubtype="0" fill="hold"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2" presetClass="entr" presetSubtype="0"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childTnLst>
                          </p:cTn>
                        </p:par>
                        <p:par>
                          <p:cTn id="45" fill="hold">
                            <p:stCondLst>
                              <p:cond delay="5550"/>
                            </p:stCondLst>
                            <p:childTnLst>
                              <p:par>
                                <p:cTn id="46" presetID="10" presetClass="entr" presetSubtype="0" fill="hold" grpId="0"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6050"/>
                            </p:stCondLst>
                            <p:childTnLst>
                              <p:par>
                                <p:cTn id="50" presetID="16" presetClass="entr" presetSubtype="37" fill="hold" grpId="0" nodeType="afterEffect">
                                  <p:stCondLst>
                                    <p:cond delay="0"/>
                                  </p:stCondLst>
                                  <p:childTnLst>
                                    <p:set>
                                      <p:cBhvr>
                                        <p:cTn id="51" dur="1" fill="hold">
                                          <p:stCondLst>
                                            <p:cond delay="0"/>
                                          </p:stCondLst>
                                        </p:cTn>
                                        <p:tgtEl>
                                          <p:spTgt spid="115"/>
                                        </p:tgtEl>
                                        <p:attrNameLst>
                                          <p:attrName>style.visibility</p:attrName>
                                        </p:attrNameLst>
                                      </p:cBhvr>
                                      <p:to>
                                        <p:strVal val="visible"/>
                                      </p:to>
                                    </p:set>
                                    <p:animEffect transition="in" filter="barn(outVertical)">
                                      <p:cBhvr>
                                        <p:cTn id="52" dur="500"/>
                                        <p:tgtEl>
                                          <p:spTgt spid="11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strips(downRight)">
                                      <p:cBhvr>
                                        <p:cTn id="57"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53" grpId="0" animBg="1"/>
      <p:bldP spid="54" grpId="0"/>
      <p:bldP spid="55" grpId="0"/>
      <p:bldP spid="114" grpId="0" animBg="1"/>
      <p:bldP spid="1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产品营销策划</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00690" y="1645364"/>
            <a:ext cx="11237836" cy="2471107"/>
            <a:chOff x="500690" y="1645364"/>
            <a:chExt cx="11237836" cy="2471107"/>
          </a:xfrm>
        </p:grpSpPr>
        <p:graphicFrame>
          <p:nvGraphicFramePr>
            <p:cNvPr id="9" name="Chart 3"/>
            <p:cNvGraphicFramePr/>
            <p:nvPr>
              <p:extLst>
                <p:ext uri="{D42A27DB-BD31-4B8C-83A1-F6EECF244321}">
                  <p14:modId xmlns:p14="http://schemas.microsoft.com/office/powerpoint/2010/main" val="3037684302"/>
                </p:ext>
              </p:extLst>
            </p:nvPr>
          </p:nvGraphicFramePr>
          <p:xfrm>
            <a:off x="500690" y="1645364"/>
            <a:ext cx="3515094" cy="2471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14"/>
            <p:cNvGraphicFramePr/>
            <p:nvPr>
              <p:extLst>
                <p:ext uri="{D42A27DB-BD31-4B8C-83A1-F6EECF244321}">
                  <p14:modId xmlns:p14="http://schemas.microsoft.com/office/powerpoint/2010/main" val="3400710808"/>
                </p:ext>
              </p:extLst>
            </p:nvPr>
          </p:nvGraphicFramePr>
          <p:xfrm>
            <a:off x="4362061" y="1645364"/>
            <a:ext cx="3515094" cy="2471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5"/>
            <p:cNvGraphicFramePr/>
            <p:nvPr>
              <p:extLst>
                <p:ext uri="{D42A27DB-BD31-4B8C-83A1-F6EECF244321}">
                  <p14:modId xmlns:p14="http://schemas.microsoft.com/office/powerpoint/2010/main" val="2359046426"/>
                </p:ext>
              </p:extLst>
            </p:nvPr>
          </p:nvGraphicFramePr>
          <p:xfrm>
            <a:off x="8223432" y="1645364"/>
            <a:ext cx="3515094" cy="2471107"/>
          </p:xfrm>
          <a:graphic>
            <a:graphicData uri="http://schemas.openxmlformats.org/drawingml/2006/chart">
              <c:chart xmlns:c="http://schemas.openxmlformats.org/drawingml/2006/chart" xmlns:r="http://schemas.openxmlformats.org/officeDocument/2006/relationships" r:id="rId5"/>
            </a:graphicData>
          </a:graphic>
        </p:graphicFrame>
      </p:grpSp>
      <p:sp>
        <p:nvSpPr>
          <p:cNvPr id="12" name="矩形 11"/>
          <p:cNvSpPr/>
          <p:nvPr/>
        </p:nvSpPr>
        <p:spPr>
          <a:xfrm>
            <a:off x="483663" y="4412699"/>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371153" y="4410118"/>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289642" y="4407538"/>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6424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76" name="矩形 75"/>
          <p:cNvSpPr/>
          <p:nvPr/>
        </p:nvSpPr>
        <p:spPr>
          <a:xfrm>
            <a:off x="9144000" y="1714500"/>
            <a:ext cx="3048000" cy="1714500"/>
          </a:xfrm>
          <a:prstGeom prst="rect">
            <a:avLst/>
          </a:prstGeom>
          <a:blipFill dpi="0" rotWithShape="1">
            <a:blip r:embed="rId3" cstate="print">
              <a:extLst>
                <a:ext uri="{28A0092B-C50C-407E-A947-70E740481C1C}">
                  <a14:useLocalDpi xmlns:a14="http://schemas.microsoft.com/office/drawing/2010/main" val="0"/>
                </a:ext>
              </a:extLst>
            </a:blip>
            <a:srcRect/>
            <a:stretch>
              <a:fillRect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3048000" y="1714500"/>
            <a:ext cx="3048000" cy="1714500"/>
          </a:xfrm>
          <a:prstGeom prst="rect">
            <a:avLst/>
          </a:prstGeom>
          <a:blipFill dpi="0" rotWithShape="1">
            <a:blip r:embed="rId4" cstate="print">
              <a:extLst>
                <a:ext uri="{28A0092B-C50C-407E-A947-70E740481C1C}">
                  <a14:useLocalDpi xmlns:a14="http://schemas.microsoft.com/office/drawing/2010/main" val="0"/>
                </a:ext>
              </a:extLst>
            </a:blip>
            <a:srcRect/>
            <a:stretch>
              <a:fillRect l="-21374" t="-91898" r="-21374" b="-28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6096000" y="3429000"/>
            <a:ext cx="3048000" cy="17145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0" y="3429000"/>
            <a:ext cx="3048000" cy="1714500"/>
          </a:xfrm>
          <a:prstGeom prst="rect">
            <a:avLst/>
          </a:prstGeom>
          <a:blipFill dpi="0" rotWithShape="1">
            <a:blip r:embed="rId6" cstate="print">
              <a:extLst>
                <a:ext uri="{28A0092B-C50C-407E-A947-70E740481C1C}">
                  <a14:useLocalDpi xmlns:a14="http://schemas.microsoft.com/office/drawing/2010/main" val="0"/>
                </a:ext>
              </a:extLst>
            </a:blip>
            <a:srcRect/>
            <a:stretch>
              <a:fillRect t="-70000" r="-268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0" y="0"/>
            <a:ext cx="3048000" cy="3429000"/>
            <a:chOff x="0" y="0"/>
            <a:chExt cx="3048000" cy="3429000"/>
          </a:xfrm>
        </p:grpSpPr>
        <p:sp>
          <p:nvSpPr>
            <p:cNvPr id="81" name="矩形 80"/>
            <p:cNvSpPr/>
            <p:nvPr/>
          </p:nvSpPr>
          <p:spPr>
            <a:xfrm>
              <a:off x="0" y="0"/>
              <a:ext cx="3048000" cy="34290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明尚简体" panose="02000000000000000000" pitchFamily="2" charset="-122"/>
                <a:ea typeface="方正明尚简体" panose="02000000000000000000" pitchFamily="2" charset="-122"/>
              </a:endParaRPr>
            </a:p>
          </p:txBody>
        </p:sp>
        <p:sp>
          <p:nvSpPr>
            <p:cNvPr id="82" name="矩形 81"/>
            <p:cNvSpPr/>
            <p:nvPr/>
          </p:nvSpPr>
          <p:spPr>
            <a:xfrm>
              <a:off x="464535" y="929670"/>
              <a:ext cx="2118931" cy="1569660"/>
            </a:xfrm>
            <a:prstGeom prst="rect">
              <a:avLst/>
            </a:prstGeom>
          </p:spPr>
          <p:txBody>
            <a:bodyPr wrap="square">
              <a:spAutoFit/>
            </a:bodyPr>
            <a:lstStyle/>
            <a:p>
              <a:r>
                <a:rPr lang="zh-CN" altLang="en-US" sz="2400" dirty="0" smtClean="0">
                  <a:solidFill>
                    <a:schemeClr val="bg1"/>
                  </a:solidFill>
                  <a:latin typeface="方正明尚简体" panose="02000000000000000000" pitchFamily="2" charset="-122"/>
                  <a:ea typeface="方正明尚简体" panose="02000000000000000000" pitchFamily="2" charset="-122"/>
                </a:rPr>
                <a:t>PLEASE ENTER YOUR TITLE HERE</a:t>
              </a:r>
              <a:endParaRPr lang="zh-CN" altLang="en-US" sz="2400" dirty="0">
                <a:solidFill>
                  <a:schemeClr val="bg1"/>
                </a:solidFill>
                <a:latin typeface="方正明尚简体" panose="02000000000000000000" pitchFamily="2" charset="-122"/>
                <a:ea typeface="方正明尚简体" panose="02000000000000000000" pitchFamily="2" charset="-122"/>
              </a:endParaRPr>
            </a:p>
          </p:txBody>
        </p:sp>
      </p:grpSp>
      <p:grpSp>
        <p:nvGrpSpPr>
          <p:cNvPr id="83" name="组合 82"/>
          <p:cNvGrpSpPr/>
          <p:nvPr/>
        </p:nvGrpSpPr>
        <p:grpSpPr>
          <a:xfrm>
            <a:off x="6096000" y="5143500"/>
            <a:ext cx="3048000" cy="1714500"/>
            <a:chOff x="6096000" y="5143500"/>
            <a:chExt cx="3048000" cy="1714500"/>
          </a:xfrm>
        </p:grpSpPr>
        <p:sp>
          <p:nvSpPr>
            <p:cNvPr id="84" name="矩形 83"/>
            <p:cNvSpPr/>
            <p:nvPr/>
          </p:nvSpPr>
          <p:spPr>
            <a:xfrm>
              <a:off x="6096000" y="5143500"/>
              <a:ext cx="3048000" cy="17145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明尚简体" panose="02000000000000000000" pitchFamily="2" charset="-122"/>
                <a:ea typeface="方正明尚简体" panose="02000000000000000000" pitchFamily="2" charset="-122"/>
              </a:endParaRPr>
            </a:p>
          </p:txBody>
        </p:sp>
        <p:sp>
          <p:nvSpPr>
            <p:cNvPr id="85" name="文本框 84"/>
            <p:cNvSpPr txBox="1"/>
            <p:nvPr/>
          </p:nvSpPr>
          <p:spPr>
            <a:xfrm>
              <a:off x="6553199" y="5523696"/>
              <a:ext cx="2462011" cy="954107"/>
            </a:xfrm>
            <a:prstGeom prst="rect">
              <a:avLst/>
            </a:prstGeom>
            <a:noFill/>
          </p:spPr>
          <p:txBody>
            <a:bodyPr wrap="square" rtlCol="0">
              <a:spAutoFit/>
            </a:bodyPr>
            <a:lstStyle/>
            <a:p>
              <a:r>
                <a:rPr lang="en-US" altLang="zh-CN" sz="2800" dirty="0" smtClean="0">
                  <a:solidFill>
                    <a:schemeClr val="bg1"/>
                  </a:solidFill>
                  <a:latin typeface="方正明尚简体" panose="02000000000000000000" pitchFamily="2" charset="-122"/>
                  <a:ea typeface="方正明尚简体" panose="02000000000000000000" pitchFamily="2" charset="-122"/>
                </a:rPr>
                <a:t>BOUTIQUE SERVICE</a:t>
              </a:r>
              <a:endParaRPr lang="zh-CN" altLang="en-US" sz="2800" dirty="0">
                <a:solidFill>
                  <a:schemeClr val="bg1"/>
                </a:solidFill>
                <a:latin typeface="方正明尚简体" panose="02000000000000000000" pitchFamily="2" charset="-122"/>
                <a:ea typeface="方正明尚简体" panose="02000000000000000000" pitchFamily="2" charset="-122"/>
              </a:endParaRPr>
            </a:p>
          </p:txBody>
        </p:sp>
      </p:grpSp>
      <p:grpSp>
        <p:nvGrpSpPr>
          <p:cNvPr id="86" name="组合 85"/>
          <p:cNvGrpSpPr/>
          <p:nvPr/>
        </p:nvGrpSpPr>
        <p:grpSpPr>
          <a:xfrm>
            <a:off x="9144000" y="3429000"/>
            <a:ext cx="3048000" cy="1714500"/>
            <a:chOff x="9144000" y="3429000"/>
            <a:chExt cx="3048000" cy="1714500"/>
          </a:xfrm>
        </p:grpSpPr>
        <p:sp>
          <p:nvSpPr>
            <p:cNvPr id="87" name="矩形 86"/>
            <p:cNvSpPr/>
            <p:nvPr/>
          </p:nvSpPr>
          <p:spPr>
            <a:xfrm>
              <a:off x="9144000" y="3429000"/>
              <a:ext cx="3048000" cy="1714500"/>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明尚简体" panose="02000000000000000000" pitchFamily="2" charset="-122"/>
                <a:ea typeface="方正明尚简体" panose="02000000000000000000" pitchFamily="2" charset="-122"/>
              </a:endParaRPr>
            </a:p>
          </p:txBody>
        </p:sp>
        <p:sp>
          <p:nvSpPr>
            <p:cNvPr id="88" name="矩形 87"/>
            <p:cNvSpPr/>
            <p:nvPr/>
          </p:nvSpPr>
          <p:spPr>
            <a:xfrm>
              <a:off x="9459829" y="3708839"/>
              <a:ext cx="2416341" cy="1189300"/>
            </a:xfrm>
            <a:prstGeom prst="rect">
              <a:avLst/>
            </a:prstGeom>
          </p:spPr>
          <p:txBody>
            <a:bodyPr wrap="square">
              <a:spAutoFit/>
            </a:bodyPr>
            <a:lstStyle/>
            <a:p>
              <a:pPr marL="0" lvl="1"/>
              <a:r>
                <a:rPr lang="zh-CN" altLang="en-US" sz="2000" dirty="0">
                  <a:solidFill>
                    <a:schemeClr val="bg1"/>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900" spc="150" dirty="0">
                  <a:solidFill>
                    <a:schemeClr val="bg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900" spc="150" dirty="0">
                <a:solidFill>
                  <a:schemeClr val="bg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3048000" y="3429000"/>
            <a:ext cx="3048000" cy="1714500"/>
            <a:chOff x="3048000" y="3429000"/>
            <a:chExt cx="3048000" cy="1714500"/>
          </a:xfrm>
        </p:grpSpPr>
        <p:sp>
          <p:nvSpPr>
            <p:cNvPr id="90" name="矩形 89"/>
            <p:cNvSpPr/>
            <p:nvPr/>
          </p:nvSpPr>
          <p:spPr>
            <a:xfrm>
              <a:off x="3048000" y="3429000"/>
              <a:ext cx="3048000" cy="1714500"/>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明尚简体" panose="02000000000000000000" pitchFamily="2" charset="-122"/>
                <a:ea typeface="方正明尚简体" panose="02000000000000000000" pitchFamily="2" charset="-122"/>
              </a:endParaRPr>
            </a:p>
          </p:txBody>
        </p:sp>
        <p:sp>
          <p:nvSpPr>
            <p:cNvPr id="91" name="矩形 90"/>
            <p:cNvSpPr/>
            <p:nvPr/>
          </p:nvSpPr>
          <p:spPr>
            <a:xfrm>
              <a:off x="3363829" y="3708839"/>
              <a:ext cx="2416341" cy="1231106"/>
            </a:xfrm>
            <a:prstGeom prst="rect">
              <a:avLst/>
            </a:prstGeom>
          </p:spPr>
          <p:txBody>
            <a:bodyPr wrap="square">
              <a:spAutoFit/>
            </a:bodyPr>
            <a:lstStyle/>
            <a:p>
              <a:pPr marL="0" lvl="1"/>
              <a:r>
                <a:rPr lang="zh-CN" altLang="en-US" sz="2000" dirty="0">
                  <a:solidFill>
                    <a:schemeClr val="bg1"/>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900" spc="150" dirty="0">
                  <a:solidFill>
                    <a:schemeClr val="bg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a:t>
              </a:r>
              <a:r>
                <a:rPr lang="zh-CN" altLang="en-US" sz="900" spc="150" dirty="0" smtClean="0">
                  <a:solidFill>
                    <a:schemeClr val="bg1"/>
                  </a:solidFill>
                  <a:latin typeface="微软雅黑" panose="020B0503020204020204" pitchFamily="34" charset="-122"/>
                  <a:ea typeface="微软雅黑" panose="020B0503020204020204" pitchFamily="34" charset="-122"/>
                </a:rPr>
                <a:t>服务。</a:t>
              </a:r>
              <a:endParaRPr lang="en-US" altLang="zh-CN" sz="900" spc="150" dirty="0">
                <a:solidFill>
                  <a:schemeClr val="bg1"/>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6096000" y="1714500"/>
            <a:ext cx="3048000" cy="1714500"/>
            <a:chOff x="6096000" y="1714500"/>
            <a:chExt cx="3048000" cy="1714500"/>
          </a:xfrm>
        </p:grpSpPr>
        <p:sp>
          <p:nvSpPr>
            <p:cNvPr id="93" name="矩形 92"/>
            <p:cNvSpPr/>
            <p:nvPr/>
          </p:nvSpPr>
          <p:spPr>
            <a:xfrm>
              <a:off x="6096000" y="1714500"/>
              <a:ext cx="3048000" cy="17145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明尚简体" panose="02000000000000000000" pitchFamily="2" charset="-122"/>
                <a:ea typeface="方正明尚简体" panose="02000000000000000000" pitchFamily="2" charset="-122"/>
              </a:endParaRPr>
            </a:p>
          </p:txBody>
        </p:sp>
        <p:sp>
          <p:nvSpPr>
            <p:cNvPr id="94" name="矩形 93"/>
            <p:cNvSpPr/>
            <p:nvPr/>
          </p:nvSpPr>
          <p:spPr>
            <a:xfrm>
              <a:off x="6411829" y="1994339"/>
              <a:ext cx="2416341" cy="1231106"/>
            </a:xfrm>
            <a:prstGeom prst="rect">
              <a:avLst/>
            </a:prstGeom>
          </p:spPr>
          <p:txBody>
            <a:bodyPr wrap="square">
              <a:spAutoFit/>
            </a:bodyPr>
            <a:lstStyle/>
            <a:p>
              <a:pPr marL="0" lvl="1"/>
              <a:r>
                <a:rPr lang="zh-CN" altLang="en-US" sz="2000" dirty="0">
                  <a:solidFill>
                    <a:schemeClr val="bg1"/>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900" spc="150" dirty="0">
                  <a:solidFill>
                    <a:schemeClr val="bg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900" spc="15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37818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ppt_x"/>
                                          </p:val>
                                        </p:tav>
                                        <p:tav tm="100000">
                                          <p:val>
                                            <p:strVal val="#ppt_x"/>
                                          </p:val>
                                        </p:tav>
                                      </p:tavLst>
                                    </p:anim>
                                    <p:anim calcmode="lin" valueType="num">
                                      <p:cBhvr additive="base">
                                        <p:cTn id="13" dur="500" fill="hold"/>
                                        <p:tgtEl>
                                          <p:spTgt spid="8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additive="base">
                                        <p:cTn id="17" dur="500"/>
                                        <p:tgtEl>
                                          <p:spTgt spid="78"/>
                                        </p:tgtEl>
                                        <p:attrNameLst>
                                          <p:attrName>ppt_y</p:attrName>
                                        </p:attrNameLst>
                                      </p:cBhvr>
                                      <p:tavLst>
                                        <p:tav tm="0">
                                          <p:val>
                                            <p:strVal val="#ppt_y+#ppt_h*1.125000"/>
                                          </p:val>
                                        </p:tav>
                                        <p:tav tm="100000">
                                          <p:val>
                                            <p:strVal val="#ppt_y"/>
                                          </p:val>
                                        </p:tav>
                                      </p:tavLst>
                                    </p:anim>
                                    <p:animEffect transition="in" filter="wipe(up)">
                                      <p:cBhvr>
                                        <p:cTn id="18" dur="500"/>
                                        <p:tgtEl>
                                          <p:spTgt spid="78"/>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p:tgtEl>
                                          <p:spTgt spid="79"/>
                                        </p:tgtEl>
                                        <p:attrNameLst>
                                          <p:attrName>ppt_y</p:attrName>
                                        </p:attrNameLst>
                                      </p:cBhvr>
                                      <p:tavLst>
                                        <p:tav tm="0">
                                          <p:val>
                                            <p:strVal val="#ppt_y-#ppt_h*1.125000"/>
                                          </p:val>
                                        </p:tav>
                                        <p:tav tm="100000">
                                          <p:val>
                                            <p:strVal val="#ppt_y"/>
                                          </p:val>
                                        </p:tav>
                                      </p:tavLst>
                                    </p:anim>
                                    <p:animEffect transition="in" filter="wipe(down)">
                                      <p:cBhvr>
                                        <p:cTn id="23" dur="500"/>
                                        <p:tgtEl>
                                          <p:spTgt spid="79"/>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p:tgtEl>
                                          <p:spTgt spid="77"/>
                                        </p:tgtEl>
                                        <p:attrNameLst>
                                          <p:attrName>ppt_x</p:attrName>
                                        </p:attrNameLst>
                                      </p:cBhvr>
                                      <p:tavLst>
                                        <p:tav tm="0">
                                          <p:val>
                                            <p:strVal val="#ppt_x-#ppt_w*1.125000"/>
                                          </p:val>
                                        </p:tav>
                                        <p:tav tm="100000">
                                          <p:val>
                                            <p:strVal val="#ppt_x"/>
                                          </p:val>
                                        </p:tav>
                                      </p:tavLst>
                                    </p:anim>
                                    <p:animEffect transition="in" filter="wipe(right)">
                                      <p:cBhvr>
                                        <p:cTn id="28" dur="500"/>
                                        <p:tgtEl>
                                          <p:spTgt spid="77"/>
                                        </p:tgtEl>
                                      </p:cBhvr>
                                    </p:animEffect>
                                  </p:childTnLst>
                                </p:cTn>
                              </p:par>
                            </p:childTnLst>
                          </p:cTn>
                        </p:par>
                        <p:par>
                          <p:cTn id="29" fill="hold">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p:tgtEl>
                                          <p:spTgt spid="76"/>
                                        </p:tgtEl>
                                        <p:attrNameLst>
                                          <p:attrName>ppt_x</p:attrName>
                                        </p:attrNameLst>
                                      </p:cBhvr>
                                      <p:tavLst>
                                        <p:tav tm="0">
                                          <p:val>
                                            <p:strVal val="#ppt_x+#ppt_w*1.125000"/>
                                          </p:val>
                                        </p:tav>
                                        <p:tav tm="100000">
                                          <p:val>
                                            <p:strVal val="#ppt_x"/>
                                          </p:val>
                                        </p:tav>
                                      </p:tavLst>
                                    </p:anim>
                                    <p:animEffect transition="in" filter="wipe(left)">
                                      <p:cBhvr>
                                        <p:cTn id="33" dur="500"/>
                                        <p:tgtEl>
                                          <p:spTgt spid="76"/>
                                        </p:tgtEl>
                                      </p:cBhvr>
                                    </p:animEffect>
                                  </p:childTnLst>
                                </p:cTn>
                              </p:par>
                            </p:childTnLst>
                          </p:cTn>
                        </p:par>
                        <p:par>
                          <p:cTn id="34" fill="hold">
                            <p:stCondLst>
                              <p:cond delay="3000"/>
                            </p:stCondLst>
                            <p:childTnLst>
                              <p:par>
                                <p:cTn id="35" presetID="12" presetClass="entr" presetSubtype="1" fill="hold" nodeType="after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additive="base">
                                        <p:cTn id="37" dur="500"/>
                                        <p:tgtEl>
                                          <p:spTgt spid="86"/>
                                        </p:tgtEl>
                                        <p:attrNameLst>
                                          <p:attrName>ppt_y</p:attrName>
                                        </p:attrNameLst>
                                      </p:cBhvr>
                                      <p:tavLst>
                                        <p:tav tm="0">
                                          <p:val>
                                            <p:strVal val="#ppt_y-#ppt_h*1.125000"/>
                                          </p:val>
                                        </p:tav>
                                        <p:tav tm="100000">
                                          <p:val>
                                            <p:strVal val="#ppt_y"/>
                                          </p:val>
                                        </p:tav>
                                      </p:tavLst>
                                    </p:anim>
                                    <p:animEffect transition="in" filter="wipe(down)">
                                      <p:cBhvr>
                                        <p:cTn id="38" dur="500"/>
                                        <p:tgtEl>
                                          <p:spTgt spid="86"/>
                                        </p:tgtEl>
                                      </p:cBhvr>
                                    </p:animEffect>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additive="base">
                                        <p:cTn id="42" dur="500"/>
                                        <p:tgtEl>
                                          <p:spTgt spid="92"/>
                                        </p:tgtEl>
                                        <p:attrNameLst>
                                          <p:attrName>ppt_y</p:attrName>
                                        </p:attrNameLst>
                                      </p:cBhvr>
                                      <p:tavLst>
                                        <p:tav tm="0">
                                          <p:val>
                                            <p:strVal val="#ppt_y+#ppt_h*1.125000"/>
                                          </p:val>
                                        </p:tav>
                                        <p:tav tm="100000">
                                          <p:val>
                                            <p:strVal val="#ppt_y"/>
                                          </p:val>
                                        </p:tav>
                                      </p:tavLst>
                                    </p:anim>
                                    <p:animEffect transition="in" filter="wipe(up)">
                                      <p:cBhvr>
                                        <p:cTn id="43" dur="500"/>
                                        <p:tgtEl>
                                          <p:spTgt spid="92"/>
                                        </p:tgtEl>
                                      </p:cBhvr>
                                    </p:animEffect>
                                  </p:childTnLst>
                                </p:cTn>
                              </p:par>
                            </p:childTnLst>
                          </p:cTn>
                        </p:par>
                        <p:par>
                          <p:cTn id="44" fill="hold">
                            <p:stCondLst>
                              <p:cond delay="4000"/>
                            </p:stCondLst>
                            <p:childTnLst>
                              <p:par>
                                <p:cTn id="45" presetID="1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additive="base">
                                        <p:cTn id="47" dur="500"/>
                                        <p:tgtEl>
                                          <p:spTgt spid="89"/>
                                        </p:tgtEl>
                                        <p:attrNameLst>
                                          <p:attrName>ppt_y</p:attrName>
                                        </p:attrNameLst>
                                      </p:cBhvr>
                                      <p:tavLst>
                                        <p:tav tm="0">
                                          <p:val>
                                            <p:strVal val="#ppt_y-#ppt_h*1.125000"/>
                                          </p:val>
                                        </p:tav>
                                        <p:tav tm="100000">
                                          <p:val>
                                            <p:strVal val="#ppt_y"/>
                                          </p:val>
                                        </p:tav>
                                      </p:tavLst>
                                    </p:anim>
                                    <p:animEffect transition="in" filter="wipe(down)">
                                      <p:cBhvr>
                                        <p:cTn id="48"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产品营销策划</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8" name="Chart 3"/>
          <p:cNvGraphicFramePr/>
          <p:nvPr>
            <p:extLst>
              <p:ext uri="{D42A27DB-BD31-4B8C-83A1-F6EECF244321}">
                <p14:modId xmlns:p14="http://schemas.microsoft.com/office/powerpoint/2010/main" val="1037004597"/>
              </p:ext>
            </p:extLst>
          </p:nvPr>
        </p:nvGraphicFramePr>
        <p:xfrm>
          <a:off x="449625" y="2247834"/>
          <a:ext cx="11516101" cy="2183143"/>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8"/>
          <p:cNvSpPr/>
          <p:nvPr/>
        </p:nvSpPr>
        <p:spPr>
          <a:xfrm>
            <a:off x="1155700" y="1338479"/>
            <a:ext cx="9880600" cy="689932"/>
          </a:xfrm>
          <a:prstGeom prst="rect">
            <a:avLst/>
          </a:prstGeom>
        </p:spPr>
        <p:txBody>
          <a:bodyPr wrap="square">
            <a:spAutoFit/>
          </a:bodyPr>
          <a:lstStyle/>
          <a:p>
            <a:pPr algn="ctr">
              <a:lnSpc>
                <a:spcPct val="200000"/>
              </a:lnSpc>
              <a:spcAft>
                <a:spcPts val="600"/>
              </a:spcAft>
            </a:pP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50" spc="100" dirty="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a:t>
            </a:r>
            <a:r>
              <a:rPr lang="zh-CN" altLang="en-US" sz="1050" spc="100" dirty="0" smtClean="0">
                <a:solidFill>
                  <a:schemeClr val="bg1">
                    <a:lumMod val="65000"/>
                  </a:schemeClr>
                </a:solidFill>
                <a:latin typeface="微软雅黑" panose="020B0503020204020204" pitchFamily="34" charset="-122"/>
                <a:ea typeface="微软雅黑" panose="020B0503020204020204" pitchFamily="34" charset="-122"/>
              </a:rPr>
              <a:t>原动力</a:t>
            </a:r>
            <a:endParaRPr lang="en-US" altLang="zh-CN" sz="1050" spc="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473445" y="4660721"/>
            <a:ext cx="3470129" cy="1384995"/>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360935" y="4658140"/>
            <a:ext cx="3470129" cy="1384995"/>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289642" y="4655560"/>
            <a:ext cx="3470129" cy="1384995"/>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675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116" name="平行四边形 115"/>
          <p:cNvSpPr/>
          <p:nvPr/>
        </p:nvSpPr>
        <p:spPr>
          <a:xfrm rot="5400000">
            <a:off x="1889375" y="1379616"/>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标题 3"/>
          <p:cNvSpPr txBox="1">
            <a:spLocks/>
          </p:cNvSpPr>
          <p:nvPr/>
        </p:nvSpPr>
        <p:spPr>
          <a:xfrm>
            <a:off x="7008874" y="1053843"/>
            <a:ext cx="2629213"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6600" dirty="0" smtClean="0">
                <a:solidFill>
                  <a:srgbClr val="32C8B9"/>
                </a:solidFill>
                <a:latin typeface="方正明尚简体" panose="02000000000000000000" pitchFamily="2" charset="-122"/>
                <a:ea typeface="方正明尚简体" panose="02000000000000000000" pitchFamily="2" charset="-122"/>
              </a:rPr>
              <a:t>目录</a:t>
            </a:r>
            <a:endParaRPr lang="zh-CN" altLang="en-US" sz="6600" dirty="0">
              <a:solidFill>
                <a:srgbClr val="32C8B9"/>
              </a:solidFill>
              <a:latin typeface="方正明尚简体" panose="02000000000000000000" pitchFamily="2" charset="-122"/>
              <a:ea typeface="方正明尚简体" panose="02000000000000000000" pitchFamily="2" charset="-122"/>
            </a:endParaRPr>
          </a:p>
        </p:txBody>
      </p:sp>
      <p:sp>
        <p:nvSpPr>
          <p:cNvPr id="55" name="矩形 54"/>
          <p:cNvSpPr/>
          <p:nvPr/>
        </p:nvSpPr>
        <p:spPr>
          <a:xfrm>
            <a:off x="7290080" y="1639948"/>
            <a:ext cx="2066801" cy="461665"/>
          </a:xfrm>
          <a:prstGeom prst="rect">
            <a:avLst/>
          </a:prstGeom>
        </p:spPr>
        <p:txBody>
          <a:bodyPr wrap="square">
            <a:spAutoFit/>
          </a:bodyPr>
          <a:lstStyle/>
          <a:p>
            <a:pPr algn="ctr">
              <a:spcAft>
                <a:spcPts val="600"/>
              </a:spcAft>
            </a:pPr>
            <a:r>
              <a:rPr lang="en-US" altLang="zh-CN" sz="2400" dirty="0" smtClean="0">
                <a:solidFill>
                  <a:srgbClr val="32C8B9"/>
                </a:solidFill>
                <a:latin typeface="方正明尚简体" panose="02000000000000000000" pitchFamily="2" charset="-122"/>
                <a:ea typeface="方正明尚简体" panose="02000000000000000000" pitchFamily="2" charset="-122"/>
              </a:rPr>
              <a:t>CONTENS</a:t>
            </a:r>
          </a:p>
        </p:txBody>
      </p:sp>
      <p:grpSp>
        <p:nvGrpSpPr>
          <p:cNvPr id="56" name="组合 55"/>
          <p:cNvGrpSpPr/>
          <p:nvPr/>
        </p:nvGrpSpPr>
        <p:grpSpPr>
          <a:xfrm>
            <a:off x="2129145" y="1639948"/>
            <a:ext cx="5160935" cy="962992"/>
            <a:chOff x="6850251" y="1422677"/>
            <a:chExt cx="5160935" cy="962992"/>
          </a:xfrm>
        </p:grpSpPr>
        <p:grpSp>
          <p:nvGrpSpPr>
            <p:cNvPr id="57" name="组合 56"/>
            <p:cNvGrpSpPr/>
            <p:nvPr/>
          </p:nvGrpSpPr>
          <p:grpSpPr>
            <a:xfrm>
              <a:off x="6850251" y="1503336"/>
              <a:ext cx="679342" cy="679341"/>
              <a:chOff x="6850251" y="1503336"/>
              <a:chExt cx="679342" cy="679341"/>
            </a:xfrm>
          </p:grpSpPr>
          <p:sp>
            <p:nvSpPr>
              <p:cNvPr id="60" name="矩形 59"/>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smtClean="0">
                    <a:solidFill>
                      <a:schemeClr val="bg1"/>
                    </a:solidFill>
                    <a:latin typeface="方正明尚简体" panose="02000000000000000000" pitchFamily="2" charset="-122"/>
                    <a:ea typeface="方正明尚简体" panose="02000000000000000000" pitchFamily="2" charset="-122"/>
                  </a:rPr>
                  <a:t>1</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58"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800" dirty="0">
                <a:solidFill>
                  <a:srgbClr val="32C8B9"/>
                </a:solidFill>
                <a:latin typeface="方正明尚简体" panose="02000000000000000000" pitchFamily="2" charset="-122"/>
                <a:ea typeface="方正明尚简体" panose="02000000000000000000" pitchFamily="2" charset="-122"/>
              </a:endParaRPr>
            </a:p>
          </p:txBody>
        </p:sp>
        <p:sp>
          <p:nvSpPr>
            <p:cNvPr id="59" name="矩形 58"/>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126564" y="2846234"/>
            <a:ext cx="5160935" cy="962992"/>
            <a:chOff x="6850251" y="1422677"/>
            <a:chExt cx="5160935" cy="962992"/>
          </a:xfrm>
        </p:grpSpPr>
        <p:grpSp>
          <p:nvGrpSpPr>
            <p:cNvPr id="64" name="组合 63"/>
            <p:cNvGrpSpPr/>
            <p:nvPr/>
          </p:nvGrpSpPr>
          <p:grpSpPr>
            <a:xfrm>
              <a:off x="6850251" y="1503336"/>
              <a:ext cx="679342" cy="679341"/>
              <a:chOff x="6850251" y="1503336"/>
              <a:chExt cx="679342" cy="679341"/>
            </a:xfrm>
          </p:grpSpPr>
          <p:sp>
            <p:nvSpPr>
              <p:cNvPr id="67" name="矩形 66"/>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2</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65"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产品营销策划</a:t>
              </a:r>
            </a:p>
          </p:txBody>
        </p:sp>
        <p:sp>
          <p:nvSpPr>
            <p:cNvPr id="66" name="矩形 65"/>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126564" y="4070600"/>
            <a:ext cx="5160935" cy="962992"/>
            <a:chOff x="6850251" y="1422677"/>
            <a:chExt cx="5160935" cy="962992"/>
          </a:xfrm>
        </p:grpSpPr>
        <p:grpSp>
          <p:nvGrpSpPr>
            <p:cNvPr id="71" name="组合 70"/>
            <p:cNvGrpSpPr/>
            <p:nvPr/>
          </p:nvGrpSpPr>
          <p:grpSpPr>
            <a:xfrm>
              <a:off x="6850251" y="1503336"/>
              <a:ext cx="679342" cy="679341"/>
              <a:chOff x="6850251" y="1503336"/>
              <a:chExt cx="679342" cy="679341"/>
            </a:xfrm>
          </p:grpSpPr>
          <p:sp>
            <p:nvSpPr>
              <p:cNvPr id="74" name="矩形 73"/>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3"/>
              <p:cNvSpPr txBox="1">
                <a:spLocks/>
              </p:cNvSpPr>
              <p:nvPr/>
            </p:nvSpPr>
            <p:spPr>
              <a:xfrm>
                <a:off x="6918803" y="1558838"/>
                <a:ext cx="481560" cy="6083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3</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2"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市场发展前景</a:t>
              </a:r>
            </a:p>
          </p:txBody>
        </p:sp>
        <p:sp>
          <p:nvSpPr>
            <p:cNvPr id="73" name="矩形 72"/>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2123983" y="5276886"/>
            <a:ext cx="5160935" cy="962992"/>
            <a:chOff x="6850251" y="1422677"/>
            <a:chExt cx="5160935" cy="962992"/>
          </a:xfrm>
        </p:grpSpPr>
        <p:grpSp>
          <p:nvGrpSpPr>
            <p:cNvPr id="78" name="组合 77"/>
            <p:cNvGrpSpPr/>
            <p:nvPr/>
          </p:nvGrpSpPr>
          <p:grpSpPr>
            <a:xfrm>
              <a:off x="6850251" y="1503336"/>
              <a:ext cx="679342" cy="679341"/>
              <a:chOff x="6850251" y="1503336"/>
              <a:chExt cx="679342" cy="679341"/>
            </a:xfrm>
          </p:grpSpPr>
          <p:sp>
            <p:nvSpPr>
              <p:cNvPr id="81" name="矩形 80"/>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4</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9"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未来发展规划</a:t>
              </a:r>
            </a:p>
          </p:txBody>
        </p:sp>
        <p:sp>
          <p:nvSpPr>
            <p:cNvPr id="80" name="矩形 79"/>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1307072" y="4329668"/>
            <a:ext cx="274799" cy="274799"/>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圆角矩形 114"/>
          <p:cNvSpPr/>
          <p:nvPr/>
        </p:nvSpPr>
        <p:spPr>
          <a:xfrm>
            <a:off x="939368" y="4325091"/>
            <a:ext cx="996408" cy="283248"/>
          </a:xfrm>
          <a:prstGeom prst="roundRect">
            <a:avLst>
              <a:gd name="adj" fmla="val 50000"/>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66108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trips(downLeft)">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4"/>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42"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par>
                          <p:cTn id="27" fill="hold">
                            <p:stCondLst>
                              <p:cond delay="2550"/>
                            </p:stCondLst>
                            <p:childTnLst>
                              <p:par>
                                <p:cTn id="28" presetID="4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1000"/>
                                        <p:tgtEl>
                                          <p:spTgt spid="63"/>
                                        </p:tgtEl>
                                      </p:cBhvr>
                                    </p:animEffect>
                                    <p:anim calcmode="lin" valueType="num">
                                      <p:cBhvr>
                                        <p:cTn id="31" dur="1000" fill="hold"/>
                                        <p:tgtEl>
                                          <p:spTgt spid="63"/>
                                        </p:tgtEl>
                                        <p:attrNameLst>
                                          <p:attrName>ppt_x</p:attrName>
                                        </p:attrNameLst>
                                      </p:cBhvr>
                                      <p:tavLst>
                                        <p:tav tm="0">
                                          <p:val>
                                            <p:strVal val="#ppt_x"/>
                                          </p:val>
                                        </p:tav>
                                        <p:tav tm="100000">
                                          <p:val>
                                            <p:strVal val="#ppt_x"/>
                                          </p:val>
                                        </p:tav>
                                      </p:tavLst>
                                    </p:anim>
                                    <p:anim calcmode="lin" valueType="num">
                                      <p:cBhvr>
                                        <p:cTn id="32" dur="1000" fill="hold"/>
                                        <p:tgtEl>
                                          <p:spTgt spid="63"/>
                                        </p:tgtEl>
                                        <p:attrNameLst>
                                          <p:attrName>ppt_y</p:attrName>
                                        </p:attrNameLst>
                                      </p:cBhvr>
                                      <p:tavLst>
                                        <p:tav tm="0">
                                          <p:val>
                                            <p:strVal val="#ppt_y+.1"/>
                                          </p:val>
                                        </p:tav>
                                        <p:tav tm="100000">
                                          <p:val>
                                            <p:strVal val="#ppt_y"/>
                                          </p:val>
                                        </p:tav>
                                      </p:tavLst>
                                    </p:anim>
                                  </p:childTnLst>
                                </p:cTn>
                              </p:par>
                            </p:childTnLst>
                          </p:cTn>
                        </p:par>
                        <p:par>
                          <p:cTn id="33" fill="hold">
                            <p:stCondLst>
                              <p:cond delay="3550"/>
                            </p:stCondLst>
                            <p:childTnLst>
                              <p:par>
                                <p:cTn id="34" presetID="42" presetClass="entr" presetSubtype="0" fill="hold"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2" presetClass="entr" presetSubtype="0"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childTnLst>
                          </p:cTn>
                        </p:par>
                        <p:par>
                          <p:cTn id="45" fill="hold">
                            <p:stCondLst>
                              <p:cond delay="5550"/>
                            </p:stCondLst>
                            <p:childTnLst>
                              <p:par>
                                <p:cTn id="46" presetID="10" presetClass="entr" presetSubtype="0" fill="hold" grpId="0"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6050"/>
                            </p:stCondLst>
                            <p:childTnLst>
                              <p:par>
                                <p:cTn id="50" presetID="16" presetClass="entr" presetSubtype="37" fill="hold" grpId="0" nodeType="afterEffect">
                                  <p:stCondLst>
                                    <p:cond delay="0"/>
                                  </p:stCondLst>
                                  <p:childTnLst>
                                    <p:set>
                                      <p:cBhvr>
                                        <p:cTn id="51" dur="1" fill="hold">
                                          <p:stCondLst>
                                            <p:cond delay="0"/>
                                          </p:stCondLst>
                                        </p:cTn>
                                        <p:tgtEl>
                                          <p:spTgt spid="115"/>
                                        </p:tgtEl>
                                        <p:attrNameLst>
                                          <p:attrName>style.visibility</p:attrName>
                                        </p:attrNameLst>
                                      </p:cBhvr>
                                      <p:to>
                                        <p:strVal val="visible"/>
                                      </p:to>
                                    </p:set>
                                    <p:animEffect transition="in" filter="barn(outVertical)">
                                      <p:cBhvr>
                                        <p:cTn id="52" dur="500"/>
                                        <p:tgtEl>
                                          <p:spTgt spid="11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strips(downRight)">
                                      <p:cBhvr>
                                        <p:cTn id="57"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53" grpId="0" animBg="1"/>
      <p:bldP spid="54" grpId="0"/>
      <p:bldP spid="55" grpId="0"/>
      <p:bldP spid="114" grpId="0" animBg="1"/>
      <p:bldP spid="1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8" name="矩形 7"/>
          <p:cNvSpPr/>
          <p:nvPr/>
        </p:nvSpPr>
        <p:spPr>
          <a:xfrm>
            <a:off x="0" y="0"/>
            <a:ext cx="2387600" cy="6858000"/>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10835" y="1428278"/>
            <a:ext cx="904376" cy="4001444"/>
            <a:chOff x="566343" y="1428278"/>
            <a:chExt cx="904376" cy="4001444"/>
          </a:xfrm>
        </p:grpSpPr>
        <p:sp>
          <p:nvSpPr>
            <p:cNvPr id="10" name="文本框 9"/>
            <p:cNvSpPr txBox="1"/>
            <p:nvPr/>
          </p:nvSpPr>
          <p:spPr>
            <a:xfrm rot="5400000">
              <a:off x="-350292" y="3136613"/>
              <a:ext cx="3057247" cy="584775"/>
            </a:xfrm>
            <a:prstGeom prst="rect">
              <a:avLst/>
            </a:prstGeom>
            <a:noFill/>
          </p:spPr>
          <p:txBody>
            <a:bodyPr wrap="none" rtlCol="0">
              <a:spAutoFit/>
            </a:bodyPr>
            <a:lstStyle/>
            <a:p>
              <a:r>
                <a:rPr lang="zh-CN" altLang="en-US" sz="3200" dirty="0" smtClean="0">
                  <a:solidFill>
                    <a:schemeClr val="bg1"/>
                  </a:solidFill>
                  <a:latin typeface="方正明尚简体" panose="02000000000000000000" pitchFamily="2" charset="-122"/>
                  <a:ea typeface="方正明尚简体" panose="02000000000000000000" pitchFamily="2" charset="-122"/>
                </a:rPr>
                <a:t>我们的项目展示</a:t>
              </a:r>
              <a:endParaRPr lang="zh-CN" altLang="en-US" sz="3200" dirty="0">
                <a:solidFill>
                  <a:schemeClr val="bg1"/>
                </a:solidFill>
                <a:latin typeface="方正明尚简体" panose="02000000000000000000" pitchFamily="2" charset="-122"/>
                <a:ea typeface="方正明尚简体" panose="02000000000000000000" pitchFamily="2" charset="-122"/>
              </a:endParaRPr>
            </a:p>
          </p:txBody>
        </p:sp>
        <p:sp>
          <p:nvSpPr>
            <p:cNvPr id="11" name="矩形 10"/>
            <p:cNvSpPr/>
            <p:nvPr/>
          </p:nvSpPr>
          <p:spPr>
            <a:xfrm rot="5400000">
              <a:off x="-1265102" y="3259723"/>
              <a:ext cx="4001444" cy="338554"/>
            </a:xfrm>
            <a:prstGeom prst="rect">
              <a:avLst/>
            </a:prstGeom>
          </p:spPr>
          <p:txBody>
            <a:bodyPr wrap="square">
              <a:spAutoFit/>
            </a:bodyPr>
            <a:lstStyle/>
            <a:p>
              <a:r>
                <a:rPr lang="zh-CN" altLang="en-US" sz="800" i="1" dirty="0" smtClean="0">
                  <a:solidFill>
                    <a:schemeClr val="bg1"/>
                  </a:solidFill>
                  <a:latin typeface="方正明尚简体" panose="02000000000000000000" pitchFamily="2" charset="-122"/>
                  <a:ea typeface="方正明尚简体" panose="02000000000000000000" pitchFamily="2" charset="-122"/>
                </a:rPr>
                <a:t>Lorem Ipsum is simply dummy text of the printing and typesetting industry</a:t>
              </a:r>
              <a:endParaRPr lang="zh-CN" altLang="en-US" sz="800" i="1" dirty="0">
                <a:solidFill>
                  <a:schemeClr val="bg1"/>
                </a:solidFill>
                <a:latin typeface="方正明尚简体" panose="02000000000000000000" pitchFamily="2" charset="-122"/>
                <a:ea typeface="方正明尚简体" panose="02000000000000000000" pitchFamily="2" charset="-122"/>
              </a:endParaRPr>
            </a:p>
          </p:txBody>
        </p:sp>
      </p:grpSp>
      <p:sp>
        <p:nvSpPr>
          <p:cNvPr id="12" name="矩形 11"/>
          <p:cNvSpPr/>
          <p:nvPr/>
        </p:nvSpPr>
        <p:spPr>
          <a:xfrm>
            <a:off x="9493862" y="1676400"/>
            <a:ext cx="2113938" cy="351739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288346" y="1676400"/>
            <a:ext cx="2113938" cy="351739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082829" y="1676400"/>
            <a:ext cx="2113938" cy="351739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877312" y="1676400"/>
            <a:ext cx="2113938" cy="3517392"/>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825797" y="458832"/>
            <a:ext cx="3380018" cy="1154162"/>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196768" y="456684"/>
            <a:ext cx="3380018" cy="1154162"/>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991251" y="5259346"/>
            <a:ext cx="3380018" cy="1154162"/>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641005" y="5257198"/>
            <a:ext cx="3380018" cy="1154162"/>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6800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14:presetBounceEnd="50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50000">
                                          <p:cBhvr additive="base">
                                            <p:cTn id="18" dur="10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19" dur="10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2" fill="hold" grpId="0" nodeType="afterEffect" p14:presetBounceEnd="50000">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14:bounceEnd="50000">
                                          <p:cBhvr additive="base">
                                            <p:cTn id="23" dur="10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24" dur="10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grpId="0" nodeType="afterEffect" p14:presetBounceEnd="50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50000">
                                          <p:cBhvr additive="base">
                                            <p:cTn id="28" dur="10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29" dur="100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4500"/>
                                </p:stCondLst>
                                <p:childTnLst>
                                  <p:par>
                                    <p:cTn id="31" presetID="2" presetClass="entr" presetSubtype="2" fill="hold" grpId="0" nodeType="afterEffect" p14:presetBounceEnd="50000">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14:bounceEnd="50000">
                                          <p:cBhvr additive="base">
                                            <p:cTn id="33" dur="10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34" dur="10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42"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par>
                              <p:cTn id="47" fill="hold">
                                <p:stCondLst>
                                  <p:cond delay="750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8500"/>
                                </p:stCondLst>
                                <p:childTnLst>
                                  <p:par>
                                    <p:cTn id="54" presetID="42"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000" fill="hold"/>
                                            <p:tgtEl>
                                              <p:spTgt spid="15"/>
                                            </p:tgtEl>
                                            <p:attrNameLst>
                                              <p:attrName>ppt_x</p:attrName>
                                            </p:attrNameLst>
                                          </p:cBhvr>
                                          <p:tavLst>
                                            <p:tav tm="0">
                                              <p:val>
                                                <p:strVal val="1+#ppt_w/2"/>
                                              </p:val>
                                            </p:tav>
                                            <p:tav tm="100000">
                                              <p:val>
                                                <p:strVal val="#ppt_x"/>
                                              </p:val>
                                            </p:tav>
                                          </p:tavLst>
                                        </p:anim>
                                        <p:anim calcmode="lin" valueType="num">
                                          <p:cBhvr additive="base">
                                            <p:cTn id="19" dur="10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1+#ppt_w/2"/>
                                              </p:val>
                                            </p:tav>
                                            <p:tav tm="100000">
                                              <p:val>
                                                <p:strVal val="#ppt_x"/>
                                              </p:val>
                                            </p:tav>
                                          </p:tavLst>
                                        </p:anim>
                                        <p:anim calcmode="lin" valueType="num">
                                          <p:cBhvr additive="base">
                                            <p:cTn id="24" dur="10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4500"/>
                                </p:stCondLst>
                                <p:childTnLst>
                                  <p:par>
                                    <p:cTn id="31" presetID="2" presetClass="entr" presetSubtype="2"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1+#ppt_w/2"/>
                                              </p:val>
                                            </p:tav>
                                            <p:tav tm="100000">
                                              <p:val>
                                                <p:strVal val="#ppt_x"/>
                                              </p:val>
                                            </p:tav>
                                          </p:tavLst>
                                        </p:anim>
                                        <p:anim calcmode="lin" valueType="num">
                                          <p:cBhvr additive="base">
                                            <p:cTn id="34" dur="10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42"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par>
                              <p:cTn id="47" fill="hold">
                                <p:stCondLst>
                                  <p:cond delay="750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8500"/>
                                </p:stCondLst>
                                <p:childTnLst>
                                  <p:par>
                                    <p:cTn id="54" presetID="42"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p:bldP spid="17" grpId="0"/>
          <p:bldP spid="18" grpId="0"/>
          <p:bldP spid="1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市场前景分析</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6315" y="1690111"/>
            <a:ext cx="3497619" cy="4242217"/>
            <a:chOff x="696315" y="1768839"/>
            <a:chExt cx="3497619" cy="4242217"/>
          </a:xfrm>
        </p:grpSpPr>
        <p:grpSp>
          <p:nvGrpSpPr>
            <p:cNvPr id="9" name="组合 8"/>
            <p:cNvGrpSpPr/>
            <p:nvPr/>
          </p:nvGrpSpPr>
          <p:grpSpPr>
            <a:xfrm>
              <a:off x="696315" y="1768839"/>
              <a:ext cx="3497619" cy="4242217"/>
              <a:chOff x="991737" y="1768839"/>
              <a:chExt cx="3497619" cy="4242217"/>
            </a:xfrm>
          </p:grpSpPr>
          <p:sp>
            <p:nvSpPr>
              <p:cNvPr id="16" name="矩形 15"/>
              <p:cNvSpPr/>
              <p:nvPr/>
            </p:nvSpPr>
            <p:spPr>
              <a:xfrm>
                <a:off x="1154246" y="1768839"/>
                <a:ext cx="104931" cy="4242217"/>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229722" y="1768839"/>
                <a:ext cx="104931" cy="4242217"/>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5400000">
                <a:off x="2696289" y="211738"/>
                <a:ext cx="104931" cy="348120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2679873" y="4049876"/>
                <a:ext cx="104931" cy="348120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974217" y="3530707"/>
              <a:ext cx="2931992" cy="1917912"/>
              <a:chOff x="1269639" y="3530707"/>
              <a:chExt cx="2931992" cy="1917912"/>
            </a:xfrm>
          </p:grpSpPr>
          <p:sp>
            <p:nvSpPr>
              <p:cNvPr id="14" name="矩形 13"/>
              <p:cNvSpPr/>
              <p:nvPr/>
            </p:nvSpPr>
            <p:spPr>
              <a:xfrm>
                <a:off x="2118124" y="3530707"/>
                <a:ext cx="1244251" cy="1077218"/>
              </a:xfrm>
              <a:prstGeom prst="rect">
                <a:avLst/>
              </a:prstGeom>
            </p:spPr>
            <p:txBody>
              <a:bodyPr wrap="none">
                <a:spAutoFit/>
              </a:bodyPr>
              <a:lstStyle/>
              <a:p>
                <a:pPr algn="ctr"/>
                <a:r>
                  <a:rPr lang="en-US" altLang="zh-CN" sz="4000" dirty="0" smtClean="0">
                    <a:solidFill>
                      <a:srgbClr val="32C8B9"/>
                    </a:solidFill>
                    <a:latin typeface="方正明尚简体" panose="02000000000000000000" pitchFamily="2" charset="-122"/>
                    <a:ea typeface="方正明尚简体" panose="02000000000000000000" pitchFamily="2" charset="-122"/>
                  </a:rPr>
                  <a:t>85%</a:t>
                </a:r>
                <a:endParaRPr lang="en-US" altLang="zh-CN" dirty="0" smtClean="0">
                  <a:solidFill>
                    <a:srgbClr val="32C8B9"/>
                  </a:solidFill>
                  <a:latin typeface="方正明尚简体" panose="02000000000000000000" pitchFamily="2" charset="-122"/>
                  <a:ea typeface="方正明尚简体" panose="02000000000000000000" pitchFamily="2" charset="-122"/>
                </a:endParaRPr>
              </a:p>
              <a:p>
                <a:pPr algn="ctr"/>
                <a:r>
                  <a:rPr lang="zh-CN" altLang="en-US" sz="2400" dirty="0">
                    <a:solidFill>
                      <a:srgbClr val="32C8B9"/>
                    </a:solidFill>
                    <a:latin typeface="方正明尚简体" panose="02000000000000000000" pitchFamily="2" charset="-122"/>
                    <a:ea typeface="方正明尚简体" panose="02000000000000000000" pitchFamily="2" charset="-122"/>
                  </a:rPr>
                  <a:t>关键字</a:t>
                </a:r>
              </a:p>
            </p:txBody>
          </p:sp>
          <p:sp>
            <p:nvSpPr>
              <p:cNvPr id="15" name="矩形 14"/>
              <p:cNvSpPr/>
              <p:nvPr/>
            </p:nvSpPr>
            <p:spPr>
              <a:xfrm>
                <a:off x="1269639" y="4733038"/>
                <a:ext cx="2931992" cy="715581"/>
              </a:xfrm>
              <a:prstGeom prst="rect">
                <a:avLst/>
              </a:prstGeom>
            </p:spPr>
            <p:txBody>
              <a:bodyPr wrap="square">
                <a:spAutoFit/>
              </a:bodyPr>
              <a:lstStyle/>
              <a:p>
                <a:pPr algn="ctr">
                  <a:lnSpc>
                    <a:spcPct val="150000"/>
                  </a:lnSpc>
                  <a:spcAft>
                    <a:spcPts val="600"/>
                  </a:spcAft>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a:t>
                </a:r>
                <a:r>
                  <a:rPr lang="zh-CN" altLang="en-US" sz="900" dirty="0" smtClean="0">
                    <a:solidFill>
                      <a:schemeClr val="bg1">
                        <a:lumMod val="75000"/>
                      </a:schemeClr>
                    </a:solidFill>
                    <a:latin typeface="微软雅黑" panose="020B0503020204020204" pitchFamily="34" charset="-122"/>
                    <a:ea typeface="微软雅黑" panose="020B0503020204020204" pitchFamily="34" charset="-122"/>
                  </a:rPr>
                  <a:t>客户。</a:t>
                </a:r>
                <a:endParaRPr lang="en-US" altLang="zh-CN" sz="900" dirty="0">
                  <a:solidFill>
                    <a:schemeClr val="bg1">
                      <a:lumMod val="7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20069" y="2107092"/>
              <a:ext cx="1233693" cy="1233693"/>
              <a:chOff x="1359860" y="2319185"/>
              <a:chExt cx="1233693" cy="1233693"/>
            </a:xfrm>
          </p:grpSpPr>
          <p:sp>
            <p:nvSpPr>
              <p:cNvPr id="12" name="椭圆 11"/>
              <p:cNvSpPr/>
              <p:nvPr/>
            </p:nvSpPr>
            <p:spPr>
              <a:xfrm>
                <a:off x="1359860" y="2319185"/>
                <a:ext cx="1233693" cy="1233693"/>
              </a:xfrm>
              <a:prstGeom prst="ellipse">
                <a:avLst/>
              </a:prstGeom>
              <a:solidFill>
                <a:srgbClr val="32C8B9"/>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gradFill>
                    <a:gsLst>
                      <a:gs pos="0">
                        <a:srgbClr val="EE4B76">
                          <a:alpha val="79000"/>
                        </a:srgbClr>
                      </a:gs>
                      <a:gs pos="100000">
                        <a:srgbClr val="FDB556"/>
                      </a:gs>
                    </a:gsLst>
                    <a:lin ang="1800000" scaled="0"/>
                  </a:gradFill>
                  <a:effectLst/>
                  <a:uLnTx/>
                  <a:uFillTx/>
                  <a:latin typeface="思源黑体 CN Light"/>
                  <a:ea typeface="思源黑体 CN Light"/>
                  <a:cs typeface="+mn-cs"/>
                </a:endParaRPr>
              </a:p>
            </p:txBody>
          </p:sp>
          <p:sp>
            <p:nvSpPr>
              <p:cNvPr id="13" name="Freeform 115"/>
              <p:cNvSpPr>
                <a:spLocks noEditPoints="1"/>
              </p:cNvSpPr>
              <p:nvPr/>
            </p:nvSpPr>
            <p:spPr bwMode="auto">
              <a:xfrm>
                <a:off x="1802700" y="2776427"/>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2D2D32"/>
                  </a:solidFill>
                  <a:effectLst/>
                  <a:uLnTx/>
                  <a:uFillTx/>
                  <a:latin typeface="思源黑体 CN Light"/>
                  <a:ea typeface="思源黑体 CN Light"/>
                </a:endParaRPr>
              </a:p>
            </p:txBody>
          </p:sp>
        </p:grpSp>
      </p:grpSp>
      <p:grpSp>
        <p:nvGrpSpPr>
          <p:cNvPr id="20" name="组合 19"/>
          <p:cNvGrpSpPr/>
          <p:nvPr/>
        </p:nvGrpSpPr>
        <p:grpSpPr>
          <a:xfrm>
            <a:off x="4365641" y="1687764"/>
            <a:ext cx="3497619" cy="4242217"/>
            <a:chOff x="4365641" y="1766492"/>
            <a:chExt cx="3497619" cy="4242217"/>
          </a:xfrm>
        </p:grpSpPr>
        <p:grpSp>
          <p:nvGrpSpPr>
            <p:cNvPr id="21" name="组合 20"/>
            <p:cNvGrpSpPr/>
            <p:nvPr/>
          </p:nvGrpSpPr>
          <p:grpSpPr>
            <a:xfrm>
              <a:off x="4365641" y="1766492"/>
              <a:ext cx="3497619" cy="4242217"/>
              <a:chOff x="991737" y="1768839"/>
              <a:chExt cx="3497619" cy="4242217"/>
            </a:xfrm>
          </p:grpSpPr>
          <p:sp>
            <p:nvSpPr>
              <p:cNvPr id="28" name="矩形 27"/>
              <p:cNvSpPr/>
              <p:nvPr/>
            </p:nvSpPr>
            <p:spPr>
              <a:xfrm>
                <a:off x="1154246" y="1768839"/>
                <a:ext cx="104931" cy="4242217"/>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229722" y="1768839"/>
                <a:ext cx="104931" cy="4242217"/>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5400000">
                <a:off x="2696289" y="211738"/>
                <a:ext cx="104931" cy="348120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5400000">
                <a:off x="2679873" y="4049876"/>
                <a:ext cx="104931" cy="348120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643543" y="3528359"/>
              <a:ext cx="2931992" cy="1917913"/>
              <a:chOff x="1269639" y="3530706"/>
              <a:chExt cx="2931992" cy="1917913"/>
            </a:xfrm>
          </p:grpSpPr>
          <p:sp>
            <p:nvSpPr>
              <p:cNvPr id="26" name="矩形 25"/>
              <p:cNvSpPr/>
              <p:nvPr/>
            </p:nvSpPr>
            <p:spPr>
              <a:xfrm>
                <a:off x="2130247" y="3530706"/>
                <a:ext cx="1253869" cy="1077218"/>
              </a:xfrm>
              <a:prstGeom prst="rect">
                <a:avLst/>
              </a:prstGeom>
            </p:spPr>
            <p:txBody>
              <a:bodyPr wrap="none">
                <a:spAutoFit/>
              </a:bodyPr>
              <a:lstStyle/>
              <a:p>
                <a:pPr algn="ctr"/>
                <a:r>
                  <a:rPr lang="en-US" altLang="zh-CN" sz="4000" dirty="0" smtClean="0">
                    <a:solidFill>
                      <a:srgbClr val="32C8B9"/>
                    </a:solidFill>
                    <a:latin typeface="方正明尚简体" panose="02000000000000000000" pitchFamily="2" charset="-122"/>
                    <a:ea typeface="方正明尚简体" panose="02000000000000000000" pitchFamily="2" charset="-122"/>
                  </a:rPr>
                  <a:t>68%</a:t>
                </a:r>
                <a:endParaRPr lang="en-US" altLang="zh-CN" dirty="0">
                  <a:solidFill>
                    <a:srgbClr val="32C8B9"/>
                  </a:solidFill>
                  <a:latin typeface="方正明尚简体" panose="02000000000000000000" pitchFamily="2" charset="-122"/>
                  <a:ea typeface="方正明尚简体" panose="02000000000000000000" pitchFamily="2" charset="-122"/>
                </a:endParaRPr>
              </a:p>
              <a:p>
                <a:pPr algn="ctr"/>
                <a:r>
                  <a:rPr lang="zh-CN" altLang="en-US" sz="2400" dirty="0">
                    <a:solidFill>
                      <a:srgbClr val="32C8B9"/>
                    </a:solidFill>
                    <a:latin typeface="方正明尚简体" panose="02000000000000000000" pitchFamily="2" charset="-122"/>
                    <a:ea typeface="方正明尚简体" panose="02000000000000000000" pitchFamily="2" charset="-122"/>
                  </a:rPr>
                  <a:t>关键字</a:t>
                </a:r>
              </a:p>
            </p:txBody>
          </p:sp>
          <p:sp>
            <p:nvSpPr>
              <p:cNvPr id="27" name="矩形 26"/>
              <p:cNvSpPr/>
              <p:nvPr/>
            </p:nvSpPr>
            <p:spPr>
              <a:xfrm>
                <a:off x="1269639" y="4733038"/>
                <a:ext cx="2931992" cy="715581"/>
              </a:xfrm>
              <a:prstGeom prst="rect">
                <a:avLst/>
              </a:prstGeom>
            </p:spPr>
            <p:txBody>
              <a:bodyPr wrap="square">
                <a:spAutoFit/>
              </a:bodyPr>
              <a:lstStyle/>
              <a:p>
                <a:pPr algn="ctr">
                  <a:lnSpc>
                    <a:spcPct val="150000"/>
                  </a:lnSpc>
                  <a:spcAft>
                    <a:spcPts val="600"/>
                  </a:spcAft>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a:t>
                </a:r>
                <a:r>
                  <a:rPr lang="zh-CN" altLang="en-US" sz="900" dirty="0" smtClean="0">
                    <a:solidFill>
                      <a:schemeClr val="bg1">
                        <a:lumMod val="75000"/>
                      </a:schemeClr>
                    </a:solidFill>
                    <a:latin typeface="微软雅黑" panose="020B0503020204020204" pitchFamily="34" charset="-122"/>
                    <a:ea typeface="微软雅黑" panose="020B0503020204020204" pitchFamily="34" charset="-122"/>
                  </a:rPr>
                  <a:t>客户。</a:t>
                </a:r>
                <a:endParaRPr lang="en-US" altLang="zh-CN" sz="900" dirty="0">
                  <a:solidFill>
                    <a:schemeClr val="bg1">
                      <a:lumMod val="7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470712" y="2114843"/>
              <a:ext cx="1218189" cy="1218189"/>
              <a:chOff x="6774060" y="2289840"/>
              <a:chExt cx="1218189" cy="1218189"/>
            </a:xfrm>
          </p:grpSpPr>
          <p:sp>
            <p:nvSpPr>
              <p:cNvPr id="24" name="椭圆 23"/>
              <p:cNvSpPr/>
              <p:nvPr/>
            </p:nvSpPr>
            <p:spPr>
              <a:xfrm>
                <a:off x="6774060" y="2289840"/>
                <a:ext cx="1218189" cy="1218189"/>
              </a:xfrm>
              <a:prstGeom prst="ellipse">
                <a:avLst/>
              </a:prstGeom>
              <a:solidFill>
                <a:srgbClr val="F07832"/>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思源黑体 CN Light"/>
                  <a:ea typeface="思源黑体 CN Light"/>
                  <a:cs typeface="+mn-cs"/>
                </a:endParaRPr>
              </a:p>
            </p:txBody>
          </p:sp>
          <p:sp>
            <p:nvSpPr>
              <p:cNvPr id="25" name="Freeform 50"/>
              <p:cNvSpPr>
                <a:spLocks noEditPoints="1"/>
              </p:cNvSpPr>
              <p:nvPr/>
            </p:nvSpPr>
            <p:spPr bwMode="auto">
              <a:xfrm>
                <a:off x="7214972" y="2776427"/>
                <a:ext cx="323850" cy="322263"/>
              </a:xfrm>
              <a:custGeom>
                <a:avLst/>
                <a:gdLst>
                  <a:gd name="T0" fmla="*/ 667 w 1017"/>
                  <a:gd name="T1" fmla="*/ 953 h 1017"/>
                  <a:gd name="T2" fmla="*/ 661 w 1017"/>
                  <a:gd name="T3" fmla="*/ 953 h 1017"/>
                  <a:gd name="T4" fmla="*/ 643 w 1017"/>
                  <a:gd name="T5" fmla="*/ 948 h 1017"/>
                  <a:gd name="T6" fmla="*/ 622 w 1017"/>
                  <a:gd name="T7" fmla="*/ 934 h 1017"/>
                  <a:gd name="T8" fmla="*/ 608 w 1017"/>
                  <a:gd name="T9" fmla="*/ 915 h 1017"/>
                  <a:gd name="T10" fmla="*/ 604 w 1017"/>
                  <a:gd name="T11" fmla="*/ 897 h 1017"/>
                  <a:gd name="T12" fmla="*/ 604 w 1017"/>
                  <a:gd name="T13" fmla="*/ 795 h 1017"/>
                  <a:gd name="T14" fmla="*/ 413 w 1017"/>
                  <a:gd name="T15" fmla="*/ 890 h 1017"/>
                  <a:gd name="T16" fmla="*/ 413 w 1017"/>
                  <a:gd name="T17" fmla="*/ 897 h 1017"/>
                  <a:gd name="T18" fmla="*/ 408 w 1017"/>
                  <a:gd name="T19" fmla="*/ 915 h 1017"/>
                  <a:gd name="T20" fmla="*/ 395 w 1017"/>
                  <a:gd name="T21" fmla="*/ 934 h 1017"/>
                  <a:gd name="T22" fmla="*/ 374 w 1017"/>
                  <a:gd name="T23" fmla="*/ 948 h 1017"/>
                  <a:gd name="T24" fmla="*/ 356 w 1017"/>
                  <a:gd name="T25" fmla="*/ 953 h 1017"/>
                  <a:gd name="T26" fmla="*/ 285 w 1017"/>
                  <a:gd name="T27" fmla="*/ 953 h 1017"/>
                  <a:gd name="T28" fmla="*/ 279 w 1017"/>
                  <a:gd name="T29" fmla="*/ 953 h 1017"/>
                  <a:gd name="T30" fmla="*/ 268 w 1017"/>
                  <a:gd name="T31" fmla="*/ 959 h 1017"/>
                  <a:gd name="T32" fmla="*/ 260 w 1017"/>
                  <a:gd name="T33" fmla="*/ 967 h 1017"/>
                  <a:gd name="T34" fmla="*/ 254 w 1017"/>
                  <a:gd name="T35" fmla="*/ 978 h 1017"/>
                  <a:gd name="T36" fmla="*/ 254 w 1017"/>
                  <a:gd name="T37" fmla="*/ 985 h 1017"/>
                  <a:gd name="T38" fmla="*/ 256 w 1017"/>
                  <a:gd name="T39" fmla="*/ 997 h 1017"/>
                  <a:gd name="T40" fmla="*/ 263 w 1017"/>
                  <a:gd name="T41" fmla="*/ 1007 h 1017"/>
                  <a:gd name="T42" fmla="*/ 273 w 1017"/>
                  <a:gd name="T43" fmla="*/ 1015 h 1017"/>
                  <a:gd name="T44" fmla="*/ 285 w 1017"/>
                  <a:gd name="T45" fmla="*/ 1017 h 1017"/>
                  <a:gd name="T46" fmla="*/ 731 w 1017"/>
                  <a:gd name="T47" fmla="*/ 1017 h 1017"/>
                  <a:gd name="T48" fmla="*/ 743 w 1017"/>
                  <a:gd name="T49" fmla="*/ 1015 h 1017"/>
                  <a:gd name="T50" fmla="*/ 753 w 1017"/>
                  <a:gd name="T51" fmla="*/ 1007 h 1017"/>
                  <a:gd name="T52" fmla="*/ 761 w 1017"/>
                  <a:gd name="T53" fmla="*/ 997 h 1017"/>
                  <a:gd name="T54" fmla="*/ 763 w 1017"/>
                  <a:gd name="T55" fmla="*/ 985 h 1017"/>
                  <a:gd name="T56" fmla="*/ 762 w 1017"/>
                  <a:gd name="T57" fmla="*/ 978 h 1017"/>
                  <a:gd name="T58" fmla="*/ 757 w 1017"/>
                  <a:gd name="T59" fmla="*/ 967 h 1017"/>
                  <a:gd name="T60" fmla="*/ 749 w 1017"/>
                  <a:gd name="T61" fmla="*/ 959 h 1017"/>
                  <a:gd name="T62" fmla="*/ 737 w 1017"/>
                  <a:gd name="T63" fmla="*/ 953 h 1017"/>
                  <a:gd name="T64" fmla="*/ 731 w 1017"/>
                  <a:gd name="T65" fmla="*/ 953 h 1017"/>
                  <a:gd name="T66" fmla="*/ 56 w 1017"/>
                  <a:gd name="T67" fmla="*/ 0 h 1017"/>
                  <a:gd name="T68" fmla="*/ 44 w 1017"/>
                  <a:gd name="T69" fmla="*/ 1 h 1017"/>
                  <a:gd name="T70" fmla="*/ 25 w 1017"/>
                  <a:gd name="T71" fmla="*/ 9 h 1017"/>
                  <a:gd name="T72" fmla="*/ 8 w 1017"/>
                  <a:gd name="T73" fmla="*/ 25 h 1017"/>
                  <a:gd name="T74" fmla="*/ 1 w 1017"/>
                  <a:gd name="T75" fmla="*/ 47 h 1017"/>
                  <a:gd name="T76" fmla="*/ 0 w 1017"/>
                  <a:gd name="T77" fmla="*/ 671 h 1017"/>
                  <a:gd name="T78" fmla="*/ 1 w 1017"/>
                  <a:gd name="T79" fmla="*/ 683 h 1017"/>
                  <a:gd name="T80" fmla="*/ 8 w 1017"/>
                  <a:gd name="T81" fmla="*/ 704 h 1017"/>
                  <a:gd name="T82" fmla="*/ 25 w 1017"/>
                  <a:gd name="T83" fmla="*/ 721 h 1017"/>
                  <a:gd name="T84" fmla="*/ 44 w 1017"/>
                  <a:gd name="T85" fmla="*/ 729 h 1017"/>
                  <a:gd name="T86" fmla="*/ 961 w 1017"/>
                  <a:gd name="T87" fmla="*/ 730 h 1017"/>
                  <a:gd name="T88" fmla="*/ 973 w 1017"/>
                  <a:gd name="T89" fmla="*/ 729 h 1017"/>
                  <a:gd name="T90" fmla="*/ 992 w 1017"/>
                  <a:gd name="T91" fmla="*/ 721 h 1017"/>
                  <a:gd name="T92" fmla="*/ 1007 w 1017"/>
                  <a:gd name="T93" fmla="*/ 704 h 1017"/>
                  <a:gd name="T94" fmla="*/ 1016 w 1017"/>
                  <a:gd name="T95" fmla="*/ 683 h 1017"/>
                  <a:gd name="T96" fmla="*/ 1017 w 1017"/>
                  <a:gd name="T97" fmla="*/ 59 h 1017"/>
                  <a:gd name="T98" fmla="*/ 1016 w 1017"/>
                  <a:gd name="T99" fmla="*/ 47 h 1017"/>
                  <a:gd name="T100" fmla="*/ 1007 w 1017"/>
                  <a:gd name="T101" fmla="*/ 25 h 1017"/>
                  <a:gd name="T102" fmla="*/ 992 w 1017"/>
                  <a:gd name="T103" fmla="*/ 9 h 1017"/>
                  <a:gd name="T104" fmla="*/ 973 w 1017"/>
                  <a:gd name="T105" fmla="*/ 1 h 1017"/>
                  <a:gd name="T106" fmla="*/ 961 w 1017"/>
                  <a:gd name="T107" fmla="*/ 0 h 1017"/>
                  <a:gd name="T108" fmla="*/ 63 w 1017"/>
                  <a:gd name="T109" fmla="*/ 667 h 1017"/>
                  <a:gd name="T110" fmla="*/ 954 w 1017"/>
                  <a:gd name="T111" fmla="*/ 6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1017">
                    <a:moveTo>
                      <a:pt x="731" y="953"/>
                    </a:moveTo>
                    <a:lnTo>
                      <a:pt x="667" y="953"/>
                    </a:lnTo>
                    <a:lnTo>
                      <a:pt x="667" y="953"/>
                    </a:lnTo>
                    <a:lnTo>
                      <a:pt x="661" y="953"/>
                    </a:lnTo>
                    <a:lnTo>
                      <a:pt x="654" y="952"/>
                    </a:lnTo>
                    <a:lnTo>
                      <a:pt x="643" y="948"/>
                    </a:lnTo>
                    <a:lnTo>
                      <a:pt x="632" y="943"/>
                    </a:lnTo>
                    <a:lnTo>
                      <a:pt x="622" y="934"/>
                    </a:lnTo>
                    <a:lnTo>
                      <a:pt x="615" y="926"/>
                    </a:lnTo>
                    <a:lnTo>
                      <a:pt x="608" y="915"/>
                    </a:lnTo>
                    <a:lnTo>
                      <a:pt x="605" y="902"/>
                    </a:lnTo>
                    <a:lnTo>
                      <a:pt x="604" y="897"/>
                    </a:lnTo>
                    <a:lnTo>
                      <a:pt x="604" y="890"/>
                    </a:lnTo>
                    <a:lnTo>
                      <a:pt x="604" y="795"/>
                    </a:lnTo>
                    <a:lnTo>
                      <a:pt x="413" y="795"/>
                    </a:lnTo>
                    <a:lnTo>
                      <a:pt x="413" y="890"/>
                    </a:lnTo>
                    <a:lnTo>
                      <a:pt x="413" y="890"/>
                    </a:lnTo>
                    <a:lnTo>
                      <a:pt x="413" y="897"/>
                    </a:lnTo>
                    <a:lnTo>
                      <a:pt x="412" y="902"/>
                    </a:lnTo>
                    <a:lnTo>
                      <a:pt x="408" y="915"/>
                    </a:lnTo>
                    <a:lnTo>
                      <a:pt x="402" y="926"/>
                    </a:lnTo>
                    <a:lnTo>
                      <a:pt x="395" y="934"/>
                    </a:lnTo>
                    <a:lnTo>
                      <a:pt x="385" y="943"/>
                    </a:lnTo>
                    <a:lnTo>
                      <a:pt x="374" y="948"/>
                    </a:lnTo>
                    <a:lnTo>
                      <a:pt x="363" y="952"/>
                    </a:lnTo>
                    <a:lnTo>
                      <a:pt x="356" y="953"/>
                    </a:lnTo>
                    <a:lnTo>
                      <a:pt x="350" y="953"/>
                    </a:lnTo>
                    <a:lnTo>
                      <a:pt x="285" y="953"/>
                    </a:lnTo>
                    <a:lnTo>
                      <a:pt x="285" y="953"/>
                    </a:lnTo>
                    <a:lnTo>
                      <a:pt x="279" y="953"/>
                    </a:lnTo>
                    <a:lnTo>
                      <a:pt x="273" y="956"/>
                    </a:lnTo>
                    <a:lnTo>
                      <a:pt x="268" y="959"/>
                    </a:lnTo>
                    <a:lnTo>
                      <a:pt x="263" y="963"/>
                    </a:lnTo>
                    <a:lnTo>
                      <a:pt x="260" y="967"/>
                    </a:lnTo>
                    <a:lnTo>
                      <a:pt x="256" y="973"/>
                    </a:lnTo>
                    <a:lnTo>
                      <a:pt x="254" y="978"/>
                    </a:lnTo>
                    <a:lnTo>
                      <a:pt x="254" y="985"/>
                    </a:lnTo>
                    <a:lnTo>
                      <a:pt x="254" y="985"/>
                    </a:lnTo>
                    <a:lnTo>
                      <a:pt x="254" y="991"/>
                    </a:lnTo>
                    <a:lnTo>
                      <a:pt x="256" y="997"/>
                    </a:lnTo>
                    <a:lnTo>
                      <a:pt x="260" y="1003"/>
                    </a:lnTo>
                    <a:lnTo>
                      <a:pt x="263" y="1007"/>
                    </a:lnTo>
                    <a:lnTo>
                      <a:pt x="268" y="1011"/>
                    </a:lnTo>
                    <a:lnTo>
                      <a:pt x="273" y="1015"/>
                    </a:lnTo>
                    <a:lnTo>
                      <a:pt x="279" y="1017"/>
                    </a:lnTo>
                    <a:lnTo>
                      <a:pt x="285" y="1017"/>
                    </a:lnTo>
                    <a:lnTo>
                      <a:pt x="731" y="1017"/>
                    </a:lnTo>
                    <a:lnTo>
                      <a:pt x="731" y="1017"/>
                    </a:lnTo>
                    <a:lnTo>
                      <a:pt x="737" y="1017"/>
                    </a:lnTo>
                    <a:lnTo>
                      <a:pt x="743" y="1015"/>
                    </a:lnTo>
                    <a:lnTo>
                      <a:pt x="749" y="1011"/>
                    </a:lnTo>
                    <a:lnTo>
                      <a:pt x="753" y="1007"/>
                    </a:lnTo>
                    <a:lnTo>
                      <a:pt x="757" y="1003"/>
                    </a:lnTo>
                    <a:lnTo>
                      <a:pt x="761" y="997"/>
                    </a:lnTo>
                    <a:lnTo>
                      <a:pt x="762" y="991"/>
                    </a:lnTo>
                    <a:lnTo>
                      <a:pt x="763" y="985"/>
                    </a:lnTo>
                    <a:lnTo>
                      <a:pt x="763" y="985"/>
                    </a:lnTo>
                    <a:lnTo>
                      <a:pt x="762" y="978"/>
                    </a:lnTo>
                    <a:lnTo>
                      <a:pt x="761" y="973"/>
                    </a:lnTo>
                    <a:lnTo>
                      <a:pt x="757" y="967"/>
                    </a:lnTo>
                    <a:lnTo>
                      <a:pt x="753" y="963"/>
                    </a:lnTo>
                    <a:lnTo>
                      <a:pt x="749" y="959"/>
                    </a:lnTo>
                    <a:lnTo>
                      <a:pt x="743" y="956"/>
                    </a:lnTo>
                    <a:lnTo>
                      <a:pt x="737" y="953"/>
                    </a:lnTo>
                    <a:lnTo>
                      <a:pt x="731" y="953"/>
                    </a:lnTo>
                    <a:lnTo>
                      <a:pt x="731" y="953"/>
                    </a:lnTo>
                    <a:close/>
                    <a:moveTo>
                      <a:pt x="961" y="0"/>
                    </a:moveTo>
                    <a:lnTo>
                      <a:pt x="56" y="0"/>
                    </a:lnTo>
                    <a:lnTo>
                      <a:pt x="56" y="0"/>
                    </a:lnTo>
                    <a:lnTo>
                      <a:pt x="44" y="1"/>
                    </a:lnTo>
                    <a:lnTo>
                      <a:pt x="33" y="4"/>
                    </a:lnTo>
                    <a:lnTo>
                      <a:pt x="25" y="9"/>
                    </a:lnTo>
                    <a:lnTo>
                      <a:pt x="16" y="17"/>
                    </a:lnTo>
                    <a:lnTo>
                      <a:pt x="8" y="25"/>
                    </a:lnTo>
                    <a:lnTo>
                      <a:pt x="4" y="35"/>
                    </a:lnTo>
                    <a:lnTo>
                      <a:pt x="1" y="47"/>
                    </a:lnTo>
                    <a:lnTo>
                      <a:pt x="0" y="59"/>
                    </a:lnTo>
                    <a:lnTo>
                      <a:pt x="0" y="671"/>
                    </a:lnTo>
                    <a:lnTo>
                      <a:pt x="0" y="671"/>
                    </a:lnTo>
                    <a:lnTo>
                      <a:pt x="1" y="683"/>
                    </a:lnTo>
                    <a:lnTo>
                      <a:pt x="4" y="694"/>
                    </a:lnTo>
                    <a:lnTo>
                      <a:pt x="8" y="704"/>
                    </a:lnTo>
                    <a:lnTo>
                      <a:pt x="16" y="713"/>
                    </a:lnTo>
                    <a:lnTo>
                      <a:pt x="25" y="721"/>
                    </a:lnTo>
                    <a:lnTo>
                      <a:pt x="33" y="726"/>
                    </a:lnTo>
                    <a:lnTo>
                      <a:pt x="44" y="729"/>
                    </a:lnTo>
                    <a:lnTo>
                      <a:pt x="56" y="730"/>
                    </a:lnTo>
                    <a:lnTo>
                      <a:pt x="961" y="730"/>
                    </a:lnTo>
                    <a:lnTo>
                      <a:pt x="961" y="730"/>
                    </a:lnTo>
                    <a:lnTo>
                      <a:pt x="973" y="729"/>
                    </a:lnTo>
                    <a:lnTo>
                      <a:pt x="983" y="726"/>
                    </a:lnTo>
                    <a:lnTo>
                      <a:pt x="992" y="721"/>
                    </a:lnTo>
                    <a:lnTo>
                      <a:pt x="1001" y="713"/>
                    </a:lnTo>
                    <a:lnTo>
                      <a:pt x="1007" y="704"/>
                    </a:lnTo>
                    <a:lnTo>
                      <a:pt x="1013" y="694"/>
                    </a:lnTo>
                    <a:lnTo>
                      <a:pt x="1016" y="683"/>
                    </a:lnTo>
                    <a:lnTo>
                      <a:pt x="1017" y="671"/>
                    </a:lnTo>
                    <a:lnTo>
                      <a:pt x="1017" y="59"/>
                    </a:lnTo>
                    <a:lnTo>
                      <a:pt x="1017" y="59"/>
                    </a:lnTo>
                    <a:lnTo>
                      <a:pt x="1016" y="47"/>
                    </a:lnTo>
                    <a:lnTo>
                      <a:pt x="1013" y="35"/>
                    </a:lnTo>
                    <a:lnTo>
                      <a:pt x="1007" y="25"/>
                    </a:lnTo>
                    <a:lnTo>
                      <a:pt x="1001" y="17"/>
                    </a:lnTo>
                    <a:lnTo>
                      <a:pt x="992" y="9"/>
                    </a:lnTo>
                    <a:lnTo>
                      <a:pt x="983" y="4"/>
                    </a:lnTo>
                    <a:lnTo>
                      <a:pt x="973" y="1"/>
                    </a:lnTo>
                    <a:lnTo>
                      <a:pt x="961" y="0"/>
                    </a:lnTo>
                    <a:lnTo>
                      <a:pt x="961" y="0"/>
                    </a:lnTo>
                    <a:close/>
                    <a:moveTo>
                      <a:pt x="954" y="667"/>
                    </a:moveTo>
                    <a:lnTo>
                      <a:pt x="63" y="667"/>
                    </a:lnTo>
                    <a:lnTo>
                      <a:pt x="63" y="63"/>
                    </a:lnTo>
                    <a:lnTo>
                      <a:pt x="954" y="63"/>
                    </a:lnTo>
                    <a:lnTo>
                      <a:pt x="954" y="66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2D2D32"/>
                  </a:solidFill>
                  <a:effectLst/>
                  <a:uLnTx/>
                  <a:uFillTx/>
                  <a:latin typeface="思源黑体 CN Light"/>
                  <a:ea typeface="思源黑体 CN Light"/>
                </a:endParaRPr>
              </a:p>
            </p:txBody>
          </p:sp>
        </p:grpSp>
      </p:grpSp>
      <p:grpSp>
        <p:nvGrpSpPr>
          <p:cNvPr id="32" name="组合 31"/>
          <p:cNvGrpSpPr/>
          <p:nvPr/>
        </p:nvGrpSpPr>
        <p:grpSpPr>
          <a:xfrm>
            <a:off x="8034966" y="1685418"/>
            <a:ext cx="3497619" cy="4242217"/>
            <a:chOff x="8034966" y="1764146"/>
            <a:chExt cx="3497619" cy="4242217"/>
          </a:xfrm>
        </p:grpSpPr>
        <p:grpSp>
          <p:nvGrpSpPr>
            <p:cNvPr id="33" name="组合 32"/>
            <p:cNvGrpSpPr/>
            <p:nvPr/>
          </p:nvGrpSpPr>
          <p:grpSpPr>
            <a:xfrm>
              <a:off x="8034966" y="1764146"/>
              <a:ext cx="3497619" cy="4242217"/>
              <a:chOff x="991737" y="1768839"/>
              <a:chExt cx="3497619" cy="4242217"/>
            </a:xfrm>
          </p:grpSpPr>
          <p:sp>
            <p:nvSpPr>
              <p:cNvPr id="40" name="矩形 39"/>
              <p:cNvSpPr/>
              <p:nvPr/>
            </p:nvSpPr>
            <p:spPr>
              <a:xfrm>
                <a:off x="1154246" y="1768839"/>
                <a:ext cx="104931" cy="4242217"/>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229722" y="1768839"/>
                <a:ext cx="104931" cy="4242217"/>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5400000">
                <a:off x="2696289" y="211738"/>
                <a:ext cx="104931" cy="348120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5400000">
                <a:off x="2679873" y="4049876"/>
                <a:ext cx="104931" cy="348120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312868" y="3593748"/>
              <a:ext cx="2931992" cy="1850178"/>
              <a:chOff x="1269639" y="3598441"/>
              <a:chExt cx="2931992" cy="1850178"/>
            </a:xfrm>
          </p:grpSpPr>
          <p:sp>
            <p:nvSpPr>
              <p:cNvPr id="38" name="矩形 37"/>
              <p:cNvSpPr/>
              <p:nvPr/>
            </p:nvSpPr>
            <p:spPr>
              <a:xfrm>
                <a:off x="2187153" y="3598441"/>
                <a:ext cx="1140057" cy="954107"/>
              </a:xfrm>
              <a:prstGeom prst="rect">
                <a:avLst/>
              </a:prstGeom>
            </p:spPr>
            <p:txBody>
              <a:bodyPr wrap="none">
                <a:spAutoFit/>
              </a:bodyPr>
              <a:lstStyle/>
              <a:p>
                <a:pPr algn="ctr"/>
                <a:r>
                  <a:rPr lang="en-US" altLang="zh-CN" sz="3600" dirty="0" smtClean="0">
                    <a:solidFill>
                      <a:srgbClr val="32C8B9"/>
                    </a:solidFill>
                    <a:latin typeface="方正明尚简体" panose="02000000000000000000" pitchFamily="2" charset="-122"/>
                    <a:ea typeface="方正明尚简体" panose="02000000000000000000" pitchFamily="2" charset="-122"/>
                  </a:rPr>
                  <a:t>79%</a:t>
                </a:r>
                <a:endParaRPr lang="en-US" altLang="zh-CN" sz="1600" dirty="0">
                  <a:solidFill>
                    <a:srgbClr val="32C8B9"/>
                  </a:solidFill>
                  <a:latin typeface="方正明尚简体" panose="02000000000000000000" pitchFamily="2" charset="-122"/>
                  <a:ea typeface="方正明尚简体" panose="02000000000000000000" pitchFamily="2" charset="-122"/>
                </a:endParaRPr>
              </a:p>
              <a:p>
                <a:pPr algn="ctr"/>
                <a:r>
                  <a:rPr lang="zh-CN" altLang="en-US" sz="2000" dirty="0">
                    <a:solidFill>
                      <a:srgbClr val="32C8B9"/>
                    </a:solidFill>
                    <a:latin typeface="方正明尚简体" panose="02000000000000000000" pitchFamily="2" charset="-122"/>
                    <a:ea typeface="方正明尚简体" panose="02000000000000000000" pitchFamily="2" charset="-122"/>
                  </a:rPr>
                  <a:t>关键字</a:t>
                </a:r>
              </a:p>
            </p:txBody>
          </p:sp>
          <p:sp>
            <p:nvSpPr>
              <p:cNvPr id="39" name="矩形 38"/>
              <p:cNvSpPr/>
              <p:nvPr/>
            </p:nvSpPr>
            <p:spPr>
              <a:xfrm>
                <a:off x="1269639" y="4733038"/>
                <a:ext cx="2931992" cy="715581"/>
              </a:xfrm>
              <a:prstGeom prst="rect">
                <a:avLst/>
              </a:prstGeom>
            </p:spPr>
            <p:txBody>
              <a:bodyPr wrap="square">
                <a:spAutoFit/>
              </a:bodyPr>
              <a:lstStyle/>
              <a:p>
                <a:pPr algn="ctr">
                  <a:lnSpc>
                    <a:spcPct val="150000"/>
                  </a:lnSpc>
                  <a:spcAft>
                    <a:spcPts val="600"/>
                  </a:spcAft>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a:t>
                </a:r>
                <a:r>
                  <a:rPr lang="zh-CN" altLang="en-US" sz="900" dirty="0" smtClean="0">
                    <a:solidFill>
                      <a:schemeClr val="bg1">
                        <a:lumMod val="75000"/>
                      </a:schemeClr>
                    </a:solidFill>
                    <a:latin typeface="微软雅黑" panose="020B0503020204020204" pitchFamily="34" charset="-122"/>
                    <a:ea typeface="微软雅黑" panose="020B0503020204020204" pitchFamily="34" charset="-122"/>
                  </a:rPr>
                  <a:t>客户。</a:t>
                </a:r>
                <a:endParaRPr lang="en-US" altLang="zh-CN" sz="900" dirty="0">
                  <a:solidFill>
                    <a:schemeClr val="bg1">
                      <a:lumMod val="7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142174" y="2102192"/>
              <a:ext cx="1251544" cy="1251544"/>
              <a:chOff x="9427129" y="2336632"/>
              <a:chExt cx="1251544" cy="1251544"/>
            </a:xfrm>
          </p:grpSpPr>
          <p:sp>
            <p:nvSpPr>
              <p:cNvPr id="36" name="椭圆 35"/>
              <p:cNvSpPr/>
              <p:nvPr/>
            </p:nvSpPr>
            <p:spPr>
              <a:xfrm>
                <a:off x="9427129" y="2336632"/>
                <a:ext cx="1251544" cy="1251544"/>
              </a:xfrm>
              <a:prstGeom prst="ellipse">
                <a:avLst/>
              </a:prstGeom>
              <a:solidFill>
                <a:srgbClr val="32C8B9"/>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思源黑体 CN Light"/>
                  <a:ea typeface="思源黑体 CN Light"/>
                  <a:cs typeface="+mn-cs"/>
                </a:endParaRPr>
              </a:p>
            </p:txBody>
          </p:sp>
          <p:sp>
            <p:nvSpPr>
              <p:cNvPr id="37" name="Freeform 60"/>
              <p:cNvSpPr>
                <a:spLocks noEditPoints="1"/>
              </p:cNvSpPr>
              <p:nvPr/>
            </p:nvSpPr>
            <p:spPr bwMode="auto">
              <a:xfrm>
                <a:off x="9941743" y="2776427"/>
                <a:ext cx="282575" cy="322263"/>
              </a:xfrm>
              <a:custGeom>
                <a:avLst/>
                <a:gdLst>
                  <a:gd name="T0" fmla="*/ 88 w 891"/>
                  <a:gd name="T1" fmla="*/ 0 h 1017"/>
                  <a:gd name="T2" fmla="*/ 61 w 891"/>
                  <a:gd name="T3" fmla="*/ 3 h 1017"/>
                  <a:gd name="T4" fmla="*/ 39 w 891"/>
                  <a:gd name="T5" fmla="*/ 15 h 1017"/>
                  <a:gd name="T6" fmla="*/ 20 w 891"/>
                  <a:gd name="T7" fmla="*/ 33 h 1017"/>
                  <a:gd name="T8" fmla="*/ 7 w 891"/>
                  <a:gd name="T9" fmla="*/ 55 h 1017"/>
                  <a:gd name="T10" fmla="*/ 1 w 891"/>
                  <a:gd name="T11" fmla="*/ 81 h 1017"/>
                  <a:gd name="T12" fmla="*/ 0 w 891"/>
                  <a:gd name="T13" fmla="*/ 926 h 1017"/>
                  <a:gd name="T14" fmla="*/ 4 w 891"/>
                  <a:gd name="T15" fmla="*/ 952 h 1017"/>
                  <a:gd name="T16" fmla="*/ 15 w 891"/>
                  <a:gd name="T17" fmla="*/ 976 h 1017"/>
                  <a:gd name="T18" fmla="*/ 32 w 891"/>
                  <a:gd name="T19" fmla="*/ 996 h 1017"/>
                  <a:gd name="T20" fmla="*/ 54 w 891"/>
                  <a:gd name="T21" fmla="*/ 1009 h 1017"/>
                  <a:gd name="T22" fmla="*/ 78 w 891"/>
                  <a:gd name="T23" fmla="*/ 1017 h 1017"/>
                  <a:gd name="T24" fmla="*/ 804 w 891"/>
                  <a:gd name="T25" fmla="*/ 1017 h 1017"/>
                  <a:gd name="T26" fmla="*/ 829 w 891"/>
                  <a:gd name="T27" fmla="*/ 1012 h 1017"/>
                  <a:gd name="T28" fmla="*/ 852 w 891"/>
                  <a:gd name="T29" fmla="*/ 1002 h 1017"/>
                  <a:gd name="T30" fmla="*/ 871 w 891"/>
                  <a:gd name="T31" fmla="*/ 983 h 1017"/>
                  <a:gd name="T32" fmla="*/ 884 w 891"/>
                  <a:gd name="T33" fmla="*/ 961 h 1017"/>
                  <a:gd name="T34" fmla="*/ 891 w 891"/>
                  <a:gd name="T35" fmla="*/ 935 h 1017"/>
                  <a:gd name="T36" fmla="*/ 891 w 891"/>
                  <a:gd name="T37" fmla="*/ 91 h 1017"/>
                  <a:gd name="T38" fmla="*/ 886 w 891"/>
                  <a:gd name="T39" fmla="*/ 63 h 1017"/>
                  <a:gd name="T40" fmla="*/ 875 w 891"/>
                  <a:gd name="T41" fmla="*/ 39 h 1017"/>
                  <a:gd name="T42" fmla="*/ 858 w 891"/>
                  <a:gd name="T43" fmla="*/ 20 h 1017"/>
                  <a:gd name="T44" fmla="*/ 837 w 891"/>
                  <a:gd name="T45" fmla="*/ 6 h 1017"/>
                  <a:gd name="T46" fmla="*/ 812 w 891"/>
                  <a:gd name="T47" fmla="*/ 0 h 1017"/>
                  <a:gd name="T48" fmla="*/ 827 w 891"/>
                  <a:gd name="T49" fmla="*/ 926 h 1017"/>
                  <a:gd name="T50" fmla="*/ 825 w 891"/>
                  <a:gd name="T51" fmla="*/ 936 h 1017"/>
                  <a:gd name="T52" fmla="*/ 816 w 891"/>
                  <a:gd name="T53" fmla="*/ 948 h 1017"/>
                  <a:gd name="T54" fmla="*/ 804 w 891"/>
                  <a:gd name="T55" fmla="*/ 953 h 1017"/>
                  <a:gd name="T56" fmla="*/ 83 w 891"/>
                  <a:gd name="T57" fmla="*/ 952 h 1017"/>
                  <a:gd name="T58" fmla="*/ 71 w 891"/>
                  <a:gd name="T59" fmla="*/ 945 h 1017"/>
                  <a:gd name="T60" fmla="*/ 64 w 891"/>
                  <a:gd name="T61" fmla="*/ 931 h 1017"/>
                  <a:gd name="T62" fmla="*/ 827 w 891"/>
                  <a:gd name="T63" fmla="*/ 795 h 1017"/>
                  <a:gd name="T64" fmla="*/ 63 w 891"/>
                  <a:gd name="T65" fmla="*/ 730 h 1017"/>
                  <a:gd name="T66" fmla="*/ 827 w 891"/>
                  <a:gd name="T67" fmla="*/ 730 h 1017"/>
                  <a:gd name="T68" fmla="*/ 63 w 891"/>
                  <a:gd name="T69" fmla="*/ 91 h 1017"/>
                  <a:gd name="T70" fmla="*/ 65 w 891"/>
                  <a:gd name="T71" fmla="*/ 80 h 1017"/>
                  <a:gd name="T72" fmla="*/ 74 w 891"/>
                  <a:gd name="T73" fmla="*/ 67 h 1017"/>
                  <a:gd name="T74" fmla="*/ 88 w 891"/>
                  <a:gd name="T75" fmla="*/ 63 h 1017"/>
                  <a:gd name="T76" fmla="*/ 808 w 891"/>
                  <a:gd name="T77" fmla="*/ 63 h 1017"/>
                  <a:gd name="T78" fmla="*/ 820 w 891"/>
                  <a:gd name="T79" fmla="*/ 70 h 1017"/>
                  <a:gd name="T80" fmla="*/ 826 w 891"/>
                  <a:gd name="T81" fmla="*/ 85 h 1017"/>
                  <a:gd name="T82" fmla="*/ 445 w 891"/>
                  <a:gd name="T83" fmla="*/ 921 h 1017"/>
                  <a:gd name="T84" fmla="*/ 463 w 891"/>
                  <a:gd name="T85" fmla="*/ 918 h 1017"/>
                  <a:gd name="T86" fmla="*/ 485 w 891"/>
                  <a:gd name="T87" fmla="*/ 901 h 1017"/>
                  <a:gd name="T88" fmla="*/ 494 w 891"/>
                  <a:gd name="T89" fmla="*/ 874 h 1017"/>
                  <a:gd name="T90" fmla="*/ 489 w 891"/>
                  <a:gd name="T91" fmla="*/ 855 h 1017"/>
                  <a:gd name="T92" fmla="*/ 472 w 891"/>
                  <a:gd name="T93" fmla="*/ 834 h 1017"/>
                  <a:gd name="T94" fmla="*/ 445 w 891"/>
                  <a:gd name="T95" fmla="*/ 826 h 1017"/>
                  <a:gd name="T96" fmla="*/ 427 w 891"/>
                  <a:gd name="T97" fmla="*/ 830 h 1017"/>
                  <a:gd name="T98" fmla="*/ 406 w 891"/>
                  <a:gd name="T99" fmla="*/ 847 h 1017"/>
                  <a:gd name="T100" fmla="*/ 398 w 891"/>
                  <a:gd name="T101" fmla="*/ 874 h 1017"/>
                  <a:gd name="T102" fmla="*/ 401 w 891"/>
                  <a:gd name="T103" fmla="*/ 892 h 1017"/>
                  <a:gd name="T104" fmla="*/ 418 w 891"/>
                  <a:gd name="T105" fmla="*/ 914 h 1017"/>
                  <a:gd name="T106" fmla="*/ 445 w 891"/>
                  <a:gd name="T107" fmla="*/ 92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1" h="1017">
                    <a:moveTo>
                      <a:pt x="804" y="0"/>
                    </a:moveTo>
                    <a:lnTo>
                      <a:pt x="88" y="0"/>
                    </a:lnTo>
                    <a:lnTo>
                      <a:pt x="88" y="0"/>
                    </a:lnTo>
                    <a:lnTo>
                      <a:pt x="78" y="0"/>
                    </a:lnTo>
                    <a:lnTo>
                      <a:pt x="70" y="1"/>
                    </a:lnTo>
                    <a:lnTo>
                      <a:pt x="61" y="3"/>
                    </a:lnTo>
                    <a:lnTo>
                      <a:pt x="54" y="6"/>
                    </a:lnTo>
                    <a:lnTo>
                      <a:pt x="46" y="10"/>
                    </a:lnTo>
                    <a:lnTo>
                      <a:pt x="39" y="15"/>
                    </a:lnTo>
                    <a:lnTo>
                      <a:pt x="32" y="20"/>
                    </a:lnTo>
                    <a:lnTo>
                      <a:pt x="26" y="26"/>
                    </a:lnTo>
                    <a:lnTo>
                      <a:pt x="20" y="33"/>
                    </a:lnTo>
                    <a:lnTo>
                      <a:pt x="15" y="39"/>
                    </a:lnTo>
                    <a:lnTo>
                      <a:pt x="11" y="47"/>
                    </a:lnTo>
                    <a:lnTo>
                      <a:pt x="7" y="55"/>
                    </a:lnTo>
                    <a:lnTo>
                      <a:pt x="4" y="63"/>
                    </a:lnTo>
                    <a:lnTo>
                      <a:pt x="2" y="73"/>
                    </a:lnTo>
                    <a:lnTo>
                      <a:pt x="1" y="81"/>
                    </a:lnTo>
                    <a:lnTo>
                      <a:pt x="0" y="91"/>
                    </a:lnTo>
                    <a:lnTo>
                      <a:pt x="0" y="926"/>
                    </a:lnTo>
                    <a:lnTo>
                      <a:pt x="0" y="926"/>
                    </a:lnTo>
                    <a:lnTo>
                      <a:pt x="1" y="935"/>
                    </a:lnTo>
                    <a:lnTo>
                      <a:pt x="2" y="944"/>
                    </a:lnTo>
                    <a:lnTo>
                      <a:pt x="4" y="952"/>
                    </a:lnTo>
                    <a:lnTo>
                      <a:pt x="7" y="961"/>
                    </a:lnTo>
                    <a:lnTo>
                      <a:pt x="11" y="968"/>
                    </a:lnTo>
                    <a:lnTo>
                      <a:pt x="15" y="976"/>
                    </a:lnTo>
                    <a:lnTo>
                      <a:pt x="20" y="983"/>
                    </a:lnTo>
                    <a:lnTo>
                      <a:pt x="26" y="990"/>
                    </a:lnTo>
                    <a:lnTo>
                      <a:pt x="32" y="996"/>
                    </a:lnTo>
                    <a:lnTo>
                      <a:pt x="39" y="1002"/>
                    </a:lnTo>
                    <a:lnTo>
                      <a:pt x="46" y="1006"/>
                    </a:lnTo>
                    <a:lnTo>
                      <a:pt x="54" y="1009"/>
                    </a:lnTo>
                    <a:lnTo>
                      <a:pt x="61" y="1012"/>
                    </a:lnTo>
                    <a:lnTo>
                      <a:pt x="70" y="1015"/>
                    </a:lnTo>
                    <a:lnTo>
                      <a:pt x="78" y="1017"/>
                    </a:lnTo>
                    <a:lnTo>
                      <a:pt x="88" y="1017"/>
                    </a:lnTo>
                    <a:lnTo>
                      <a:pt x="804" y="1017"/>
                    </a:lnTo>
                    <a:lnTo>
                      <a:pt x="804" y="1017"/>
                    </a:lnTo>
                    <a:lnTo>
                      <a:pt x="812" y="1017"/>
                    </a:lnTo>
                    <a:lnTo>
                      <a:pt x="821" y="1015"/>
                    </a:lnTo>
                    <a:lnTo>
                      <a:pt x="829" y="1012"/>
                    </a:lnTo>
                    <a:lnTo>
                      <a:pt x="837" y="1009"/>
                    </a:lnTo>
                    <a:lnTo>
                      <a:pt x="844" y="1006"/>
                    </a:lnTo>
                    <a:lnTo>
                      <a:pt x="852" y="1002"/>
                    </a:lnTo>
                    <a:lnTo>
                      <a:pt x="858" y="996"/>
                    </a:lnTo>
                    <a:lnTo>
                      <a:pt x="865" y="990"/>
                    </a:lnTo>
                    <a:lnTo>
                      <a:pt x="871" y="983"/>
                    </a:lnTo>
                    <a:lnTo>
                      <a:pt x="875" y="976"/>
                    </a:lnTo>
                    <a:lnTo>
                      <a:pt x="880" y="968"/>
                    </a:lnTo>
                    <a:lnTo>
                      <a:pt x="884" y="961"/>
                    </a:lnTo>
                    <a:lnTo>
                      <a:pt x="886" y="952"/>
                    </a:lnTo>
                    <a:lnTo>
                      <a:pt x="888" y="944"/>
                    </a:lnTo>
                    <a:lnTo>
                      <a:pt x="891" y="935"/>
                    </a:lnTo>
                    <a:lnTo>
                      <a:pt x="891" y="926"/>
                    </a:lnTo>
                    <a:lnTo>
                      <a:pt x="891" y="91"/>
                    </a:lnTo>
                    <a:lnTo>
                      <a:pt x="891" y="91"/>
                    </a:lnTo>
                    <a:lnTo>
                      <a:pt x="891" y="81"/>
                    </a:lnTo>
                    <a:lnTo>
                      <a:pt x="888" y="73"/>
                    </a:lnTo>
                    <a:lnTo>
                      <a:pt x="886" y="63"/>
                    </a:lnTo>
                    <a:lnTo>
                      <a:pt x="884" y="55"/>
                    </a:lnTo>
                    <a:lnTo>
                      <a:pt x="880" y="47"/>
                    </a:lnTo>
                    <a:lnTo>
                      <a:pt x="875" y="39"/>
                    </a:lnTo>
                    <a:lnTo>
                      <a:pt x="871" y="33"/>
                    </a:lnTo>
                    <a:lnTo>
                      <a:pt x="865" y="26"/>
                    </a:lnTo>
                    <a:lnTo>
                      <a:pt x="858" y="20"/>
                    </a:lnTo>
                    <a:lnTo>
                      <a:pt x="852" y="15"/>
                    </a:lnTo>
                    <a:lnTo>
                      <a:pt x="844" y="10"/>
                    </a:lnTo>
                    <a:lnTo>
                      <a:pt x="837" y="6"/>
                    </a:lnTo>
                    <a:lnTo>
                      <a:pt x="829" y="3"/>
                    </a:lnTo>
                    <a:lnTo>
                      <a:pt x="821" y="1"/>
                    </a:lnTo>
                    <a:lnTo>
                      <a:pt x="812" y="0"/>
                    </a:lnTo>
                    <a:lnTo>
                      <a:pt x="804" y="0"/>
                    </a:lnTo>
                    <a:lnTo>
                      <a:pt x="804" y="0"/>
                    </a:lnTo>
                    <a:close/>
                    <a:moveTo>
                      <a:pt x="827" y="926"/>
                    </a:moveTo>
                    <a:lnTo>
                      <a:pt x="827" y="926"/>
                    </a:lnTo>
                    <a:lnTo>
                      <a:pt x="826" y="931"/>
                    </a:lnTo>
                    <a:lnTo>
                      <a:pt x="825" y="936"/>
                    </a:lnTo>
                    <a:lnTo>
                      <a:pt x="823" y="941"/>
                    </a:lnTo>
                    <a:lnTo>
                      <a:pt x="820" y="945"/>
                    </a:lnTo>
                    <a:lnTo>
                      <a:pt x="816" y="948"/>
                    </a:lnTo>
                    <a:lnTo>
                      <a:pt x="812" y="951"/>
                    </a:lnTo>
                    <a:lnTo>
                      <a:pt x="808" y="952"/>
                    </a:lnTo>
                    <a:lnTo>
                      <a:pt x="804" y="953"/>
                    </a:lnTo>
                    <a:lnTo>
                      <a:pt x="88" y="953"/>
                    </a:lnTo>
                    <a:lnTo>
                      <a:pt x="88" y="953"/>
                    </a:lnTo>
                    <a:lnTo>
                      <a:pt x="83" y="952"/>
                    </a:lnTo>
                    <a:lnTo>
                      <a:pt x="78" y="951"/>
                    </a:lnTo>
                    <a:lnTo>
                      <a:pt x="74" y="948"/>
                    </a:lnTo>
                    <a:lnTo>
                      <a:pt x="71" y="945"/>
                    </a:lnTo>
                    <a:lnTo>
                      <a:pt x="68" y="941"/>
                    </a:lnTo>
                    <a:lnTo>
                      <a:pt x="65" y="936"/>
                    </a:lnTo>
                    <a:lnTo>
                      <a:pt x="64" y="931"/>
                    </a:lnTo>
                    <a:lnTo>
                      <a:pt x="63" y="926"/>
                    </a:lnTo>
                    <a:lnTo>
                      <a:pt x="63" y="795"/>
                    </a:lnTo>
                    <a:lnTo>
                      <a:pt x="827" y="795"/>
                    </a:lnTo>
                    <a:lnTo>
                      <a:pt x="827" y="926"/>
                    </a:lnTo>
                    <a:close/>
                    <a:moveTo>
                      <a:pt x="827" y="730"/>
                    </a:moveTo>
                    <a:lnTo>
                      <a:pt x="63" y="730"/>
                    </a:lnTo>
                    <a:lnTo>
                      <a:pt x="63" y="189"/>
                    </a:lnTo>
                    <a:lnTo>
                      <a:pt x="827" y="189"/>
                    </a:lnTo>
                    <a:lnTo>
                      <a:pt x="827" y="730"/>
                    </a:lnTo>
                    <a:close/>
                    <a:moveTo>
                      <a:pt x="827" y="126"/>
                    </a:moveTo>
                    <a:lnTo>
                      <a:pt x="63" y="126"/>
                    </a:lnTo>
                    <a:lnTo>
                      <a:pt x="63" y="91"/>
                    </a:lnTo>
                    <a:lnTo>
                      <a:pt x="63" y="91"/>
                    </a:lnTo>
                    <a:lnTo>
                      <a:pt x="64" y="85"/>
                    </a:lnTo>
                    <a:lnTo>
                      <a:pt x="65" y="80"/>
                    </a:lnTo>
                    <a:lnTo>
                      <a:pt x="68" y="75"/>
                    </a:lnTo>
                    <a:lnTo>
                      <a:pt x="71" y="70"/>
                    </a:lnTo>
                    <a:lnTo>
                      <a:pt x="74" y="67"/>
                    </a:lnTo>
                    <a:lnTo>
                      <a:pt x="78" y="65"/>
                    </a:lnTo>
                    <a:lnTo>
                      <a:pt x="83" y="63"/>
                    </a:lnTo>
                    <a:lnTo>
                      <a:pt x="88" y="63"/>
                    </a:lnTo>
                    <a:lnTo>
                      <a:pt x="804" y="63"/>
                    </a:lnTo>
                    <a:lnTo>
                      <a:pt x="804" y="63"/>
                    </a:lnTo>
                    <a:lnTo>
                      <a:pt x="808" y="63"/>
                    </a:lnTo>
                    <a:lnTo>
                      <a:pt x="812" y="65"/>
                    </a:lnTo>
                    <a:lnTo>
                      <a:pt x="816" y="67"/>
                    </a:lnTo>
                    <a:lnTo>
                      <a:pt x="820" y="70"/>
                    </a:lnTo>
                    <a:lnTo>
                      <a:pt x="823" y="75"/>
                    </a:lnTo>
                    <a:lnTo>
                      <a:pt x="825" y="80"/>
                    </a:lnTo>
                    <a:lnTo>
                      <a:pt x="826" y="85"/>
                    </a:lnTo>
                    <a:lnTo>
                      <a:pt x="827" y="91"/>
                    </a:lnTo>
                    <a:lnTo>
                      <a:pt x="827" y="126"/>
                    </a:lnTo>
                    <a:close/>
                    <a:moveTo>
                      <a:pt x="445" y="921"/>
                    </a:moveTo>
                    <a:lnTo>
                      <a:pt x="445" y="921"/>
                    </a:lnTo>
                    <a:lnTo>
                      <a:pt x="455" y="920"/>
                    </a:lnTo>
                    <a:lnTo>
                      <a:pt x="463" y="918"/>
                    </a:lnTo>
                    <a:lnTo>
                      <a:pt x="472" y="914"/>
                    </a:lnTo>
                    <a:lnTo>
                      <a:pt x="480" y="907"/>
                    </a:lnTo>
                    <a:lnTo>
                      <a:pt x="485" y="901"/>
                    </a:lnTo>
                    <a:lnTo>
                      <a:pt x="489" y="892"/>
                    </a:lnTo>
                    <a:lnTo>
                      <a:pt x="492" y="884"/>
                    </a:lnTo>
                    <a:lnTo>
                      <a:pt x="494" y="874"/>
                    </a:lnTo>
                    <a:lnTo>
                      <a:pt x="494" y="874"/>
                    </a:lnTo>
                    <a:lnTo>
                      <a:pt x="492" y="864"/>
                    </a:lnTo>
                    <a:lnTo>
                      <a:pt x="489" y="855"/>
                    </a:lnTo>
                    <a:lnTo>
                      <a:pt x="485" y="847"/>
                    </a:lnTo>
                    <a:lnTo>
                      <a:pt x="480" y="840"/>
                    </a:lnTo>
                    <a:lnTo>
                      <a:pt x="472" y="834"/>
                    </a:lnTo>
                    <a:lnTo>
                      <a:pt x="463" y="830"/>
                    </a:lnTo>
                    <a:lnTo>
                      <a:pt x="455" y="827"/>
                    </a:lnTo>
                    <a:lnTo>
                      <a:pt x="445" y="826"/>
                    </a:lnTo>
                    <a:lnTo>
                      <a:pt x="445" y="826"/>
                    </a:lnTo>
                    <a:lnTo>
                      <a:pt x="436" y="827"/>
                    </a:lnTo>
                    <a:lnTo>
                      <a:pt x="427" y="830"/>
                    </a:lnTo>
                    <a:lnTo>
                      <a:pt x="418" y="834"/>
                    </a:lnTo>
                    <a:lnTo>
                      <a:pt x="412" y="840"/>
                    </a:lnTo>
                    <a:lnTo>
                      <a:pt x="406" y="847"/>
                    </a:lnTo>
                    <a:lnTo>
                      <a:pt x="401" y="855"/>
                    </a:lnTo>
                    <a:lnTo>
                      <a:pt x="399" y="864"/>
                    </a:lnTo>
                    <a:lnTo>
                      <a:pt x="398" y="874"/>
                    </a:lnTo>
                    <a:lnTo>
                      <a:pt x="398" y="874"/>
                    </a:lnTo>
                    <a:lnTo>
                      <a:pt x="399" y="884"/>
                    </a:lnTo>
                    <a:lnTo>
                      <a:pt x="401" y="892"/>
                    </a:lnTo>
                    <a:lnTo>
                      <a:pt x="406" y="901"/>
                    </a:lnTo>
                    <a:lnTo>
                      <a:pt x="412" y="907"/>
                    </a:lnTo>
                    <a:lnTo>
                      <a:pt x="418" y="914"/>
                    </a:lnTo>
                    <a:lnTo>
                      <a:pt x="427" y="918"/>
                    </a:lnTo>
                    <a:lnTo>
                      <a:pt x="436" y="920"/>
                    </a:lnTo>
                    <a:lnTo>
                      <a:pt x="445" y="921"/>
                    </a:lnTo>
                    <a:lnTo>
                      <a:pt x="445" y="92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2D2D32"/>
                  </a:solidFill>
                  <a:effectLst/>
                  <a:uLnTx/>
                  <a:uFillTx/>
                  <a:latin typeface="思源黑体 CN Light"/>
                  <a:ea typeface="思源黑体 CN Light"/>
                </a:endParaRPr>
              </a:p>
            </p:txBody>
          </p:sp>
        </p:grpSp>
      </p:grpSp>
    </p:spTree>
    <p:extLst>
      <p:ext uri="{BB962C8B-B14F-4D97-AF65-F5344CB8AC3E}">
        <p14:creationId xmlns:p14="http://schemas.microsoft.com/office/powerpoint/2010/main" val="3316855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市场前景分析</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55601" y="1649234"/>
            <a:ext cx="2371317" cy="1455378"/>
            <a:chOff x="8620760" y="1839371"/>
            <a:chExt cx="2371317" cy="1455378"/>
          </a:xfrm>
        </p:grpSpPr>
        <p:sp>
          <p:nvSpPr>
            <p:cNvPr id="9" name="文本框 8"/>
            <p:cNvSpPr txBox="1"/>
            <p:nvPr/>
          </p:nvSpPr>
          <p:spPr>
            <a:xfrm>
              <a:off x="8620760" y="1839371"/>
              <a:ext cx="1826141" cy="1077218"/>
            </a:xfrm>
            <a:prstGeom prst="rect">
              <a:avLst/>
            </a:prstGeom>
            <a:noFill/>
          </p:spPr>
          <p:txBody>
            <a:bodyPr wrap="none" rtlCol="0">
              <a:spAutoFit/>
            </a:bodyPr>
            <a:lstStyle/>
            <a:p>
              <a:r>
                <a:rPr lang="zh-CN" altLang="en-US" sz="3200" dirty="0" smtClean="0">
                  <a:solidFill>
                    <a:srgbClr val="32C8B9"/>
                  </a:solidFill>
                  <a:latin typeface="方正明尚简体" panose="02000000000000000000" pitchFamily="2" charset="-122"/>
                  <a:ea typeface="方正明尚简体" panose="02000000000000000000" pitchFamily="2" charset="-122"/>
                </a:rPr>
                <a:t>我们的</a:t>
              </a:r>
              <a:endParaRPr lang="en-US" altLang="zh-CN" sz="3200" dirty="0" smtClean="0">
                <a:solidFill>
                  <a:srgbClr val="32C8B9"/>
                </a:solidFill>
                <a:latin typeface="方正明尚简体" panose="02000000000000000000" pitchFamily="2" charset="-122"/>
                <a:ea typeface="方正明尚简体" panose="02000000000000000000" pitchFamily="2" charset="-122"/>
              </a:endParaRPr>
            </a:p>
            <a:p>
              <a:r>
                <a:rPr lang="zh-CN" altLang="en-US" sz="3200" dirty="0" smtClean="0">
                  <a:solidFill>
                    <a:srgbClr val="32C8B9"/>
                  </a:solidFill>
                  <a:latin typeface="方正明尚简体" panose="02000000000000000000" pitchFamily="2" charset="-122"/>
                  <a:ea typeface="方正明尚简体" panose="02000000000000000000" pitchFamily="2" charset="-122"/>
                </a:rPr>
                <a:t>项目展示</a:t>
              </a:r>
              <a:endParaRPr lang="zh-CN" altLang="en-US" sz="3200" dirty="0">
                <a:solidFill>
                  <a:srgbClr val="32C8B9"/>
                </a:solidFill>
                <a:latin typeface="方正明尚简体" panose="02000000000000000000" pitchFamily="2" charset="-122"/>
                <a:ea typeface="方正明尚简体" panose="02000000000000000000" pitchFamily="2" charset="-122"/>
              </a:endParaRPr>
            </a:p>
          </p:txBody>
        </p:sp>
        <p:sp>
          <p:nvSpPr>
            <p:cNvPr id="10" name="矩形 9"/>
            <p:cNvSpPr/>
            <p:nvPr/>
          </p:nvSpPr>
          <p:spPr>
            <a:xfrm>
              <a:off x="8620760" y="2956195"/>
              <a:ext cx="2371317" cy="338554"/>
            </a:xfrm>
            <a:prstGeom prst="rect">
              <a:avLst/>
            </a:prstGeom>
          </p:spPr>
          <p:txBody>
            <a:bodyPr wrap="square">
              <a:spAutoFit/>
            </a:bodyPr>
            <a:lstStyle/>
            <a:p>
              <a:r>
                <a:rPr lang="zh-CN" altLang="en-US" sz="800" i="1" dirty="0" smtClean="0">
                  <a:solidFill>
                    <a:srgbClr val="32C8B9"/>
                  </a:solidFill>
                  <a:latin typeface="方正明尚简体" panose="02000000000000000000" pitchFamily="2" charset="-122"/>
                  <a:ea typeface="方正明尚简体" panose="02000000000000000000" pitchFamily="2" charset="-122"/>
                </a:rPr>
                <a:t>Lorem Ipsum is simply dummy text of the printing and typesetting industry</a:t>
              </a:r>
              <a:endParaRPr lang="zh-CN" altLang="en-US" sz="800" i="1" dirty="0">
                <a:solidFill>
                  <a:srgbClr val="32C8B9"/>
                </a:solidFill>
                <a:latin typeface="方正明尚简体" panose="02000000000000000000" pitchFamily="2" charset="-122"/>
                <a:ea typeface="方正明尚简体" panose="02000000000000000000" pitchFamily="2" charset="-122"/>
              </a:endParaRPr>
            </a:p>
          </p:txBody>
        </p:sp>
      </p:grpSp>
      <p:sp>
        <p:nvSpPr>
          <p:cNvPr id="11" name="平行四边形 10"/>
          <p:cNvSpPr/>
          <p:nvPr/>
        </p:nvSpPr>
        <p:spPr>
          <a:xfrm>
            <a:off x="5528816" y="2301574"/>
            <a:ext cx="3784614" cy="3505623"/>
          </a:xfrm>
          <a:prstGeom prst="parallelogram">
            <a:avLst>
              <a:gd name="adj" fmla="val 50568"/>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3636508" y="1476499"/>
            <a:ext cx="3784614" cy="3505623"/>
          </a:xfrm>
          <a:prstGeom prst="parallelogram">
            <a:avLst>
              <a:gd name="adj" fmla="val 50568"/>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8260429" y="1476499"/>
            <a:ext cx="3784614" cy="3505623"/>
          </a:xfrm>
          <a:prstGeom prst="parallelogram">
            <a:avLst>
              <a:gd name="adj" fmla="val 50568"/>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513395" y="5082480"/>
            <a:ext cx="1591098" cy="830997"/>
          </a:xfrm>
          <a:prstGeom prst="rect">
            <a:avLst/>
          </a:prstGeom>
        </p:spPr>
        <p:txBody>
          <a:bodyPr wrap="square">
            <a:spAutoFit/>
          </a:bodyPr>
          <a:lstStyle/>
          <a:p>
            <a:r>
              <a:rPr lang="zh-CN" altLang="en-US" sz="1600" dirty="0">
                <a:solidFill>
                  <a:srgbClr val="32C8B9"/>
                </a:solidFill>
                <a:latin typeface="方正明尚简体" panose="02000000000000000000" pitchFamily="2" charset="-122"/>
                <a:ea typeface="方正明尚简体" panose="02000000000000000000" pitchFamily="2" charset="-122"/>
              </a:rPr>
              <a:t>PLEASE ENTER YOUR TITLE HERE</a:t>
            </a:r>
          </a:p>
        </p:txBody>
      </p:sp>
      <p:sp>
        <p:nvSpPr>
          <p:cNvPr id="15" name="矩形 14"/>
          <p:cNvSpPr/>
          <p:nvPr/>
        </p:nvSpPr>
        <p:spPr>
          <a:xfrm>
            <a:off x="7832090" y="1401172"/>
            <a:ext cx="1591098" cy="830997"/>
          </a:xfrm>
          <a:prstGeom prst="rect">
            <a:avLst/>
          </a:prstGeom>
        </p:spPr>
        <p:txBody>
          <a:bodyPr wrap="square">
            <a:spAutoFit/>
          </a:bodyPr>
          <a:lstStyle/>
          <a:p>
            <a:pPr algn="r"/>
            <a:r>
              <a:rPr lang="zh-CN" altLang="en-US" sz="1600" dirty="0">
                <a:solidFill>
                  <a:srgbClr val="32C8B9"/>
                </a:solidFill>
                <a:latin typeface="方正明尚简体" panose="02000000000000000000" pitchFamily="2" charset="-122"/>
                <a:ea typeface="方正明尚简体" panose="02000000000000000000" pitchFamily="2" charset="-122"/>
              </a:rPr>
              <a:t>PLEASE ENTER YOUR TITLE HERE</a:t>
            </a:r>
          </a:p>
        </p:txBody>
      </p:sp>
      <p:sp>
        <p:nvSpPr>
          <p:cNvPr id="16" name="矩形 15"/>
          <p:cNvSpPr/>
          <p:nvPr/>
        </p:nvSpPr>
        <p:spPr>
          <a:xfrm>
            <a:off x="8110079" y="5082480"/>
            <a:ext cx="1591098" cy="830997"/>
          </a:xfrm>
          <a:prstGeom prst="rect">
            <a:avLst/>
          </a:prstGeom>
        </p:spPr>
        <p:txBody>
          <a:bodyPr wrap="square">
            <a:spAutoFit/>
          </a:bodyPr>
          <a:lstStyle/>
          <a:p>
            <a:r>
              <a:rPr lang="zh-CN" altLang="en-US" sz="1600" dirty="0">
                <a:solidFill>
                  <a:srgbClr val="32C8B9"/>
                </a:solidFill>
                <a:latin typeface="方正明尚简体" panose="02000000000000000000" pitchFamily="2" charset="-122"/>
                <a:ea typeface="方正明尚简体" panose="02000000000000000000" pitchFamily="2" charset="-122"/>
              </a:rPr>
              <a:t>PLEASE ENTER YOUR TITLE HERE</a:t>
            </a:r>
          </a:p>
        </p:txBody>
      </p:sp>
      <p:sp>
        <p:nvSpPr>
          <p:cNvPr id="17" name="矩形 16"/>
          <p:cNvSpPr/>
          <p:nvPr/>
        </p:nvSpPr>
        <p:spPr>
          <a:xfrm>
            <a:off x="355601" y="3339530"/>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9877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1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Left)">
                                      <p:cBhvr>
                                        <p:cTn id="13" dur="800"/>
                                        <p:tgtEl>
                                          <p:spTgt spid="12"/>
                                        </p:tgtEl>
                                      </p:cBhvr>
                                    </p:animEffect>
                                  </p:childTnLst>
                                </p:cTn>
                              </p:par>
                            </p:childTnLst>
                          </p:cTn>
                        </p:par>
                        <p:par>
                          <p:cTn id="14" fill="hold">
                            <p:stCondLst>
                              <p:cond delay="1800"/>
                            </p:stCondLst>
                            <p:childTnLst>
                              <p:par>
                                <p:cTn id="15" presetID="18" presetClass="entr" presetSubtype="3"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upRight)">
                                      <p:cBhvr>
                                        <p:cTn id="17" dur="800"/>
                                        <p:tgtEl>
                                          <p:spTgt spid="11"/>
                                        </p:tgtEl>
                                      </p:cBhvr>
                                    </p:animEffect>
                                  </p:childTnLst>
                                </p:cTn>
                              </p:par>
                            </p:childTnLst>
                          </p:cTn>
                        </p:par>
                        <p:par>
                          <p:cTn id="18" fill="hold">
                            <p:stCondLst>
                              <p:cond delay="2600"/>
                            </p:stCondLst>
                            <p:childTnLst>
                              <p:par>
                                <p:cTn id="19" presetID="18" presetClass="entr" presetSubtype="1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trips(downLeft)">
                                      <p:cBhvr>
                                        <p:cTn id="21" dur="800"/>
                                        <p:tgtEl>
                                          <p:spTgt spid="13"/>
                                        </p:tgtEl>
                                      </p:cBhvr>
                                    </p:animEffect>
                                  </p:childTnLst>
                                </p:cTn>
                              </p:par>
                            </p:childTnLst>
                          </p:cTn>
                        </p:par>
                        <p:par>
                          <p:cTn id="22" fill="hold">
                            <p:stCondLst>
                              <p:cond delay="34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39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44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49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sp>
        <p:nvSpPr>
          <p:cNvPr id="116" name="平行四边形 115"/>
          <p:cNvSpPr/>
          <p:nvPr/>
        </p:nvSpPr>
        <p:spPr>
          <a:xfrm rot="5400000">
            <a:off x="1889375" y="1379616"/>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标题 3"/>
          <p:cNvSpPr txBox="1">
            <a:spLocks/>
          </p:cNvSpPr>
          <p:nvPr/>
        </p:nvSpPr>
        <p:spPr>
          <a:xfrm>
            <a:off x="7008874" y="1053843"/>
            <a:ext cx="2629213"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6600" dirty="0" smtClean="0">
                <a:solidFill>
                  <a:srgbClr val="32C8B9"/>
                </a:solidFill>
                <a:latin typeface="方正明尚简体" panose="02000000000000000000" pitchFamily="2" charset="-122"/>
                <a:ea typeface="方正明尚简体" panose="02000000000000000000" pitchFamily="2" charset="-122"/>
              </a:rPr>
              <a:t>目录</a:t>
            </a:r>
            <a:endParaRPr lang="zh-CN" altLang="en-US" sz="6600" dirty="0">
              <a:solidFill>
                <a:srgbClr val="32C8B9"/>
              </a:solidFill>
              <a:latin typeface="方正明尚简体" panose="02000000000000000000" pitchFamily="2" charset="-122"/>
              <a:ea typeface="方正明尚简体" panose="02000000000000000000" pitchFamily="2" charset="-122"/>
            </a:endParaRPr>
          </a:p>
        </p:txBody>
      </p:sp>
      <p:sp>
        <p:nvSpPr>
          <p:cNvPr id="55" name="矩形 54"/>
          <p:cNvSpPr/>
          <p:nvPr/>
        </p:nvSpPr>
        <p:spPr>
          <a:xfrm>
            <a:off x="7290080" y="1639948"/>
            <a:ext cx="2066801" cy="461665"/>
          </a:xfrm>
          <a:prstGeom prst="rect">
            <a:avLst/>
          </a:prstGeom>
        </p:spPr>
        <p:txBody>
          <a:bodyPr wrap="square">
            <a:spAutoFit/>
          </a:bodyPr>
          <a:lstStyle/>
          <a:p>
            <a:pPr algn="ctr">
              <a:spcAft>
                <a:spcPts val="600"/>
              </a:spcAft>
            </a:pPr>
            <a:r>
              <a:rPr lang="en-US" altLang="zh-CN" sz="2400" dirty="0" smtClean="0">
                <a:solidFill>
                  <a:srgbClr val="32C8B9"/>
                </a:solidFill>
                <a:latin typeface="方正明尚简体" panose="02000000000000000000" pitchFamily="2" charset="-122"/>
                <a:ea typeface="方正明尚简体" panose="02000000000000000000" pitchFamily="2" charset="-122"/>
              </a:rPr>
              <a:t>CONTENS</a:t>
            </a:r>
          </a:p>
        </p:txBody>
      </p:sp>
      <p:grpSp>
        <p:nvGrpSpPr>
          <p:cNvPr id="56" name="组合 55"/>
          <p:cNvGrpSpPr/>
          <p:nvPr/>
        </p:nvGrpSpPr>
        <p:grpSpPr>
          <a:xfrm>
            <a:off x="2129145" y="1639948"/>
            <a:ext cx="5160935" cy="962992"/>
            <a:chOff x="6850251" y="1422677"/>
            <a:chExt cx="5160935" cy="962992"/>
          </a:xfrm>
        </p:grpSpPr>
        <p:grpSp>
          <p:nvGrpSpPr>
            <p:cNvPr id="57" name="组合 56"/>
            <p:cNvGrpSpPr/>
            <p:nvPr/>
          </p:nvGrpSpPr>
          <p:grpSpPr>
            <a:xfrm>
              <a:off x="6850251" y="1503336"/>
              <a:ext cx="679342" cy="679341"/>
              <a:chOff x="6850251" y="1503336"/>
              <a:chExt cx="679342" cy="679341"/>
            </a:xfrm>
          </p:grpSpPr>
          <p:sp>
            <p:nvSpPr>
              <p:cNvPr id="60" name="矩形 59"/>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smtClean="0">
                    <a:solidFill>
                      <a:schemeClr val="bg1"/>
                    </a:solidFill>
                    <a:latin typeface="方正明尚简体" panose="02000000000000000000" pitchFamily="2" charset="-122"/>
                    <a:ea typeface="方正明尚简体" panose="02000000000000000000" pitchFamily="2" charset="-122"/>
                  </a:rPr>
                  <a:t>1</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58"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smtClean="0">
                  <a:solidFill>
                    <a:srgbClr val="32C8B9"/>
                  </a:solidFill>
                  <a:latin typeface="方正明尚简体" panose="02000000000000000000" pitchFamily="2" charset="-122"/>
                  <a:ea typeface="方正明尚简体" panose="02000000000000000000" pitchFamily="2" charset="-122"/>
                </a:rPr>
                <a:t>企业基本信息</a:t>
              </a:r>
              <a:endParaRPr lang="zh-CN" altLang="en-US" sz="2800" dirty="0">
                <a:solidFill>
                  <a:srgbClr val="32C8B9"/>
                </a:solidFill>
                <a:latin typeface="方正明尚简体" panose="02000000000000000000" pitchFamily="2" charset="-122"/>
                <a:ea typeface="方正明尚简体" panose="02000000000000000000" pitchFamily="2" charset="-122"/>
              </a:endParaRPr>
            </a:p>
          </p:txBody>
        </p:sp>
        <p:sp>
          <p:nvSpPr>
            <p:cNvPr id="59" name="矩形 58"/>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126564" y="2846234"/>
            <a:ext cx="5160935" cy="962992"/>
            <a:chOff x="6850251" y="1422677"/>
            <a:chExt cx="5160935" cy="962992"/>
          </a:xfrm>
        </p:grpSpPr>
        <p:grpSp>
          <p:nvGrpSpPr>
            <p:cNvPr id="64" name="组合 63"/>
            <p:cNvGrpSpPr/>
            <p:nvPr/>
          </p:nvGrpSpPr>
          <p:grpSpPr>
            <a:xfrm>
              <a:off x="6850251" y="1503336"/>
              <a:ext cx="679342" cy="679341"/>
              <a:chOff x="6850251" y="1503336"/>
              <a:chExt cx="679342" cy="679341"/>
            </a:xfrm>
          </p:grpSpPr>
          <p:sp>
            <p:nvSpPr>
              <p:cNvPr id="67" name="矩形 66"/>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2</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65"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产品营销策划</a:t>
              </a:r>
            </a:p>
          </p:txBody>
        </p:sp>
        <p:sp>
          <p:nvSpPr>
            <p:cNvPr id="66" name="矩形 65"/>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126564" y="4070600"/>
            <a:ext cx="5160935" cy="962992"/>
            <a:chOff x="6850251" y="1422677"/>
            <a:chExt cx="5160935" cy="962992"/>
          </a:xfrm>
        </p:grpSpPr>
        <p:grpSp>
          <p:nvGrpSpPr>
            <p:cNvPr id="71" name="组合 70"/>
            <p:cNvGrpSpPr/>
            <p:nvPr/>
          </p:nvGrpSpPr>
          <p:grpSpPr>
            <a:xfrm>
              <a:off x="6850251" y="1503336"/>
              <a:ext cx="679342" cy="679341"/>
              <a:chOff x="6850251" y="1503336"/>
              <a:chExt cx="679342" cy="679341"/>
            </a:xfrm>
          </p:grpSpPr>
          <p:sp>
            <p:nvSpPr>
              <p:cNvPr id="74" name="矩形 73"/>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3"/>
              <p:cNvSpPr txBox="1">
                <a:spLocks/>
              </p:cNvSpPr>
              <p:nvPr/>
            </p:nvSpPr>
            <p:spPr>
              <a:xfrm>
                <a:off x="6918803" y="1558838"/>
                <a:ext cx="481560" cy="6083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3</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2"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市场发展前景</a:t>
              </a:r>
            </a:p>
          </p:txBody>
        </p:sp>
        <p:sp>
          <p:nvSpPr>
            <p:cNvPr id="73" name="矩形 72"/>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2123983" y="5276886"/>
            <a:ext cx="5160935" cy="962992"/>
            <a:chOff x="6850251" y="1422677"/>
            <a:chExt cx="5160935" cy="962992"/>
          </a:xfrm>
        </p:grpSpPr>
        <p:grpSp>
          <p:nvGrpSpPr>
            <p:cNvPr id="78" name="组合 77"/>
            <p:cNvGrpSpPr/>
            <p:nvPr/>
          </p:nvGrpSpPr>
          <p:grpSpPr>
            <a:xfrm>
              <a:off x="6850251" y="1503336"/>
              <a:ext cx="679342" cy="679341"/>
              <a:chOff x="6850251" y="1503336"/>
              <a:chExt cx="679342" cy="679341"/>
            </a:xfrm>
          </p:grpSpPr>
          <p:sp>
            <p:nvSpPr>
              <p:cNvPr id="81" name="矩形 80"/>
              <p:cNvSpPr/>
              <p:nvPr/>
            </p:nvSpPr>
            <p:spPr>
              <a:xfrm>
                <a:off x="6940658" y="1593742"/>
                <a:ext cx="588935" cy="588935"/>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850251" y="1503336"/>
                <a:ext cx="588935" cy="588935"/>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标题 3"/>
              <p:cNvSpPr txBox="1">
                <a:spLocks/>
              </p:cNvSpPr>
              <p:nvPr/>
            </p:nvSpPr>
            <p:spPr>
              <a:xfrm>
                <a:off x="6918803" y="1573454"/>
                <a:ext cx="451829" cy="593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dirty="0">
                    <a:solidFill>
                      <a:schemeClr val="bg1"/>
                    </a:solidFill>
                    <a:latin typeface="方正明尚简体" panose="02000000000000000000" pitchFamily="2" charset="-122"/>
                    <a:ea typeface="方正明尚简体" panose="02000000000000000000" pitchFamily="2" charset="-122"/>
                  </a:rPr>
                  <a:t>4</a:t>
                </a:r>
                <a:endParaRPr lang="zh-CN" altLang="en-US" sz="3600" dirty="0">
                  <a:solidFill>
                    <a:schemeClr val="bg1"/>
                  </a:solidFill>
                  <a:latin typeface="方正明尚简体" panose="02000000000000000000" pitchFamily="2" charset="-122"/>
                  <a:ea typeface="方正明尚简体" panose="02000000000000000000" pitchFamily="2" charset="-122"/>
                </a:endParaRPr>
              </a:p>
            </p:txBody>
          </p:sp>
        </p:grpSp>
        <p:sp>
          <p:nvSpPr>
            <p:cNvPr id="79" name="文本框 9"/>
            <p:cNvSpPr txBox="1"/>
            <p:nvPr/>
          </p:nvSpPr>
          <p:spPr>
            <a:xfrm>
              <a:off x="7722962" y="1422677"/>
              <a:ext cx="2887059" cy="430887"/>
            </a:xfrm>
            <a:prstGeom prst="rect">
              <a:avLst/>
            </a:prstGeom>
            <a:noFill/>
          </p:spPr>
          <p:txBody>
            <a:bodyPr wrap="square" lIns="0" tIns="0" rIns="0" bIns="0" rtlCol="0">
              <a:spAutoFit/>
            </a:bodyPr>
            <a:lstStyle/>
            <a:p>
              <a:pPr marL="0" lvl="1"/>
              <a:r>
                <a:rPr lang="zh-CN" altLang="en-US" sz="2800" dirty="0">
                  <a:solidFill>
                    <a:srgbClr val="32C8B9"/>
                  </a:solidFill>
                  <a:latin typeface="方正明尚简体" panose="02000000000000000000" pitchFamily="2" charset="-122"/>
                  <a:ea typeface="方正明尚简体" panose="02000000000000000000" pitchFamily="2" charset="-122"/>
                </a:rPr>
                <a:t>未来发展规划</a:t>
              </a:r>
            </a:p>
          </p:txBody>
        </p:sp>
        <p:sp>
          <p:nvSpPr>
            <p:cNvPr id="80" name="矩形 79"/>
            <p:cNvSpPr/>
            <p:nvPr/>
          </p:nvSpPr>
          <p:spPr>
            <a:xfrm>
              <a:off x="7628938" y="1831671"/>
              <a:ext cx="4382248"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为客户服务是存在的唯一理由，客户需求是我们发展的原动力。我们坚持以客户为中心，持续为客户创长期价值进而成就客户</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1307072" y="5548833"/>
            <a:ext cx="274799" cy="274799"/>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圆角矩形 114"/>
          <p:cNvSpPr/>
          <p:nvPr/>
        </p:nvSpPr>
        <p:spPr>
          <a:xfrm>
            <a:off x="939368" y="5544256"/>
            <a:ext cx="996408" cy="283248"/>
          </a:xfrm>
          <a:prstGeom prst="roundRect">
            <a:avLst>
              <a:gd name="adj" fmla="val 50000"/>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9127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trips(downLeft)">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4"/>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42"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par>
                          <p:cTn id="27" fill="hold">
                            <p:stCondLst>
                              <p:cond delay="2550"/>
                            </p:stCondLst>
                            <p:childTnLst>
                              <p:par>
                                <p:cTn id="28" presetID="4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1000"/>
                                        <p:tgtEl>
                                          <p:spTgt spid="63"/>
                                        </p:tgtEl>
                                      </p:cBhvr>
                                    </p:animEffect>
                                    <p:anim calcmode="lin" valueType="num">
                                      <p:cBhvr>
                                        <p:cTn id="31" dur="1000" fill="hold"/>
                                        <p:tgtEl>
                                          <p:spTgt spid="63"/>
                                        </p:tgtEl>
                                        <p:attrNameLst>
                                          <p:attrName>ppt_x</p:attrName>
                                        </p:attrNameLst>
                                      </p:cBhvr>
                                      <p:tavLst>
                                        <p:tav tm="0">
                                          <p:val>
                                            <p:strVal val="#ppt_x"/>
                                          </p:val>
                                        </p:tav>
                                        <p:tav tm="100000">
                                          <p:val>
                                            <p:strVal val="#ppt_x"/>
                                          </p:val>
                                        </p:tav>
                                      </p:tavLst>
                                    </p:anim>
                                    <p:anim calcmode="lin" valueType="num">
                                      <p:cBhvr>
                                        <p:cTn id="32" dur="1000" fill="hold"/>
                                        <p:tgtEl>
                                          <p:spTgt spid="63"/>
                                        </p:tgtEl>
                                        <p:attrNameLst>
                                          <p:attrName>ppt_y</p:attrName>
                                        </p:attrNameLst>
                                      </p:cBhvr>
                                      <p:tavLst>
                                        <p:tav tm="0">
                                          <p:val>
                                            <p:strVal val="#ppt_y+.1"/>
                                          </p:val>
                                        </p:tav>
                                        <p:tav tm="100000">
                                          <p:val>
                                            <p:strVal val="#ppt_y"/>
                                          </p:val>
                                        </p:tav>
                                      </p:tavLst>
                                    </p:anim>
                                  </p:childTnLst>
                                </p:cTn>
                              </p:par>
                            </p:childTnLst>
                          </p:cTn>
                        </p:par>
                        <p:par>
                          <p:cTn id="33" fill="hold">
                            <p:stCondLst>
                              <p:cond delay="3550"/>
                            </p:stCondLst>
                            <p:childTnLst>
                              <p:par>
                                <p:cTn id="34" presetID="42" presetClass="entr" presetSubtype="0" fill="hold"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2" presetClass="entr" presetSubtype="0"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childTnLst>
                          </p:cTn>
                        </p:par>
                        <p:par>
                          <p:cTn id="45" fill="hold">
                            <p:stCondLst>
                              <p:cond delay="5550"/>
                            </p:stCondLst>
                            <p:childTnLst>
                              <p:par>
                                <p:cTn id="46" presetID="10" presetClass="entr" presetSubtype="0" fill="hold" grpId="0"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6050"/>
                            </p:stCondLst>
                            <p:childTnLst>
                              <p:par>
                                <p:cTn id="50" presetID="16" presetClass="entr" presetSubtype="37" fill="hold" grpId="0" nodeType="afterEffect">
                                  <p:stCondLst>
                                    <p:cond delay="0"/>
                                  </p:stCondLst>
                                  <p:childTnLst>
                                    <p:set>
                                      <p:cBhvr>
                                        <p:cTn id="51" dur="1" fill="hold">
                                          <p:stCondLst>
                                            <p:cond delay="0"/>
                                          </p:stCondLst>
                                        </p:cTn>
                                        <p:tgtEl>
                                          <p:spTgt spid="115"/>
                                        </p:tgtEl>
                                        <p:attrNameLst>
                                          <p:attrName>style.visibility</p:attrName>
                                        </p:attrNameLst>
                                      </p:cBhvr>
                                      <p:to>
                                        <p:strVal val="visible"/>
                                      </p:to>
                                    </p:set>
                                    <p:animEffect transition="in" filter="barn(outVertical)">
                                      <p:cBhvr>
                                        <p:cTn id="52" dur="500"/>
                                        <p:tgtEl>
                                          <p:spTgt spid="11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strips(downRight)">
                                      <p:cBhvr>
                                        <p:cTn id="57"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53" grpId="0" animBg="1"/>
      <p:bldP spid="54" grpId="0"/>
      <p:bldP spid="55" grpId="0"/>
      <p:bldP spid="114" grpId="0" animBg="1"/>
      <p:bldP spid="1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未来发展规划</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920061" y="1641984"/>
            <a:ext cx="4338375" cy="4333875"/>
            <a:chOff x="3920061" y="1545732"/>
            <a:chExt cx="4338375" cy="4333875"/>
          </a:xfrm>
        </p:grpSpPr>
        <p:sp>
          <p:nvSpPr>
            <p:cNvPr id="9" name="Freeform 6"/>
            <p:cNvSpPr>
              <a:spLocks noEditPoints="1"/>
            </p:cNvSpPr>
            <p:nvPr/>
          </p:nvSpPr>
          <p:spPr bwMode="auto">
            <a:xfrm>
              <a:off x="3920061" y="1545732"/>
              <a:ext cx="4338375" cy="4333875"/>
            </a:xfrm>
            <a:custGeom>
              <a:avLst/>
              <a:gdLst>
                <a:gd name="T0" fmla="*/ 870 w 935"/>
                <a:gd name="T1" fmla="*/ 608 h 935"/>
                <a:gd name="T2" fmla="*/ 870 w 935"/>
                <a:gd name="T3" fmla="*/ 608 h 935"/>
                <a:gd name="T4" fmla="*/ 806 w 935"/>
                <a:gd name="T5" fmla="*/ 468 h 935"/>
                <a:gd name="T6" fmla="*/ 870 w 935"/>
                <a:gd name="T7" fmla="*/ 327 h 935"/>
                <a:gd name="T8" fmla="*/ 870 w 935"/>
                <a:gd name="T9" fmla="*/ 327 h 935"/>
                <a:gd name="T10" fmla="*/ 935 w 935"/>
                <a:gd name="T11" fmla="*/ 186 h 935"/>
                <a:gd name="T12" fmla="*/ 750 w 935"/>
                <a:gd name="T13" fmla="*/ 0 h 935"/>
                <a:gd name="T14" fmla="*/ 608 w 935"/>
                <a:gd name="T15" fmla="*/ 65 h 935"/>
                <a:gd name="T16" fmla="*/ 608 w 935"/>
                <a:gd name="T17" fmla="*/ 65 h 935"/>
                <a:gd name="T18" fmla="*/ 468 w 935"/>
                <a:gd name="T19" fmla="*/ 129 h 935"/>
                <a:gd name="T20" fmla="*/ 328 w 935"/>
                <a:gd name="T21" fmla="*/ 65 h 935"/>
                <a:gd name="T22" fmla="*/ 328 w 935"/>
                <a:gd name="T23" fmla="*/ 65 h 935"/>
                <a:gd name="T24" fmla="*/ 186 w 935"/>
                <a:gd name="T25" fmla="*/ 0 h 935"/>
                <a:gd name="T26" fmla="*/ 0 w 935"/>
                <a:gd name="T27" fmla="*/ 186 h 935"/>
                <a:gd name="T28" fmla="*/ 66 w 935"/>
                <a:gd name="T29" fmla="*/ 327 h 935"/>
                <a:gd name="T30" fmla="*/ 66 w 935"/>
                <a:gd name="T31" fmla="*/ 327 h 935"/>
                <a:gd name="T32" fmla="*/ 130 w 935"/>
                <a:gd name="T33" fmla="*/ 468 h 935"/>
                <a:gd name="T34" fmla="*/ 66 w 935"/>
                <a:gd name="T35" fmla="*/ 608 h 935"/>
                <a:gd name="T36" fmla="*/ 66 w 935"/>
                <a:gd name="T37" fmla="*/ 608 h 935"/>
                <a:gd name="T38" fmla="*/ 0 w 935"/>
                <a:gd name="T39" fmla="*/ 749 h 935"/>
                <a:gd name="T40" fmla="*/ 186 w 935"/>
                <a:gd name="T41" fmla="*/ 935 h 935"/>
                <a:gd name="T42" fmla="*/ 328 w 935"/>
                <a:gd name="T43" fmla="*/ 870 h 935"/>
                <a:gd name="T44" fmla="*/ 328 w 935"/>
                <a:gd name="T45" fmla="*/ 870 h 935"/>
                <a:gd name="T46" fmla="*/ 468 w 935"/>
                <a:gd name="T47" fmla="*/ 806 h 935"/>
                <a:gd name="T48" fmla="*/ 608 w 935"/>
                <a:gd name="T49" fmla="*/ 870 h 935"/>
                <a:gd name="T50" fmla="*/ 608 w 935"/>
                <a:gd name="T51" fmla="*/ 870 h 935"/>
                <a:gd name="T52" fmla="*/ 750 w 935"/>
                <a:gd name="T53" fmla="*/ 935 h 935"/>
                <a:gd name="T54" fmla="*/ 935 w 935"/>
                <a:gd name="T55" fmla="*/ 749 h 935"/>
                <a:gd name="T56" fmla="*/ 870 w 935"/>
                <a:gd name="T57" fmla="*/ 608 h 935"/>
                <a:gd name="T58" fmla="*/ 468 w 935"/>
                <a:gd name="T59" fmla="*/ 681 h 935"/>
                <a:gd name="T60" fmla="*/ 255 w 935"/>
                <a:gd name="T61" fmla="*/ 468 h 935"/>
                <a:gd name="T62" fmla="*/ 468 w 935"/>
                <a:gd name="T63" fmla="*/ 255 h 935"/>
                <a:gd name="T64" fmla="*/ 681 w 935"/>
                <a:gd name="T65" fmla="*/ 468 h 935"/>
                <a:gd name="T66" fmla="*/ 468 w 935"/>
                <a:gd name="T67" fmla="*/ 681 h 9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5"/>
                <a:gd name="T103" fmla="*/ 0 h 935"/>
                <a:gd name="T104" fmla="*/ 935 w 935"/>
                <a:gd name="T105" fmla="*/ 935 h 9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rgbClr val="000000">
                <a:alpha val="9804"/>
              </a:srgbClr>
            </a:solidFill>
            <a:ln w="9525">
              <a:noFill/>
              <a:round/>
              <a:headEnd/>
              <a:tailEnd/>
            </a:ln>
          </p:spPr>
          <p:txBody>
            <a:bodyPr/>
            <a:lstStyle/>
            <a:p>
              <a:endParaRPr lang="zh-CN" altLang="en-US"/>
            </a:p>
          </p:txBody>
        </p:sp>
        <p:sp>
          <p:nvSpPr>
            <p:cNvPr id="10" name="Oval 7"/>
            <p:cNvSpPr>
              <a:spLocks noChangeArrowheads="1"/>
            </p:cNvSpPr>
            <p:nvPr/>
          </p:nvSpPr>
          <p:spPr bwMode="auto">
            <a:xfrm>
              <a:off x="6768807" y="4403479"/>
              <a:ext cx="1257859" cy="1255609"/>
            </a:xfrm>
            <a:prstGeom prst="ellipse">
              <a:avLst/>
            </a:prstGeom>
            <a:solidFill>
              <a:srgbClr val="32C8B9"/>
            </a:solidFill>
            <a:ln w="9525">
              <a:noFill/>
              <a:round/>
              <a:headEnd/>
              <a:tailEnd/>
            </a:ln>
          </p:spPr>
          <p:txBody>
            <a:bodyPr/>
            <a:lstStyle/>
            <a:p>
              <a:endParaRPr lang="zh-CN" altLang="en-US"/>
            </a:p>
          </p:txBody>
        </p:sp>
        <p:sp>
          <p:nvSpPr>
            <p:cNvPr id="11" name="Oval 8"/>
            <p:cNvSpPr>
              <a:spLocks noChangeArrowheads="1"/>
            </p:cNvSpPr>
            <p:nvPr/>
          </p:nvSpPr>
          <p:spPr bwMode="auto">
            <a:xfrm>
              <a:off x="4156332" y="1793253"/>
              <a:ext cx="1253358" cy="1251108"/>
            </a:xfrm>
            <a:prstGeom prst="ellipse">
              <a:avLst/>
            </a:prstGeom>
            <a:solidFill>
              <a:srgbClr val="32C8B9"/>
            </a:solidFill>
            <a:ln w="9525">
              <a:noFill/>
              <a:round/>
              <a:headEnd/>
              <a:tailEnd/>
            </a:ln>
          </p:spPr>
          <p:txBody>
            <a:bodyPr/>
            <a:lstStyle/>
            <a:p>
              <a:endParaRPr lang="zh-CN" altLang="en-US"/>
            </a:p>
          </p:txBody>
        </p:sp>
        <p:sp>
          <p:nvSpPr>
            <p:cNvPr id="12" name="Oval 9"/>
            <p:cNvSpPr>
              <a:spLocks noChangeArrowheads="1"/>
            </p:cNvSpPr>
            <p:nvPr/>
          </p:nvSpPr>
          <p:spPr bwMode="auto">
            <a:xfrm>
              <a:off x="6768807" y="1793253"/>
              <a:ext cx="1257859" cy="1251108"/>
            </a:xfrm>
            <a:prstGeom prst="ellipse">
              <a:avLst/>
            </a:prstGeom>
            <a:solidFill>
              <a:srgbClr val="F07832"/>
            </a:solidFill>
            <a:ln w="9525">
              <a:noFill/>
              <a:round/>
              <a:headEnd/>
              <a:tailEnd/>
            </a:ln>
          </p:spPr>
          <p:txBody>
            <a:bodyPr/>
            <a:lstStyle/>
            <a:p>
              <a:endParaRPr lang="zh-CN" altLang="en-US"/>
            </a:p>
          </p:txBody>
        </p:sp>
        <p:sp>
          <p:nvSpPr>
            <p:cNvPr id="13" name="Oval 10"/>
            <p:cNvSpPr>
              <a:spLocks noChangeArrowheads="1"/>
            </p:cNvSpPr>
            <p:nvPr/>
          </p:nvSpPr>
          <p:spPr bwMode="auto">
            <a:xfrm>
              <a:off x="4156332" y="4403479"/>
              <a:ext cx="1253358" cy="1255609"/>
            </a:xfrm>
            <a:prstGeom prst="ellipse">
              <a:avLst/>
            </a:prstGeom>
            <a:solidFill>
              <a:srgbClr val="F07832"/>
            </a:solidFill>
            <a:ln w="9525">
              <a:noFill/>
              <a:round/>
              <a:headEnd/>
              <a:tailEnd/>
            </a:ln>
          </p:spPr>
          <p:txBody>
            <a:bodyPr/>
            <a:lstStyle/>
            <a:p>
              <a:endParaRPr lang="zh-CN" altLang="en-US"/>
            </a:p>
          </p:txBody>
        </p:sp>
        <p:sp>
          <p:nvSpPr>
            <p:cNvPr id="14" name="Text Box 11"/>
            <p:cNvSpPr txBox="1">
              <a:spLocks noChangeArrowheads="1"/>
            </p:cNvSpPr>
            <p:nvPr/>
          </p:nvSpPr>
          <p:spPr bwMode="auto">
            <a:xfrm>
              <a:off x="4489346" y="2067777"/>
              <a:ext cx="591830" cy="830997"/>
            </a:xfrm>
            <a:prstGeom prst="rect">
              <a:avLst/>
            </a:prstGeom>
            <a:noFill/>
            <a:ln w="9525">
              <a:noFill/>
              <a:miter lim="800000"/>
              <a:headEnd/>
              <a:tailEnd/>
            </a:ln>
          </p:spPr>
          <p:txBody>
            <a:bodyPr wrap="none">
              <a:spAutoFit/>
            </a:bodyPr>
            <a:lstStyle/>
            <a:p>
              <a:pPr algn="ctr"/>
              <a:r>
                <a:rPr lang="zh-CN" altLang="zh-CN" sz="4800" dirty="0">
                  <a:solidFill>
                    <a:schemeClr val="bg1"/>
                  </a:solidFill>
                  <a:latin typeface="方正明尚简体" panose="02000000000000000000" pitchFamily="2" charset="-122"/>
                  <a:ea typeface="方正明尚简体" panose="02000000000000000000" pitchFamily="2" charset="-122"/>
                </a:rPr>
                <a:t>S</a:t>
              </a:r>
            </a:p>
          </p:txBody>
        </p:sp>
        <p:sp>
          <p:nvSpPr>
            <p:cNvPr id="15" name="Text Box 12"/>
            <p:cNvSpPr txBox="1">
              <a:spLocks noChangeArrowheads="1"/>
            </p:cNvSpPr>
            <p:nvPr/>
          </p:nvSpPr>
          <p:spPr bwMode="auto">
            <a:xfrm>
              <a:off x="7097336" y="2007023"/>
              <a:ext cx="652556" cy="830997"/>
            </a:xfrm>
            <a:prstGeom prst="rect">
              <a:avLst/>
            </a:prstGeom>
            <a:noFill/>
            <a:ln w="9525">
              <a:noFill/>
              <a:miter lim="800000"/>
              <a:headEnd/>
              <a:tailEnd/>
            </a:ln>
          </p:spPr>
          <p:txBody>
            <a:bodyPr>
              <a:spAutoFit/>
            </a:bodyPr>
            <a:lstStyle/>
            <a:p>
              <a:pPr algn="ctr"/>
              <a:r>
                <a:rPr lang="zh-CN" altLang="zh-CN" sz="4800">
                  <a:solidFill>
                    <a:schemeClr val="bg1"/>
                  </a:solidFill>
                  <a:latin typeface="方正明尚简体" panose="02000000000000000000" pitchFamily="2" charset="-122"/>
                  <a:ea typeface="方正明尚简体" panose="02000000000000000000" pitchFamily="2" charset="-122"/>
                </a:rPr>
                <a:t>w</a:t>
              </a:r>
            </a:p>
          </p:txBody>
        </p:sp>
        <p:sp>
          <p:nvSpPr>
            <p:cNvPr id="16" name="Text Box 13"/>
            <p:cNvSpPr txBox="1">
              <a:spLocks noChangeArrowheads="1"/>
            </p:cNvSpPr>
            <p:nvPr/>
          </p:nvSpPr>
          <p:spPr bwMode="auto">
            <a:xfrm>
              <a:off x="4457610" y="4660001"/>
              <a:ext cx="657552" cy="830997"/>
            </a:xfrm>
            <a:prstGeom prst="rect">
              <a:avLst/>
            </a:prstGeom>
            <a:noFill/>
            <a:ln w="9525">
              <a:noFill/>
              <a:miter lim="800000"/>
              <a:headEnd/>
              <a:tailEnd/>
            </a:ln>
          </p:spPr>
          <p:txBody>
            <a:bodyPr wrap="none">
              <a:spAutoFit/>
            </a:bodyPr>
            <a:lstStyle/>
            <a:p>
              <a:pPr algn="ctr"/>
              <a:r>
                <a:rPr lang="zh-CN" altLang="zh-CN" sz="4800">
                  <a:solidFill>
                    <a:schemeClr val="bg1"/>
                  </a:solidFill>
                  <a:latin typeface="方正明尚简体" panose="02000000000000000000" pitchFamily="2" charset="-122"/>
                  <a:ea typeface="方正明尚简体" panose="02000000000000000000" pitchFamily="2" charset="-122"/>
                </a:rPr>
                <a:t>O</a:t>
              </a:r>
            </a:p>
          </p:txBody>
        </p:sp>
        <p:sp>
          <p:nvSpPr>
            <p:cNvPr id="17" name="Text Box 14"/>
            <p:cNvSpPr txBox="1">
              <a:spLocks noChangeArrowheads="1"/>
            </p:cNvSpPr>
            <p:nvPr/>
          </p:nvSpPr>
          <p:spPr bwMode="auto">
            <a:xfrm>
              <a:off x="7105986" y="4660001"/>
              <a:ext cx="579005" cy="830997"/>
            </a:xfrm>
            <a:prstGeom prst="rect">
              <a:avLst/>
            </a:prstGeom>
            <a:noFill/>
            <a:ln w="9525">
              <a:noFill/>
              <a:miter lim="800000"/>
              <a:headEnd/>
              <a:tailEnd/>
            </a:ln>
          </p:spPr>
          <p:txBody>
            <a:bodyPr wrap="none">
              <a:spAutoFit/>
            </a:bodyPr>
            <a:lstStyle/>
            <a:p>
              <a:pPr algn="ctr"/>
              <a:r>
                <a:rPr lang="zh-CN" altLang="zh-CN" sz="4800">
                  <a:solidFill>
                    <a:schemeClr val="bg1"/>
                  </a:solidFill>
                  <a:latin typeface="方正明尚简体" panose="02000000000000000000" pitchFamily="2" charset="-122"/>
                  <a:ea typeface="方正明尚简体" panose="02000000000000000000" pitchFamily="2" charset="-122"/>
                </a:rPr>
                <a:t>T</a:t>
              </a:r>
            </a:p>
          </p:txBody>
        </p:sp>
      </p:grpSp>
      <p:grpSp>
        <p:nvGrpSpPr>
          <p:cNvPr id="18" name="组合 17"/>
          <p:cNvGrpSpPr/>
          <p:nvPr/>
        </p:nvGrpSpPr>
        <p:grpSpPr>
          <a:xfrm>
            <a:off x="3507992" y="2242787"/>
            <a:ext cx="5176015" cy="2972506"/>
            <a:chOff x="3507992" y="2146535"/>
            <a:chExt cx="5176015" cy="2972506"/>
          </a:xfrm>
        </p:grpSpPr>
        <p:grpSp>
          <p:nvGrpSpPr>
            <p:cNvPr id="19" name="Group 15"/>
            <p:cNvGrpSpPr>
              <a:grpSpLocks/>
            </p:cNvGrpSpPr>
            <p:nvPr/>
          </p:nvGrpSpPr>
          <p:grpSpPr bwMode="auto">
            <a:xfrm>
              <a:off x="8373480" y="4808514"/>
              <a:ext cx="310527" cy="310527"/>
              <a:chOff x="0" y="0"/>
              <a:chExt cx="205" cy="206"/>
            </a:xfrm>
            <a:solidFill>
              <a:srgbClr val="F85047"/>
            </a:solidFill>
          </p:grpSpPr>
          <p:sp>
            <p:nvSpPr>
              <p:cNvPr id="29" name="Freeform 16"/>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0"/>
                  <a:gd name="T31" fmla="*/ 0 h 140"/>
                  <a:gd name="T32" fmla="*/ 140 w 140"/>
                  <a:gd name="T33" fmla="*/ 140 h 1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solidFill>
                <a:srgbClr val="32C8B9"/>
              </a:solidFill>
              <a:ln w="9525">
                <a:noFill/>
                <a:round/>
                <a:headEnd/>
                <a:tailEnd/>
              </a:ln>
            </p:spPr>
            <p:txBody>
              <a:bodyPr/>
              <a:lstStyle/>
              <a:p>
                <a:endParaRPr lang="zh-CN" altLang="en-US"/>
              </a:p>
            </p:txBody>
          </p:sp>
          <p:sp>
            <p:nvSpPr>
              <p:cNvPr id="30" name="Freeform 17"/>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58"/>
                  <a:gd name="T59" fmla="*/ 59 w 59"/>
                  <a:gd name="T60" fmla="*/ 58 h 5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w="9525">
                <a:noFill/>
                <a:round/>
                <a:headEnd/>
                <a:tailEnd/>
              </a:ln>
            </p:spPr>
            <p:txBody>
              <a:bodyPr/>
              <a:lstStyle/>
              <a:p>
                <a:endParaRPr lang="zh-CN" altLang="en-US"/>
              </a:p>
            </p:txBody>
          </p:sp>
          <p:sp>
            <p:nvSpPr>
              <p:cNvPr id="31" name="Freeform 18"/>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0"/>
                  <a:gd name="T31" fmla="*/ 0 h 140"/>
                  <a:gd name="T32" fmla="*/ 140 w 140"/>
                  <a:gd name="T33" fmla="*/ 140 h 1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solidFill>
                <a:srgbClr val="32C8B9"/>
              </a:solidFill>
              <a:ln w="9525">
                <a:noFill/>
                <a:round/>
                <a:headEnd/>
                <a:tailEnd/>
              </a:ln>
            </p:spPr>
            <p:txBody>
              <a:bodyPr/>
              <a:lstStyle/>
              <a:p>
                <a:endParaRPr lang="zh-CN" altLang="en-US"/>
              </a:p>
            </p:txBody>
          </p:sp>
          <p:sp>
            <p:nvSpPr>
              <p:cNvPr id="32" name="Freeform 19"/>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58"/>
                  <a:gd name="T59" fmla="*/ 59 w 59"/>
                  <a:gd name="T60" fmla="*/ 58 h 5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solidFill>
                <a:srgbClr val="32C8B9"/>
              </a:solidFill>
              <a:ln w="9525">
                <a:noFill/>
                <a:round/>
                <a:headEnd/>
                <a:tailEnd/>
              </a:ln>
            </p:spPr>
            <p:txBody>
              <a:bodyPr/>
              <a:lstStyle/>
              <a:p>
                <a:endParaRPr lang="zh-CN" altLang="en-US"/>
              </a:p>
            </p:txBody>
          </p:sp>
        </p:grpSp>
        <p:grpSp>
          <p:nvGrpSpPr>
            <p:cNvPr id="20" name="Group 20"/>
            <p:cNvGrpSpPr>
              <a:grpSpLocks/>
            </p:cNvGrpSpPr>
            <p:nvPr/>
          </p:nvGrpSpPr>
          <p:grpSpPr bwMode="auto">
            <a:xfrm>
              <a:off x="3507992" y="2146535"/>
              <a:ext cx="310527" cy="310527"/>
              <a:chOff x="0" y="0"/>
              <a:chExt cx="205" cy="206"/>
            </a:xfrm>
            <a:solidFill>
              <a:srgbClr val="F85047"/>
            </a:solidFill>
          </p:grpSpPr>
          <p:sp>
            <p:nvSpPr>
              <p:cNvPr id="27" name="Freeform 21"/>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206"/>
                  <a:gd name="T32" fmla="*/ 205 w 205"/>
                  <a:gd name="T33" fmla="*/ 206 h 2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solidFill>
                <a:srgbClr val="32C8B9"/>
              </a:solidFill>
              <a:ln w="9525">
                <a:noFill/>
                <a:round/>
                <a:headEnd/>
                <a:tailEnd/>
              </a:ln>
            </p:spPr>
            <p:txBody>
              <a:bodyPr/>
              <a:lstStyle/>
              <a:p>
                <a:endParaRPr lang="zh-CN" altLang="en-US"/>
              </a:p>
            </p:txBody>
          </p:sp>
          <p:sp>
            <p:nvSpPr>
              <p:cNvPr id="28" name="Freeform 22"/>
              <p:cNvSpPr>
                <a:spLocks/>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 name="T14" fmla="*/ 0 60000 65536"/>
                  <a:gd name="T15" fmla="*/ 0 60000 65536"/>
                  <a:gd name="T16" fmla="*/ 0 60000 65536"/>
                  <a:gd name="T17" fmla="*/ 0 60000 65536"/>
                  <a:gd name="T18" fmla="*/ 0 60000 65536"/>
                  <a:gd name="T19" fmla="*/ 0 60000 65536"/>
                  <a:gd name="T20" fmla="*/ 0 60000 65536"/>
                  <a:gd name="T21" fmla="*/ 0 w 112"/>
                  <a:gd name="T22" fmla="*/ 0 h 90"/>
                  <a:gd name="T23" fmla="*/ 112 w 112"/>
                  <a:gd name="T24" fmla="*/ 90 h 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2" h="90">
                    <a:moveTo>
                      <a:pt x="112" y="12"/>
                    </a:moveTo>
                    <a:lnTo>
                      <a:pt x="99" y="0"/>
                    </a:lnTo>
                    <a:lnTo>
                      <a:pt x="44" y="66"/>
                    </a:lnTo>
                    <a:lnTo>
                      <a:pt x="10" y="38"/>
                    </a:lnTo>
                    <a:lnTo>
                      <a:pt x="0" y="53"/>
                    </a:lnTo>
                    <a:lnTo>
                      <a:pt x="47" y="90"/>
                    </a:lnTo>
                    <a:lnTo>
                      <a:pt x="112" y="12"/>
                    </a:lnTo>
                    <a:close/>
                  </a:path>
                </a:pathLst>
              </a:custGeom>
              <a:solidFill>
                <a:srgbClr val="32C8B9"/>
              </a:solidFill>
              <a:ln w="9525">
                <a:noFill/>
                <a:round/>
                <a:headEnd/>
                <a:tailEnd/>
              </a:ln>
            </p:spPr>
            <p:txBody>
              <a:bodyPr/>
              <a:lstStyle/>
              <a:p>
                <a:endParaRPr lang="zh-CN" altLang="en-US"/>
              </a:p>
            </p:txBody>
          </p:sp>
        </p:grpSp>
        <p:grpSp>
          <p:nvGrpSpPr>
            <p:cNvPr id="21" name="Group 23"/>
            <p:cNvGrpSpPr>
              <a:grpSpLocks/>
            </p:cNvGrpSpPr>
            <p:nvPr/>
          </p:nvGrpSpPr>
          <p:grpSpPr bwMode="auto">
            <a:xfrm>
              <a:off x="3507992" y="4786012"/>
              <a:ext cx="310527" cy="315027"/>
              <a:chOff x="0" y="0"/>
              <a:chExt cx="205" cy="208"/>
            </a:xfrm>
            <a:solidFill>
              <a:schemeClr val="tx2"/>
            </a:solidFill>
          </p:grpSpPr>
          <p:sp>
            <p:nvSpPr>
              <p:cNvPr id="25" name="Freeform 24"/>
              <p:cNvSpPr>
                <a:spLocks noEditPoints="1"/>
              </p:cNvSpPr>
              <p:nvPr/>
            </p:nvSpPr>
            <p:spPr bwMode="auto">
              <a:xfrm>
                <a:off x="0" y="0"/>
                <a:ext cx="205" cy="208"/>
              </a:xfrm>
              <a:custGeom>
                <a:avLst/>
                <a:gdLst>
                  <a:gd name="T0" fmla="*/ 136 w 140"/>
                  <a:gd name="T1" fmla="*/ 55 h 141"/>
                  <a:gd name="T2" fmla="*/ 122 w 140"/>
                  <a:gd name="T3" fmla="*/ 46 h 141"/>
                  <a:gd name="T4" fmla="*/ 127 w 140"/>
                  <a:gd name="T5" fmla="*/ 29 h 141"/>
                  <a:gd name="T6" fmla="*/ 106 w 140"/>
                  <a:gd name="T7" fmla="*/ 14 h 141"/>
                  <a:gd name="T8" fmla="*/ 90 w 140"/>
                  <a:gd name="T9" fmla="*/ 17 h 141"/>
                  <a:gd name="T10" fmla="*/ 81 w 140"/>
                  <a:gd name="T11" fmla="*/ 2 h 141"/>
                  <a:gd name="T12" fmla="*/ 55 w 140"/>
                  <a:gd name="T13" fmla="*/ 6 h 141"/>
                  <a:gd name="T14" fmla="*/ 46 w 140"/>
                  <a:gd name="T15" fmla="*/ 19 h 141"/>
                  <a:gd name="T16" fmla="*/ 29 w 140"/>
                  <a:gd name="T17" fmla="*/ 14 h 141"/>
                  <a:gd name="T18" fmla="*/ 13 w 140"/>
                  <a:gd name="T19" fmla="*/ 36 h 141"/>
                  <a:gd name="T20" fmla="*/ 16 w 140"/>
                  <a:gd name="T21" fmla="*/ 51 h 141"/>
                  <a:gd name="T22" fmla="*/ 1 w 140"/>
                  <a:gd name="T23" fmla="*/ 60 h 141"/>
                  <a:gd name="T24" fmla="*/ 1 w 140"/>
                  <a:gd name="T25" fmla="*/ 81 h 141"/>
                  <a:gd name="T26" fmla="*/ 16 w 140"/>
                  <a:gd name="T27" fmla="*/ 90 h 141"/>
                  <a:gd name="T28" fmla="*/ 13 w 140"/>
                  <a:gd name="T29" fmla="*/ 106 h 141"/>
                  <a:gd name="T30" fmla="*/ 29 w 140"/>
                  <a:gd name="T31" fmla="*/ 127 h 141"/>
                  <a:gd name="T32" fmla="*/ 46 w 140"/>
                  <a:gd name="T33" fmla="*/ 123 h 141"/>
                  <a:gd name="T34" fmla="*/ 55 w 140"/>
                  <a:gd name="T35" fmla="*/ 136 h 141"/>
                  <a:gd name="T36" fmla="*/ 70 w 140"/>
                  <a:gd name="T37" fmla="*/ 141 h 141"/>
                  <a:gd name="T38" fmla="*/ 86 w 140"/>
                  <a:gd name="T39" fmla="*/ 136 h 141"/>
                  <a:gd name="T40" fmla="*/ 95 w 140"/>
                  <a:gd name="T41" fmla="*/ 123 h 141"/>
                  <a:gd name="T42" fmla="*/ 112 w 140"/>
                  <a:gd name="T43" fmla="*/ 127 h 141"/>
                  <a:gd name="T44" fmla="*/ 127 w 140"/>
                  <a:gd name="T45" fmla="*/ 106 h 141"/>
                  <a:gd name="T46" fmla="*/ 125 w 140"/>
                  <a:gd name="T47" fmla="*/ 90 h 141"/>
                  <a:gd name="T48" fmla="*/ 139 w 140"/>
                  <a:gd name="T49" fmla="*/ 81 h 141"/>
                  <a:gd name="T50" fmla="*/ 139 w 140"/>
                  <a:gd name="T51" fmla="*/ 60 h 141"/>
                  <a:gd name="T52" fmla="*/ 118 w 140"/>
                  <a:gd name="T53" fmla="*/ 80 h 141"/>
                  <a:gd name="T54" fmla="*/ 110 w 140"/>
                  <a:gd name="T55" fmla="*/ 92 h 141"/>
                  <a:gd name="T56" fmla="*/ 115 w 140"/>
                  <a:gd name="T57" fmla="*/ 108 h 141"/>
                  <a:gd name="T58" fmla="*/ 98 w 140"/>
                  <a:gd name="T59" fmla="*/ 111 h 141"/>
                  <a:gd name="T60" fmla="*/ 83 w 140"/>
                  <a:gd name="T61" fmla="*/ 114 h 141"/>
                  <a:gd name="T62" fmla="*/ 76 w 140"/>
                  <a:gd name="T63" fmla="*/ 128 h 141"/>
                  <a:gd name="T64" fmla="*/ 61 w 140"/>
                  <a:gd name="T65" fmla="*/ 118 h 141"/>
                  <a:gd name="T66" fmla="*/ 49 w 140"/>
                  <a:gd name="T67" fmla="*/ 111 h 141"/>
                  <a:gd name="T68" fmla="*/ 33 w 140"/>
                  <a:gd name="T69" fmla="*/ 115 h 141"/>
                  <a:gd name="T70" fmla="*/ 31 w 140"/>
                  <a:gd name="T71" fmla="*/ 98 h 141"/>
                  <a:gd name="T72" fmla="*/ 27 w 140"/>
                  <a:gd name="T73" fmla="*/ 84 h 141"/>
                  <a:gd name="T74" fmla="*/ 13 w 140"/>
                  <a:gd name="T75" fmla="*/ 76 h 141"/>
                  <a:gd name="T76" fmla="*/ 13 w 140"/>
                  <a:gd name="T77" fmla="*/ 65 h 141"/>
                  <a:gd name="T78" fmla="*/ 27 w 140"/>
                  <a:gd name="T79" fmla="*/ 58 h 141"/>
                  <a:gd name="T80" fmla="*/ 31 w 140"/>
                  <a:gd name="T81" fmla="*/ 44 h 141"/>
                  <a:gd name="T82" fmla="*/ 33 w 140"/>
                  <a:gd name="T83" fmla="*/ 26 h 141"/>
                  <a:gd name="T84" fmla="*/ 49 w 140"/>
                  <a:gd name="T85" fmla="*/ 31 h 141"/>
                  <a:gd name="T86" fmla="*/ 61 w 140"/>
                  <a:gd name="T87" fmla="*/ 23 h 141"/>
                  <a:gd name="T88" fmla="*/ 76 w 140"/>
                  <a:gd name="T89" fmla="*/ 13 h 141"/>
                  <a:gd name="T90" fmla="*/ 83 w 140"/>
                  <a:gd name="T91" fmla="*/ 27 h 141"/>
                  <a:gd name="T92" fmla="*/ 98 w 140"/>
                  <a:gd name="T93" fmla="*/ 31 h 141"/>
                  <a:gd name="T94" fmla="*/ 115 w 140"/>
                  <a:gd name="T95" fmla="*/ 34 h 141"/>
                  <a:gd name="T96" fmla="*/ 110 w 140"/>
                  <a:gd name="T97" fmla="*/ 49 h 141"/>
                  <a:gd name="T98" fmla="*/ 118 w 140"/>
                  <a:gd name="T99" fmla="*/ 62 h 141"/>
                  <a:gd name="T100" fmla="*/ 128 w 140"/>
                  <a:gd name="T101" fmla="*/ 71 h 1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0"/>
                  <a:gd name="T154" fmla="*/ 0 h 141"/>
                  <a:gd name="T155" fmla="*/ 140 w 140"/>
                  <a:gd name="T156" fmla="*/ 141 h 1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solidFill>
                <a:srgbClr val="F07832"/>
              </a:solidFill>
              <a:ln w="9525">
                <a:noFill/>
                <a:round/>
                <a:headEnd/>
                <a:tailEnd/>
              </a:ln>
            </p:spPr>
            <p:txBody>
              <a:bodyPr/>
              <a:lstStyle/>
              <a:p>
                <a:endParaRPr lang="zh-CN" altLang="en-US"/>
              </a:p>
            </p:txBody>
          </p:sp>
          <p:sp>
            <p:nvSpPr>
              <p:cNvPr id="26" name="Freeform 25"/>
              <p:cNvSpPr>
                <a:spLocks noEditPoints="1"/>
              </p:cNvSpPr>
              <p:nvPr/>
            </p:nvSpPr>
            <p:spPr bwMode="auto">
              <a:xfrm>
                <a:off x="63" y="62"/>
                <a:ext cx="81" cy="81"/>
              </a:xfrm>
              <a:custGeom>
                <a:avLst/>
                <a:gdLst>
                  <a:gd name="T0" fmla="*/ 27 w 55"/>
                  <a:gd name="T1" fmla="*/ 0 h 55"/>
                  <a:gd name="T2" fmla="*/ 0 w 55"/>
                  <a:gd name="T3" fmla="*/ 27 h 55"/>
                  <a:gd name="T4" fmla="*/ 27 w 55"/>
                  <a:gd name="T5" fmla="*/ 55 h 55"/>
                  <a:gd name="T6" fmla="*/ 55 w 55"/>
                  <a:gd name="T7" fmla="*/ 27 h 55"/>
                  <a:gd name="T8" fmla="*/ 27 w 55"/>
                  <a:gd name="T9" fmla="*/ 0 h 55"/>
                  <a:gd name="T10" fmla="*/ 27 w 55"/>
                  <a:gd name="T11" fmla="*/ 43 h 55"/>
                  <a:gd name="T12" fmla="*/ 12 w 55"/>
                  <a:gd name="T13" fmla="*/ 27 h 55"/>
                  <a:gd name="T14" fmla="*/ 27 w 55"/>
                  <a:gd name="T15" fmla="*/ 12 h 55"/>
                  <a:gd name="T16" fmla="*/ 43 w 55"/>
                  <a:gd name="T17" fmla="*/ 27 h 55"/>
                  <a:gd name="T18" fmla="*/ 27 w 55"/>
                  <a:gd name="T19" fmla="*/ 4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5"/>
                  <a:gd name="T31" fmla="*/ 0 h 55"/>
                  <a:gd name="T32" fmla="*/ 55 w 55"/>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solidFill>
                <a:srgbClr val="F07832"/>
              </a:solidFill>
              <a:ln w="9525">
                <a:noFill/>
                <a:round/>
                <a:headEnd/>
                <a:tailEnd/>
              </a:ln>
            </p:spPr>
            <p:txBody>
              <a:bodyPr/>
              <a:lstStyle/>
              <a:p>
                <a:endParaRPr lang="zh-CN" altLang="en-US"/>
              </a:p>
            </p:txBody>
          </p:sp>
        </p:grpSp>
        <p:grpSp>
          <p:nvGrpSpPr>
            <p:cNvPr id="22" name="Group 26"/>
            <p:cNvGrpSpPr>
              <a:grpSpLocks/>
            </p:cNvGrpSpPr>
            <p:nvPr/>
          </p:nvGrpSpPr>
          <p:grpSpPr bwMode="auto">
            <a:xfrm>
              <a:off x="8373480" y="2146535"/>
              <a:ext cx="310527" cy="310527"/>
              <a:chOff x="0" y="0"/>
              <a:chExt cx="205" cy="207"/>
            </a:xfrm>
            <a:solidFill>
              <a:schemeClr val="tx2"/>
            </a:solidFill>
          </p:grpSpPr>
          <p:sp>
            <p:nvSpPr>
              <p:cNvPr id="23" name="Freeform 27"/>
              <p:cNvSpPr>
                <a:spLocks noEditPoints="1"/>
              </p:cNvSpPr>
              <p:nvPr/>
            </p:nvSpPr>
            <p:spPr bwMode="auto">
              <a:xfrm>
                <a:off x="0" y="0"/>
                <a:ext cx="205" cy="207"/>
              </a:xfrm>
              <a:custGeom>
                <a:avLst/>
                <a:gdLst>
                  <a:gd name="T0" fmla="*/ 70 w 140"/>
                  <a:gd name="T1" fmla="*/ 140 h 140"/>
                  <a:gd name="T2" fmla="*/ 0 w 140"/>
                  <a:gd name="T3" fmla="*/ 70 h 140"/>
                  <a:gd name="T4" fmla="*/ 70 w 140"/>
                  <a:gd name="T5" fmla="*/ 0 h 140"/>
                  <a:gd name="T6" fmla="*/ 140 w 140"/>
                  <a:gd name="T7" fmla="*/ 70 h 140"/>
                  <a:gd name="T8" fmla="*/ 70 w 140"/>
                  <a:gd name="T9" fmla="*/ 140 h 140"/>
                  <a:gd name="T10" fmla="*/ 70 w 140"/>
                  <a:gd name="T11" fmla="*/ 12 h 140"/>
                  <a:gd name="T12" fmla="*/ 12 w 140"/>
                  <a:gd name="T13" fmla="*/ 70 h 140"/>
                  <a:gd name="T14" fmla="*/ 70 w 140"/>
                  <a:gd name="T15" fmla="*/ 128 h 140"/>
                  <a:gd name="T16" fmla="*/ 128 w 140"/>
                  <a:gd name="T17" fmla="*/ 70 h 140"/>
                  <a:gd name="T18" fmla="*/ 70 w 140"/>
                  <a:gd name="T19" fmla="*/ 12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0"/>
                  <a:gd name="T31" fmla="*/ 0 h 140"/>
                  <a:gd name="T32" fmla="*/ 140 w 140"/>
                  <a:gd name="T33" fmla="*/ 140 h 1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solidFill>
                <a:srgbClr val="F07832"/>
              </a:solidFill>
              <a:ln w="9525">
                <a:noFill/>
                <a:round/>
                <a:headEnd/>
                <a:tailEnd/>
              </a:ln>
            </p:spPr>
            <p:txBody>
              <a:bodyPr/>
              <a:lstStyle/>
              <a:p>
                <a:endParaRPr lang="zh-CN" altLang="en-US"/>
              </a:p>
            </p:txBody>
          </p:sp>
          <p:sp>
            <p:nvSpPr>
              <p:cNvPr id="24" name="Freeform 28"/>
              <p:cNvSpPr>
                <a:spLocks/>
              </p:cNvSpPr>
              <p:nvPr/>
            </p:nvSpPr>
            <p:spPr bwMode="auto">
              <a:xfrm>
                <a:off x="94" y="40"/>
                <a:ext cx="63" cy="72"/>
              </a:xfrm>
              <a:custGeom>
                <a:avLst/>
                <a:gdLst>
                  <a:gd name="T0" fmla="*/ 37 w 43"/>
                  <a:gd name="T1" fmla="*/ 49 h 49"/>
                  <a:gd name="T2" fmla="*/ 6 w 43"/>
                  <a:gd name="T3" fmla="*/ 49 h 49"/>
                  <a:gd name="T4" fmla="*/ 0 w 43"/>
                  <a:gd name="T5" fmla="*/ 43 h 49"/>
                  <a:gd name="T6" fmla="*/ 0 w 43"/>
                  <a:gd name="T7" fmla="*/ 6 h 49"/>
                  <a:gd name="T8" fmla="*/ 6 w 43"/>
                  <a:gd name="T9" fmla="*/ 0 h 49"/>
                  <a:gd name="T10" fmla="*/ 12 w 43"/>
                  <a:gd name="T11" fmla="*/ 6 h 49"/>
                  <a:gd name="T12" fmla="*/ 12 w 43"/>
                  <a:gd name="T13" fmla="*/ 37 h 49"/>
                  <a:gd name="T14" fmla="*/ 37 w 43"/>
                  <a:gd name="T15" fmla="*/ 37 h 49"/>
                  <a:gd name="T16" fmla="*/ 43 w 43"/>
                  <a:gd name="T17" fmla="*/ 43 h 49"/>
                  <a:gd name="T18" fmla="*/ 37 w 43"/>
                  <a:gd name="T19" fmla="*/ 49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49"/>
                  <a:gd name="T32" fmla="*/ 43 w 43"/>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solidFill>
                <a:srgbClr val="F07832"/>
              </a:solidFill>
              <a:ln w="9525">
                <a:solidFill>
                  <a:srgbClr val="F07832"/>
                </a:solidFill>
                <a:round/>
                <a:headEnd/>
                <a:tailEnd/>
              </a:ln>
            </p:spPr>
            <p:txBody>
              <a:bodyPr/>
              <a:lstStyle/>
              <a:p>
                <a:endParaRPr lang="zh-CN" altLang="en-US"/>
              </a:p>
            </p:txBody>
          </p:sp>
        </p:grpSp>
      </p:grpSp>
      <p:sp>
        <p:nvSpPr>
          <p:cNvPr id="33" name="矩形 32"/>
          <p:cNvSpPr/>
          <p:nvPr/>
        </p:nvSpPr>
        <p:spPr>
          <a:xfrm>
            <a:off x="8684007" y="1733141"/>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8665928" y="4362207"/>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110862" y="1746058"/>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92783" y="4375124"/>
            <a:ext cx="3470129" cy="1692771"/>
          </a:xfrm>
          <a:prstGeom prst="rect">
            <a:avLst/>
          </a:prstGeom>
          <a:noFill/>
        </p:spPr>
        <p:txBody>
          <a:bodyPr wrap="square">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关键字</a:t>
            </a:r>
          </a:p>
          <a:p>
            <a:pPr>
              <a:lnSpc>
                <a:spcPct val="200000"/>
              </a:lnSpc>
            </a:pP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我们</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坚持以客户为中心，快速响应客户需求，持续为客户创造长期价值进而成就客户。为客户提供有效服务，是我们工作的值评价的标尺，成就客户就是成就我们</a:t>
            </a:r>
            <a:r>
              <a:rPr lang="zh-CN" altLang="en-US" sz="1000" spc="150" dirty="0">
                <a:solidFill>
                  <a:schemeClr val="bg1">
                    <a:lumMod val="65000"/>
                  </a:schemeClr>
                </a:solidFill>
                <a:latin typeface="微软雅黑" panose="020B0503020204020204" pitchFamily="34" charset="-122"/>
                <a:ea typeface="微软雅黑" panose="020B0503020204020204" pitchFamily="34" charset="-122"/>
              </a:rPr>
              <a:t>自己我们坚持以客户为</a:t>
            </a:r>
            <a:r>
              <a:rPr lang="zh-CN" altLang="en-US" sz="1000" spc="150" dirty="0" smtClean="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000" spc="15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269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未来发展规划</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105222" y="2499595"/>
            <a:ext cx="4620379" cy="3710705"/>
            <a:chOff x="5999532" y="1091188"/>
            <a:chExt cx="5796662" cy="4655398"/>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99532" y="1091188"/>
              <a:ext cx="5796662" cy="4655398"/>
            </a:xfrm>
            <a:prstGeom prst="rect">
              <a:avLst/>
            </a:prstGeom>
          </p:spPr>
        </p:pic>
        <p:sp>
          <p:nvSpPr>
            <p:cNvPr id="10" name="矩形 9"/>
            <p:cNvSpPr/>
            <p:nvPr/>
          </p:nvSpPr>
          <p:spPr>
            <a:xfrm>
              <a:off x="6238875" y="1328738"/>
              <a:ext cx="5324475" cy="299085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449625" y="4138346"/>
            <a:ext cx="2197100" cy="2197100"/>
            <a:chOff x="4425142" y="3165087"/>
            <a:chExt cx="2197100" cy="2197100"/>
          </a:xfrm>
        </p:grpSpPr>
        <p:sp>
          <p:nvSpPr>
            <p:cNvPr id="12" name="椭圆 11"/>
            <p:cNvSpPr/>
            <p:nvPr/>
          </p:nvSpPr>
          <p:spPr>
            <a:xfrm>
              <a:off x="4425142" y="3165087"/>
              <a:ext cx="2197100" cy="2197100"/>
            </a:xfrm>
            <a:prstGeom prst="ellipse">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648292" y="3801972"/>
              <a:ext cx="1750800" cy="923330"/>
            </a:xfrm>
            <a:prstGeom prst="rect">
              <a:avLst/>
            </a:prstGeom>
            <a:noFill/>
          </p:spPr>
          <p:txBody>
            <a:bodyPr wrap="none" rtlCol="0">
              <a:spAutoFit/>
            </a:bodyPr>
            <a:lstStyle/>
            <a:p>
              <a:pPr algn="ctr"/>
              <a:r>
                <a:rPr lang="en-US" altLang="zh-CN" dirty="0" smtClean="0">
                  <a:solidFill>
                    <a:schemeClr val="bg1"/>
                  </a:solidFill>
                  <a:latin typeface="方正明尚简体" panose="02000000000000000000" pitchFamily="2" charset="-122"/>
                  <a:ea typeface="方正明尚简体" panose="02000000000000000000" pitchFamily="2" charset="-122"/>
                </a:rPr>
                <a:t>WITH</a:t>
              </a:r>
            </a:p>
            <a:p>
              <a:pPr algn="ctr"/>
              <a:r>
                <a:rPr lang="en-US" altLang="zh-CN" dirty="0" smtClean="0">
                  <a:solidFill>
                    <a:schemeClr val="bg1"/>
                  </a:solidFill>
                  <a:latin typeface="方正明尚简体" panose="02000000000000000000" pitchFamily="2" charset="-122"/>
                  <a:ea typeface="方正明尚简体" panose="02000000000000000000" pitchFamily="2" charset="-122"/>
                </a:rPr>
                <a:t>RESPONSIVE</a:t>
              </a:r>
            </a:p>
            <a:p>
              <a:pPr algn="ctr"/>
              <a:r>
                <a:rPr lang="en-US" altLang="zh-CN" dirty="0" smtClean="0">
                  <a:solidFill>
                    <a:schemeClr val="bg1"/>
                  </a:solidFill>
                  <a:latin typeface="方正明尚简体" panose="02000000000000000000" pitchFamily="2" charset="-122"/>
                  <a:ea typeface="方正明尚简体" panose="02000000000000000000" pitchFamily="2" charset="-122"/>
                </a:rPr>
                <a:t>DESIGN</a:t>
              </a:r>
              <a:endParaRPr lang="zh-CN" altLang="en-US" dirty="0">
                <a:solidFill>
                  <a:schemeClr val="bg1"/>
                </a:solidFill>
                <a:latin typeface="方正明尚简体" panose="02000000000000000000" pitchFamily="2" charset="-122"/>
                <a:ea typeface="方正明尚简体" panose="02000000000000000000" pitchFamily="2" charset="-122"/>
              </a:endParaRPr>
            </a:p>
          </p:txBody>
        </p:sp>
      </p:grpSp>
      <p:sp>
        <p:nvSpPr>
          <p:cNvPr id="14" name="矩形 13"/>
          <p:cNvSpPr/>
          <p:nvPr/>
        </p:nvSpPr>
        <p:spPr>
          <a:xfrm>
            <a:off x="7429928" y="2399408"/>
            <a:ext cx="4118396" cy="1738938"/>
          </a:xfrm>
          <a:prstGeom prst="rect">
            <a:avLst/>
          </a:prstGeom>
        </p:spPr>
        <p:txBody>
          <a:bodyPr wrap="square">
            <a:spAutoFit/>
          </a:bodyPr>
          <a:lstStyle/>
          <a:p>
            <a:pPr algn="just">
              <a:lnSpc>
                <a:spcPct val="150000"/>
              </a:lnSpc>
              <a:spcAft>
                <a:spcPts val="600"/>
              </a:spcAft>
            </a:pPr>
            <a:r>
              <a:rPr lang="zh-CN" altLang="en-US" sz="2400" dirty="0">
                <a:solidFill>
                  <a:srgbClr val="32C8B9"/>
                </a:solidFill>
                <a:latin typeface="方正明尚简体" panose="02000000000000000000" pitchFamily="2" charset="-122"/>
                <a:ea typeface="方正明尚简体" panose="02000000000000000000" pitchFamily="2" charset="-122"/>
              </a:rPr>
              <a:t>关于</a:t>
            </a:r>
            <a:r>
              <a:rPr lang="zh-CN" altLang="en-US" sz="2400" dirty="0" smtClean="0">
                <a:solidFill>
                  <a:srgbClr val="32C8B9"/>
                </a:solidFill>
                <a:latin typeface="方正明尚简体" panose="02000000000000000000" pitchFamily="2" charset="-122"/>
                <a:ea typeface="方正明尚简体" panose="02000000000000000000" pitchFamily="2" charset="-122"/>
              </a:rPr>
              <a:t>我们 </a:t>
            </a:r>
            <a:r>
              <a:rPr lang="en-US" altLang="zh-CN" sz="2000" dirty="0" smtClean="0">
                <a:solidFill>
                  <a:srgbClr val="32C8B9"/>
                </a:solidFill>
                <a:latin typeface="方正明尚简体" panose="02000000000000000000" pitchFamily="2" charset="-122"/>
                <a:ea typeface="方正明尚简体" panose="02000000000000000000" pitchFamily="2" charset="-122"/>
              </a:rPr>
              <a:t>ABOUT US</a:t>
            </a:r>
          </a:p>
          <a:p>
            <a:pPr algn="just">
              <a:lnSpc>
                <a:spcPct val="150000"/>
              </a:lnSpc>
              <a:spcAft>
                <a:spcPts val="600"/>
              </a:spcAft>
            </a:pPr>
            <a:r>
              <a:rPr lang="zh-CN" altLang="en-US" sz="1100" dirty="0" smtClean="0">
                <a:solidFill>
                  <a:schemeClr val="bg1">
                    <a:lumMod val="75000"/>
                  </a:schemeClr>
                </a:solidFill>
                <a:latin typeface="微软雅黑"/>
                <a:ea typeface="微软雅黑"/>
              </a:rPr>
              <a:t>为客户服务是我们存在的唯一理由，客户需求是我们发展的原动力。为客户服务是我们存在的唯一理由，客户需求是我们发展的原动力。为客户服务是我们存在的唯一理由，客户需求是我们发展的原动力。</a:t>
            </a:r>
            <a:endParaRPr lang="en-US" altLang="zh-CN" sz="1100" dirty="0" smtClean="0">
              <a:solidFill>
                <a:schemeClr val="bg1">
                  <a:lumMod val="75000"/>
                </a:schemeClr>
              </a:solidFill>
              <a:latin typeface="微软雅黑"/>
              <a:ea typeface="微软雅黑"/>
            </a:endParaRPr>
          </a:p>
        </p:txBody>
      </p:sp>
      <p:grpSp>
        <p:nvGrpSpPr>
          <p:cNvPr id="15" name="组合 14"/>
          <p:cNvGrpSpPr/>
          <p:nvPr/>
        </p:nvGrpSpPr>
        <p:grpSpPr>
          <a:xfrm>
            <a:off x="9489126" y="4581505"/>
            <a:ext cx="1887748" cy="614405"/>
            <a:chOff x="2575198" y="3945803"/>
            <a:chExt cx="1887748" cy="614405"/>
          </a:xfrm>
        </p:grpSpPr>
        <p:grpSp>
          <p:nvGrpSpPr>
            <p:cNvPr id="16" name="组合 15"/>
            <p:cNvGrpSpPr/>
            <p:nvPr/>
          </p:nvGrpSpPr>
          <p:grpSpPr>
            <a:xfrm>
              <a:off x="2662946" y="3945803"/>
              <a:ext cx="1800000" cy="0"/>
              <a:chOff x="619125" y="3089708"/>
              <a:chExt cx="3600000" cy="0"/>
            </a:xfrm>
          </p:grpSpPr>
          <p:cxnSp>
            <p:nvCxnSpPr>
              <p:cNvPr id="19" name="直接连接符 18"/>
              <p:cNvCxnSpPr/>
              <p:nvPr/>
            </p:nvCxnSpPr>
            <p:spPr>
              <a:xfrm>
                <a:off x="619125" y="3089708"/>
                <a:ext cx="3600000" cy="0"/>
              </a:xfrm>
              <a:prstGeom prst="line">
                <a:avLst/>
              </a:prstGeom>
              <a:noFill/>
              <a:ln w="57150" cap="flat" cmpd="sng" algn="ctr">
                <a:solidFill>
                  <a:srgbClr val="46505A">
                    <a:lumMod val="20000"/>
                    <a:lumOff val="80000"/>
                  </a:srgbClr>
                </a:solidFill>
                <a:prstDash val="solid"/>
                <a:miter lim="800000"/>
              </a:ln>
              <a:effectLst/>
            </p:spPr>
          </p:cxnSp>
          <p:cxnSp>
            <p:nvCxnSpPr>
              <p:cNvPr id="20" name="直接连接符 19"/>
              <p:cNvCxnSpPr/>
              <p:nvPr/>
            </p:nvCxnSpPr>
            <p:spPr>
              <a:xfrm>
                <a:off x="619125" y="3089708"/>
                <a:ext cx="3060000" cy="0"/>
              </a:xfrm>
              <a:prstGeom prst="line">
                <a:avLst/>
              </a:prstGeom>
              <a:noFill/>
              <a:ln w="57150" cap="flat" cmpd="sng" algn="ctr">
                <a:solidFill>
                  <a:srgbClr val="F07832"/>
                </a:solidFill>
                <a:prstDash val="solid"/>
                <a:miter lim="800000"/>
              </a:ln>
              <a:effectLst/>
            </p:spPr>
          </p:cxnSp>
        </p:grpSp>
        <p:sp>
          <p:nvSpPr>
            <p:cNvPr id="17" name="矩形 16"/>
            <p:cNvSpPr/>
            <p:nvPr/>
          </p:nvSpPr>
          <p:spPr>
            <a:xfrm>
              <a:off x="2575198" y="3998516"/>
              <a:ext cx="723275" cy="56169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85</a:t>
              </a:r>
              <a:r>
                <a:rPr kumimoji="0" lang="en-US" altLang="zh-CN" sz="1050" b="0"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业务增长</a:t>
              </a:r>
            </a:p>
          </p:txBody>
        </p:sp>
        <p:sp>
          <p:nvSpPr>
            <p:cNvPr id="18" name="Freeform 61"/>
            <p:cNvSpPr>
              <a:spLocks noEditPoints="1"/>
            </p:cNvSpPr>
            <p:nvPr/>
          </p:nvSpPr>
          <p:spPr bwMode="auto">
            <a:xfrm>
              <a:off x="3302834" y="4121143"/>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rgbClr val="F0783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rgbClr val="32C8B9"/>
                </a:solidFill>
                <a:effectLst/>
                <a:uLnTx/>
                <a:uFillTx/>
                <a:latin typeface="方正明尚简体" panose="02000000000000000000" pitchFamily="2" charset="-122"/>
                <a:ea typeface="方正明尚简体" panose="02000000000000000000" pitchFamily="2" charset="-122"/>
              </a:endParaRPr>
            </a:p>
          </p:txBody>
        </p:sp>
      </p:grpSp>
      <p:grpSp>
        <p:nvGrpSpPr>
          <p:cNvPr id="21" name="组合 20"/>
          <p:cNvGrpSpPr/>
          <p:nvPr/>
        </p:nvGrpSpPr>
        <p:grpSpPr>
          <a:xfrm>
            <a:off x="7429928" y="4581505"/>
            <a:ext cx="1903125" cy="614405"/>
            <a:chOff x="516000" y="3945803"/>
            <a:chExt cx="1903125" cy="614405"/>
          </a:xfrm>
        </p:grpSpPr>
        <p:grpSp>
          <p:nvGrpSpPr>
            <p:cNvPr id="22" name="组合 21"/>
            <p:cNvGrpSpPr/>
            <p:nvPr/>
          </p:nvGrpSpPr>
          <p:grpSpPr>
            <a:xfrm>
              <a:off x="619125" y="3945803"/>
              <a:ext cx="1800000" cy="0"/>
              <a:chOff x="619125" y="3089708"/>
              <a:chExt cx="3600000" cy="0"/>
            </a:xfrm>
          </p:grpSpPr>
          <p:cxnSp>
            <p:nvCxnSpPr>
              <p:cNvPr id="25" name="直接连接符 24"/>
              <p:cNvCxnSpPr/>
              <p:nvPr/>
            </p:nvCxnSpPr>
            <p:spPr>
              <a:xfrm>
                <a:off x="619125" y="3089708"/>
                <a:ext cx="3600000" cy="0"/>
              </a:xfrm>
              <a:prstGeom prst="line">
                <a:avLst/>
              </a:prstGeom>
              <a:noFill/>
              <a:ln w="57150" cap="flat" cmpd="sng" algn="ctr">
                <a:solidFill>
                  <a:srgbClr val="46505A">
                    <a:lumMod val="20000"/>
                    <a:lumOff val="80000"/>
                  </a:srgbClr>
                </a:solidFill>
                <a:prstDash val="solid"/>
                <a:miter lim="800000"/>
              </a:ln>
              <a:effectLst/>
            </p:spPr>
          </p:cxnSp>
          <p:cxnSp>
            <p:nvCxnSpPr>
              <p:cNvPr id="26" name="直接连接符 25"/>
              <p:cNvCxnSpPr/>
              <p:nvPr/>
            </p:nvCxnSpPr>
            <p:spPr>
              <a:xfrm>
                <a:off x="619125" y="3089708"/>
                <a:ext cx="2340000" cy="0"/>
              </a:xfrm>
              <a:prstGeom prst="line">
                <a:avLst/>
              </a:prstGeom>
              <a:noFill/>
              <a:ln w="57150" cap="flat" cmpd="sng" algn="ctr">
                <a:solidFill>
                  <a:srgbClr val="32C8B9"/>
                </a:solidFill>
                <a:prstDash val="solid"/>
                <a:miter lim="800000"/>
              </a:ln>
              <a:effectLst/>
            </p:spPr>
          </p:cxnSp>
        </p:grpSp>
        <p:sp>
          <p:nvSpPr>
            <p:cNvPr id="23" name="矩形 22"/>
            <p:cNvSpPr/>
            <p:nvPr/>
          </p:nvSpPr>
          <p:spPr>
            <a:xfrm>
              <a:off x="516000" y="3998516"/>
              <a:ext cx="723275" cy="56169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65</a:t>
              </a:r>
              <a:r>
                <a:rPr kumimoji="0" lang="en-US" altLang="zh-CN" sz="1050" b="0"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rgbClr val="32C8B9"/>
                  </a:solidFill>
                  <a:effectLst/>
                  <a:uLnTx/>
                  <a:uFillTx/>
                  <a:latin typeface="方正明尚简体" panose="02000000000000000000" pitchFamily="2" charset="-122"/>
                  <a:ea typeface="方正明尚简体" panose="02000000000000000000" pitchFamily="2" charset="-122"/>
                </a:rPr>
                <a:t>业务增长</a:t>
              </a:r>
            </a:p>
          </p:txBody>
        </p:sp>
        <p:sp>
          <p:nvSpPr>
            <p:cNvPr id="24" name="Freeform 84"/>
            <p:cNvSpPr>
              <a:spLocks noEditPoints="1"/>
            </p:cNvSpPr>
            <p:nvPr/>
          </p:nvSpPr>
          <p:spPr bwMode="auto">
            <a:xfrm>
              <a:off x="1204125" y="4124462"/>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rgbClr val="32C8B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rgbClr val="32C8B9"/>
                </a:solidFill>
                <a:effectLst/>
                <a:uLnTx/>
                <a:uFillTx/>
                <a:latin typeface="方正明尚简体" panose="02000000000000000000" pitchFamily="2" charset="-122"/>
                <a:ea typeface="方正明尚简体" panose="02000000000000000000" pitchFamily="2" charset="-122"/>
              </a:endParaRPr>
            </a:p>
          </p:txBody>
        </p:sp>
      </p:grpSp>
      <p:sp>
        <p:nvSpPr>
          <p:cNvPr id="27" name="矩形 26"/>
          <p:cNvSpPr/>
          <p:nvPr/>
        </p:nvSpPr>
        <p:spPr>
          <a:xfrm>
            <a:off x="7437950" y="5134584"/>
            <a:ext cx="4118396" cy="1231106"/>
          </a:xfrm>
          <a:prstGeom prst="rect">
            <a:avLst/>
          </a:prstGeom>
        </p:spPr>
        <p:txBody>
          <a:bodyPr wrap="square">
            <a:spAutoFit/>
          </a:bodyPr>
          <a:lstStyle/>
          <a:p>
            <a:pPr algn="just">
              <a:lnSpc>
                <a:spcPct val="150000"/>
              </a:lnSpc>
              <a:spcAft>
                <a:spcPts val="600"/>
              </a:spcAft>
            </a:pPr>
            <a:r>
              <a:rPr lang="zh-CN" altLang="en-US" sz="2400" dirty="0">
                <a:solidFill>
                  <a:srgbClr val="32C8B9"/>
                </a:solidFill>
                <a:latin typeface="方正明尚简体" panose="02000000000000000000" pitchFamily="2" charset="-122"/>
                <a:ea typeface="方正明尚简体" panose="02000000000000000000" pitchFamily="2" charset="-122"/>
              </a:rPr>
              <a:t>关键字</a:t>
            </a:r>
            <a:endParaRPr lang="en-US" altLang="zh-CN" sz="2400" dirty="0" smtClean="0">
              <a:solidFill>
                <a:srgbClr val="32C8B9"/>
              </a:solidFill>
              <a:latin typeface="方正明尚简体" panose="02000000000000000000" pitchFamily="2" charset="-122"/>
              <a:ea typeface="方正明尚简体" panose="02000000000000000000" pitchFamily="2" charset="-122"/>
            </a:endParaRPr>
          </a:p>
          <a:p>
            <a:pPr algn="just">
              <a:lnSpc>
                <a:spcPct val="150000"/>
              </a:lnSpc>
              <a:spcAft>
                <a:spcPts val="600"/>
              </a:spcAft>
            </a:pPr>
            <a:r>
              <a:rPr lang="zh-CN" altLang="en-US" sz="1100" dirty="0" smtClean="0">
                <a:solidFill>
                  <a:schemeClr val="bg1">
                    <a:lumMod val="75000"/>
                  </a:schemeClr>
                </a:solidFill>
                <a:latin typeface="微软雅黑"/>
                <a:ea typeface="微软雅黑"/>
              </a:rPr>
              <a:t>为客户服务是我们存，客户需求是我们发展的原动力。为客户服务是我们存在的唯一理由，客户需求是我们发展的原动力。</a:t>
            </a:r>
            <a:endParaRPr lang="en-US" altLang="zh-CN" sz="1100" dirty="0" smtClean="0">
              <a:solidFill>
                <a:schemeClr val="bg1">
                  <a:lumMod val="75000"/>
                </a:schemeClr>
              </a:solidFill>
              <a:latin typeface="微软雅黑"/>
              <a:ea typeface="微软雅黑"/>
            </a:endParaRPr>
          </a:p>
        </p:txBody>
      </p:sp>
      <p:grpSp>
        <p:nvGrpSpPr>
          <p:cNvPr id="28" name="组合 27"/>
          <p:cNvGrpSpPr/>
          <p:nvPr/>
        </p:nvGrpSpPr>
        <p:grpSpPr>
          <a:xfrm>
            <a:off x="7572517" y="844300"/>
            <a:ext cx="1304925" cy="1304925"/>
            <a:chOff x="8674099" y="3286125"/>
            <a:chExt cx="1304925" cy="1304925"/>
          </a:xfrm>
        </p:grpSpPr>
        <p:sp>
          <p:nvSpPr>
            <p:cNvPr id="29" name="椭圆 28"/>
            <p:cNvSpPr/>
            <p:nvPr/>
          </p:nvSpPr>
          <p:spPr>
            <a:xfrm>
              <a:off x="8674099" y="3286125"/>
              <a:ext cx="1304925" cy="13049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方正明尚简体" panose="02000000000000000000" pitchFamily="2" charset="-122"/>
                <a:ea typeface="方正明尚简体" panose="02000000000000000000" pitchFamily="2" charset="-122"/>
              </a:endParaRPr>
            </a:p>
          </p:txBody>
        </p:sp>
        <p:sp>
          <p:nvSpPr>
            <p:cNvPr id="30" name="文本框 29"/>
            <p:cNvSpPr txBox="1"/>
            <p:nvPr/>
          </p:nvSpPr>
          <p:spPr>
            <a:xfrm>
              <a:off x="9024234" y="3676977"/>
              <a:ext cx="604653" cy="523220"/>
            </a:xfrm>
            <a:prstGeom prst="rect">
              <a:avLst/>
            </a:prstGeom>
            <a:noFill/>
          </p:spPr>
          <p:txBody>
            <a:bodyPr wrap="none" rtlCol="0" anchor="ctr">
              <a:spAutoFit/>
            </a:bodyPr>
            <a:lstStyle/>
            <a:p>
              <a:pPr algn="ctr"/>
              <a:r>
                <a:rPr lang="en-US" altLang="zh-CN" sz="2800" dirty="0" smtClean="0">
                  <a:solidFill>
                    <a:schemeClr val="bg1"/>
                  </a:solidFill>
                  <a:latin typeface="方正明尚简体" panose="02000000000000000000" pitchFamily="2" charset="-122"/>
                  <a:ea typeface="方正明尚简体" panose="02000000000000000000" pitchFamily="2" charset="-122"/>
                </a:rPr>
                <a:t>17</a:t>
              </a:r>
              <a:endParaRPr lang="zh-CN" altLang="en-US" sz="2800" dirty="0">
                <a:solidFill>
                  <a:schemeClr val="bg1"/>
                </a:solidFill>
                <a:latin typeface="方正明尚简体" panose="02000000000000000000" pitchFamily="2" charset="-122"/>
                <a:ea typeface="方正明尚简体" panose="02000000000000000000" pitchFamily="2" charset="-122"/>
              </a:endParaRPr>
            </a:p>
          </p:txBody>
        </p:sp>
      </p:grpSp>
      <p:grpSp>
        <p:nvGrpSpPr>
          <p:cNvPr id="31" name="组合 30"/>
          <p:cNvGrpSpPr/>
          <p:nvPr/>
        </p:nvGrpSpPr>
        <p:grpSpPr>
          <a:xfrm>
            <a:off x="8767765" y="844300"/>
            <a:ext cx="1304925" cy="1304925"/>
            <a:chOff x="8674099" y="3286125"/>
            <a:chExt cx="1304925" cy="1304925"/>
          </a:xfrm>
        </p:grpSpPr>
        <p:sp>
          <p:nvSpPr>
            <p:cNvPr id="32" name="椭圆 31"/>
            <p:cNvSpPr/>
            <p:nvPr/>
          </p:nvSpPr>
          <p:spPr>
            <a:xfrm>
              <a:off x="8674099" y="3286125"/>
              <a:ext cx="1304925" cy="1304925"/>
            </a:xfrm>
            <a:prstGeom prst="ellipse">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明尚简体" panose="02000000000000000000" pitchFamily="2" charset="-122"/>
                <a:ea typeface="方正明尚简体" panose="02000000000000000000" pitchFamily="2" charset="-122"/>
              </a:endParaRPr>
            </a:p>
          </p:txBody>
        </p:sp>
        <p:sp>
          <p:nvSpPr>
            <p:cNvPr id="33" name="文本框 32"/>
            <p:cNvSpPr txBox="1"/>
            <p:nvPr/>
          </p:nvSpPr>
          <p:spPr>
            <a:xfrm>
              <a:off x="8823059" y="3676977"/>
              <a:ext cx="1007007" cy="523220"/>
            </a:xfrm>
            <a:prstGeom prst="rect">
              <a:avLst/>
            </a:prstGeom>
            <a:noFill/>
          </p:spPr>
          <p:txBody>
            <a:bodyPr wrap="none" rtlCol="0" anchor="ctr">
              <a:spAutoFit/>
            </a:bodyPr>
            <a:lstStyle/>
            <a:p>
              <a:pPr algn="ctr"/>
              <a:r>
                <a:rPr lang="en-US" altLang="zh-CN" sz="2800" dirty="0" smtClean="0">
                  <a:solidFill>
                    <a:schemeClr val="bg1"/>
                  </a:solidFill>
                  <a:latin typeface="方正明尚简体" panose="02000000000000000000" pitchFamily="2" charset="-122"/>
                  <a:ea typeface="方正明尚简体" panose="02000000000000000000" pitchFamily="2" charset="-122"/>
                </a:rPr>
                <a:t>AUG</a:t>
              </a:r>
              <a:endParaRPr lang="zh-CN" altLang="en-US" sz="2800" dirty="0">
                <a:solidFill>
                  <a:schemeClr val="bg1"/>
                </a:solidFill>
                <a:latin typeface="方正明尚简体" panose="02000000000000000000" pitchFamily="2" charset="-122"/>
                <a:ea typeface="方正明尚简体" panose="02000000000000000000" pitchFamily="2" charset="-122"/>
              </a:endParaRPr>
            </a:p>
          </p:txBody>
        </p:sp>
      </p:grpSp>
      <p:grpSp>
        <p:nvGrpSpPr>
          <p:cNvPr id="34" name="组合 33"/>
          <p:cNvGrpSpPr/>
          <p:nvPr/>
        </p:nvGrpSpPr>
        <p:grpSpPr>
          <a:xfrm>
            <a:off x="9929676" y="844300"/>
            <a:ext cx="1304925" cy="1304925"/>
            <a:chOff x="8674099" y="3286125"/>
            <a:chExt cx="1304925" cy="1304925"/>
          </a:xfrm>
        </p:grpSpPr>
        <p:sp>
          <p:nvSpPr>
            <p:cNvPr id="35" name="椭圆 34"/>
            <p:cNvSpPr/>
            <p:nvPr/>
          </p:nvSpPr>
          <p:spPr>
            <a:xfrm>
              <a:off x="8674099" y="3286125"/>
              <a:ext cx="1304925" cy="1304925"/>
            </a:xfrm>
            <a:prstGeom prst="ellipse">
              <a:avLst/>
            </a:prstGeom>
            <a:solidFill>
              <a:srgbClr val="F078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方正明尚简体" panose="02000000000000000000" pitchFamily="2" charset="-122"/>
                <a:ea typeface="方正明尚简体" panose="02000000000000000000" pitchFamily="2" charset="-122"/>
              </a:endParaRPr>
            </a:p>
          </p:txBody>
        </p:sp>
        <p:sp>
          <p:nvSpPr>
            <p:cNvPr id="36" name="文本框 35"/>
            <p:cNvSpPr txBox="1"/>
            <p:nvPr/>
          </p:nvSpPr>
          <p:spPr>
            <a:xfrm>
              <a:off x="8803822" y="3676977"/>
              <a:ext cx="1045479" cy="523220"/>
            </a:xfrm>
            <a:prstGeom prst="rect">
              <a:avLst/>
            </a:prstGeom>
            <a:noFill/>
          </p:spPr>
          <p:txBody>
            <a:bodyPr wrap="none" rtlCol="0" anchor="ctr">
              <a:spAutoFit/>
            </a:bodyPr>
            <a:lstStyle/>
            <a:p>
              <a:pPr algn="ctr"/>
              <a:r>
                <a:rPr lang="en-US" altLang="zh-CN" sz="2800" dirty="0" smtClean="0">
                  <a:solidFill>
                    <a:schemeClr val="bg1"/>
                  </a:solidFill>
                  <a:latin typeface="方正明尚简体" panose="02000000000000000000" pitchFamily="2" charset="-122"/>
                  <a:ea typeface="方正明尚简体" panose="02000000000000000000" pitchFamily="2" charset="-122"/>
                </a:rPr>
                <a:t>2018</a:t>
              </a:r>
              <a:endParaRPr lang="zh-CN" altLang="en-US" sz="2800" dirty="0">
                <a:solidFill>
                  <a:schemeClr val="bg1"/>
                </a:solidFill>
                <a:latin typeface="方正明尚简体" panose="02000000000000000000" pitchFamily="2" charset="-122"/>
                <a:ea typeface="方正明尚简体" panose="02000000000000000000" pitchFamily="2" charset="-122"/>
              </a:endParaRPr>
            </a:p>
          </p:txBody>
        </p:sp>
      </p:grpSp>
    </p:spTree>
    <p:extLst>
      <p:ext uri="{BB962C8B-B14F-4D97-AF65-F5344CB8AC3E}">
        <p14:creationId xmlns:p14="http://schemas.microsoft.com/office/powerpoint/2010/main" val="206276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9" presetClass="entr" presetSubtype="0" decel="10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 calcmode="lin" valueType="num">
                                          <p:cBhvr>
                                            <p:cTn id="14" dur="500" fill="hold"/>
                                            <p:tgtEl>
                                              <p:spTgt spid="11"/>
                                            </p:tgtEl>
                                            <p:attrNameLst>
                                              <p:attrName>style.rotation</p:attrName>
                                            </p:attrNameLst>
                                          </p:cBhvr>
                                          <p:tavLst>
                                            <p:tav tm="0">
                                              <p:val>
                                                <p:fltVal val="360"/>
                                              </p:val>
                                            </p:tav>
                                            <p:tav tm="100000">
                                              <p:val>
                                                <p:fltVal val="0"/>
                                              </p:val>
                                            </p:tav>
                                          </p:tavLst>
                                        </p:anim>
                                        <p:animEffect transition="in" filter="fade">
                                          <p:cBhvr>
                                            <p:cTn id="15" dur="500"/>
                                            <p:tgtEl>
                                              <p:spTgt spid="11"/>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3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900" decel="100000" fill="hold"/>
                                            <p:tgtEl>
                                              <p:spTgt spid="15"/>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49" presetClass="entr" presetSubtype="0" decel="10000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0"/>
                                </p:stCondLst>
                                <p:childTnLst>
                                  <p:par>
                                    <p:cTn id="48" presetID="49" presetClass="entr" presetSubtype="0" decel="100000"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 calcmode="lin" valueType="num">
                                          <p:cBhvr>
                                            <p:cTn id="52" dur="500" fill="hold"/>
                                            <p:tgtEl>
                                              <p:spTgt spid="31"/>
                                            </p:tgtEl>
                                            <p:attrNameLst>
                                              <p:attrName>style.rotation</p:attrName>
                                            </p:attrNameLst>
                                          </p:cBhvr>
                                          <p:tavLst>
                                            <p:tav tm="0">
                                              <p:val>
                                                <p:fltVal val="360"/>
                                              </p:val>
                                            </p:tav>
                                            <p:tav tm="100000">
                                              <p:val>
                                                <p:fltVal val="0"/>
                                              </p:val>
                                            </p:tav>
                                          </p:tavLst>
                                        </p:anim>
                                        <p:animEffect transition="in" filter="fade">
                                          <p:cBhvr>
                                            <p:cTn id="53" dur="500"/>
                                            <p:tgtEl>
                                              <p:spTgt spid="31"/>
                                            </p:tgtEl>
                                          </p:cBhvr>
                                        </p:animEffect>
                                      </p:childTnLst>
                                    </p:cTn>
                                  </p:par>
                                </p:childTnLst>
                              </p:cTn>
                            </p:par>
                            <p:par>
                              <p:cTn id="54" fill="hold">
                                <p:stCondLst>
                                  <p:cond delay="5500"/>
                                </p:stCondLst>
                                <p:childTnLst>
                                  <p:par>
                                    <p:cTn id="55" presetID="49" presetClass="entr" presetSubtype="0" decel="10000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 calcmode="lin" valueType="num">
                                          <p:cBhvr>
                                            <p:cTn id="59" dur="500" fill="hold"/>
                                            <p:tgtEl>
                                              <p:spTgt spid="34"/>
                                            </p:tgtEl>
                                            <p:attrNameLst>
                                              <p:attrName>style.rotation</p:attrName>
                                            </p:attrNameLst>
                                          </p:cBhvr>
                                          <p:tavLst>
                                            <p:tav tm="0">
                                              <p:val>
                                                <p:fltVal val="360"/>
                                              </p:val>
                                            </p:tav>
                                            <p:tav tm="100000">
                                              <p:val>
                                                <p:fltVal val="0"/>
                                              </p:val>
                                            </p:tav>
                                          </p:tavLst>
                                        </p:anim>
                                        <p:animEffect transition="in" filter="fade">
                                          <p:cBhvr>
                                            <p:cTn id="6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9" presetClass="entr" presetSubtype="0" decel="10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 calcmode="lin" valueType="num">
                                          <p:cBhvr>
                                            <p:cTn id="14" dur="500" fill="hold"/>
                                            <p:tgtEl>
                                              <p:spTgt spid="11"/>
                                            </p:tgtEl>
                                            <p:attrNameLst>
                                              <p:attrName>style.rotation</p:attrName>
                                            </p:attrNameLst>
                                          </p:cBhvr>
                                          <p:tavLst>
                                            <p:tav tm="0">
                                              <p:val>
                                                <p:fltVal val="360"/>
                                              </p:val>
                                            </p:tav>
                                            <p:tav tm="100000">
                                              <p:val>
                                                <p:fltVal val="0"/>
                                              </p:val>
                                            </p:tav>
                                          </p:tavLst>
                                        </p:anim>
                                        <p:animEffect transition="in" filter="fade">
                                          <p:cBhvr>
                                            <p:cTn id="15" dur="500"/>
                                            <p:tgtEl>
                                              <p:spTgt spid="11"/>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3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900" decel="100000" fill="hold"/>
                                            <p:tgtEl>
                                              <p:spTgt spid="15"/>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49" presetClass="entr" presetSubtype="0" decel="10000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0"/>
                                </p:stCondLst>
                                <p:childTnLst>
                                  <p:par>
                                    <p:cTn id="48" presetID="49" presetClass="entr" presetSubtype="0" decel="100000"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 calcmode="lin" valueType="num">
                                          <p:cBhvr>
                                            <p:cTn id="52" dur="500" fill="hold"/>
                                            <p:tgtEl>
                                              <p:spTgt spid="31"/>
                                            </p:tgtEl>
                                            <p:attrNameLst>
                                              <p:attrName>style.rotation</p:attrName>
                                            </p:attrNameLst>
                                          </p:cBhvr>
                                          <p:tavLst>
                                            <p:tav tm="0">
                                              <p:val>
                                                <p:fltVal val="360"/>
                                              </p:val>
                                            </p:tav>
                                            <p:tav tm="100000">
                                              <p:val>
                                                <p:fltVal val="0"/>
                                              </p:val>
                                            </p:tav>
                                          </p:tavLst>
                                        </p:anim>
                                        <p:animEffect transition="in" filter="fade">
                                          <p:cBhvr>
                                            <p:cTn id="53" dur="500"/>
                                            <p:tgtEl>
                                              <p:spTgt spid="31"/>
                                            </p:tgtEl>
                                          </p:cBhvr>
                                        </p:animEffect>
                                      </p:childTnLst>
                                    </p:cTn>
                                  </p:par>
                                </p:childTnLst>
                              </p:cTn>
                            </p:par>
                            <p:par>
                              <p:cTn id="54" fill="hold">
                                <p:stCondLst>
                                  <p:cond delay="5500"/>
                                </p:stCondLst>
                                <p:childTnLst>
                                  <p:par>
                                    <p:cTn id="55" presetID="49" presetClass="entr" presetSubtype="0" decel="10000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 calcmode="lin" valueType="num">
                                          <p:cBhvr>
                                            <p:cTn id="59" dur="500" fill="hold"/>
                                            <p:tgtEl>
                                              <p:spTgt spid="34"/>
                                            </p:tgtEl>
                                            <p:attrNameLst>
                                              <p:attrName>style.rotation</p:attrName>
                                            </p:attrNameLst>
                                          </p:cBhvr>
                                          <p:tavLst>
                                            <p:tav tm="0">
                                              <p:val>
                                                <p:fltVal val="360"/>
                                              </p:val>
                                            </p:tav>
                                            <p:tav tm="100000">
                                              <p:val>
                                                <p:fltVal val="0"/>
                                              </p:val>
                                            </p:tav>
                                          </p:tavLst>
                                        </p:anim>
                                        <p:animEffect transition="in" filter="fade">
                                          <p:cBhvr>
                                            <p:cTn id="6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22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7655" y="0"/>
            <a:ext cx="3603013" cy="1311359"/>
            <a:chOff x="37655" y="0"/>
            <a:chExt cx="3603013" cy="1311359"/>
          </a:xfrm>
        </p:grpSpPr>
        <p:grpSp>
          <p:nvGrpSpPr>
            <p:cNvPr id="53" name="组合 52"/>
            <p:cNvGrpSpPr/>
            <p:nvPr/>
          </p:nvGrpSpPr>
          <p:grpSpPr>
            <a:xfrm>
              <a:off x="220134" y="0"/>
              <a:ext cx="3420534" cy="1049865"/>
              <a:chOff x="321733" y="0"/>
              <a:chExt cx="3420534" cy="1049865"/>
            </a:xfrm>
          </p:grpSpPr>
          <p:sp>
            <p:nvSpPr>
              <p:cNvPr id="54" name="矩形 53"/>
              <p:cNvSpPr/>
              <p:nvPr/>
            </p:nvSpPr>
            <p:spPr>
              <a:xfrm>
                <a:off x="321733" y="0"/>
                <a:ext cx="135467" cy="982133"/>
              </a:xfrm>
              <a:prstGeom prst="rect">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9"/>
              <p:cNvSpPr txBox="1"/>
              <p:nvPr/>
            </p:nvSpPr>
            <p:spPr>
              <a:xfrm>
                <a:off x="551224" y="144560"/>
                <a:ext cx="2887059" cy="369332"/>
              </a:xfrm>
              <a:prstGeom prst="rect">
                <a:avLst/>
              </a:prstGeom>
              <a:noFill/>
            </p:spPr>
            <p:txBody>
              <a:bodyPr wrap="square" lIns="0" tIns="0" rIns="0" bIns="0" rtlCol="0">
                <a:spAutoFit/>
              </a:bodyPr>
              <a:lstStyle/>
              <a:p>
                <a:pPr marL="0" lvl="1"/>
                <a:r>
                  <a:rPr lang="zh-CN" altLang="en-US" sz="2400" dirty="0">
                    <a:solidFill>
                      <a:srgbClr val="32C8B9"/>
                    </a:solidFill>
                    <a:latin typeface="方正明尚简体" panose="02000000000000000000" pitchFamily="2" charset="-122"/>
                    <a:ea typeface="方正明尚简体" panose="02000000000000000000" pitchFamily="2" charset="-122"/>
                  </a:rPr>
                  <a:t>未来发展规划</a:t>
                </a:r>
                <a:endParaRPr lang="zh-CN" altLang="en-US" sz="2400" dirty="0">
                  <a:solidFill>
                    <a:srgbClr val="32C8B9"/>
                  </a:solidFill>
                  <a:latin typeface="方正明尚简体" panose="02000000000000000000" pitchFamily="2" charset="-122"/>
                  <a:ea typeface="方正明尚简体" panose="02000000000000000000" pitchFamily="2" charset="-122"/>
                </a:endParaRPr>
              </a:p>
            </p:txBody>
          </p:sp>
          <p:sp>
            <p:nvSpPr>
              <p:cNvPr id="56" name="矩形 55"/>
              <p:cNvSpPr/>
              <p:nvPr/>
            </p:nvSpPr>
            <p:spPr>
              <a:xfrm>
                <a:off x="457200" y="495867"/>
                <a:ext cx="3285067" cy="553998"/>
              </a:xfrm>
              <a:prstGeom prst="rect">
                <a:avLst/>
              </a:prstGeom>
            </p:spPr>
            <p:txBody>
              <a:bodyPr wrap="square">
                <a:spAutoFit/>
              </a:bodyPr>
              <a:lstStyle/>
              <a:p>
                <a:pPr>
                  <a:lnSpc>
                    <a:spcPct val="150000"/>
                  </a:lnSpc>
                  <a:spcAft>
                    <a:spcPts val="600"/>
                  </a:spcAft>
                </a:pPr>
                <a:r>
                  <a:rPr lang="zh-CN" altLang="en-US" sz="1000" dirty="0" smtClean="0">
                    <a:solidFill>
                      <a:schemeClr val="bg1">
                        <a:lumMod val="75000"/>
                      </a:schemeClr>
                    </a:solidFill>
                    <a:latin typeface="微软雅黑" panose="020B0503020204020204" pitchFamily="34" charset="-122"/>
                    <a:ea typeface="微软雅黑" panose="020B0503020204020204" pitchFamily="34" charset="-122"/>
                  </a:rPr>
                  <a:t>为客户服务是存在的唯一理由，客户需求是我们发展的原动持户为中心，持续户创长期而成就客户</a:t>
                </a:r>
                <a:r>
                  <a:rPr lang="zh-CN" altLang="en-US" sz="1000" dirty="0">
                    <a:solidFill>
                      <a:schemeClr val="bg1">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7655" y="329226"/>
              <a:ext cx="135467" cy="982133"/>
            </a:xfrm>
            <a:prstGeom prst="rect">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5669282" y="1313794"/>
            <a:ext cx="853438" cy="853438"/>
          </a:xfrm>
          <a:prstGeom prst="ellipse">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明尚简体" panose="02000000000000000000" pitchFamily="2" charset="-122"/>
                <a:ea typeface="方正明尚简体" panose="02000000000000000000" pitchFamily="2" charset="-122"/>
              </a:rPr>
              <a:t>A</a:t>
            </a:r>
            <a:endParaRPr lang="zh-CN" altLang="en-US" sz="2800" dirty="0">
              <a:latin typeface="方正明尚简体" panose="02000000000000000000" pitchFamily="2" charset="-122"/>
              <a:ea typeface="方正明尚简体" panose="02000000000000000000" pitchFamily="2" charset="-122"/>
            </a:endParaRPr>
          </a:p>
        </p:txBody>
      </p:sp>
      <p:sp>
        <p:nvSpPr>
          <p:cNvPr id="9" name="椭圆 8"/>
          <p:cNvSpPr/>
          <p:nvPr/>
        </p:nvSpPr>
        <p:spPr>
          <a:xfrm>
            <a:off x="5759367" y="2328961"/>
            <a:ext cx="673268" cy="673268"/>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明尚简体" panose="02000000000000000000" pitchFamily="2" charset="-122"/>
                <a:ea typeface="方正明尚简体" panose="02000000000000000000" pitchFamily="2" charset="-122"/>
              </a:rPr>
              <a:t>I</a:t>
            </a:r>
            <a:endParaRPr lang="zh-CN" altLang="en-US" sz="2800" dirty="0">
              <a:latin typeface="方正明尚简体" panose="02000000000000000000" pitchFamily="2" charset="-122"/>
              <a:ea typeface="方正明尚简体" panose="02000000000000000000" pitchFamily="2" charset="-122"/>
            </a:endParaRPr>
          </a:p>
        </p:txBody>
      </p:sp>
      <p:sp>
        <p:nvSpPr>
          <p:cNvPr id="10" name="椭圆 9"/>
          <p:cNvSpPr/>
          <p:nvPr/>
        </p:nvSpPr>
        <p:spPr>
          <a:xfrm>
            <a:off x="5624585" y="3168465"/>
            <a:ext cx="942832" cy="942830"/>
          </a:xfrm>
          <a:prstGeom prst="ellipse">
            <a:avLst/>
          </a:prstGeom>
          <a:solidFill>
            <a:srgbClr val="32C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明尚简体" panose="02000000000000000000" pitchFamily="2" charset="-122"/>
                <a:ea typeface="方正明尚简体" panose="02000000000000000000" pitchFamily="2" charset="-122"/>
              </a:rPr>
              <a:t>D</a:t>
            </a:r>
            <a:endParaRPr lang="zh-CN" altLang="en-US" sz="2800" dirty="0">
              <a:latin typeface="方正明尚简体" panose="02000000000000000000" pitchFamily="2" charset="-122"/>
              <a:ea typeface="方正明尚简体" panose="02000000000000000000" pitchFamily="2" charset="-122"/>
            </a:endParaRPr>
          </a:p>
        </p:txBody>
      </p:sp>
      <p:sp>
        <p:nvSpPr>
          <p:cNvPr id="11" name="椭圆 10"/>
          <p:cNvSpPr/>
          <p:nvPr/>
        </p:nvSpPr>
        <p:spPr>
          <a:xfrm>
            <a:off x="5531657" y="4300479"/>
            <a:ext cx="1128688" cy="1128686"/>
          </a:xfrm>
          <a:prstGeom prst="ellipse">
            <a:avLst/>
          </a:pr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明尚简体" panose="02000000000000000000" pitchFamily="2" charset="-122"/>
                <a:ea typeface="方正明尚简体" panose="02000000000000000000" pitchFamily="2" charset="-122"/>
              </a:rPr>
              <a:t>A</a:t>
            </a:r>
            <a:endParaRPr lang="zh-CN" altLang="en-US" sz="2800" dirty="0">
              <a:latin typeface="方正明尚简体" panose="02000000000000000000" pitchFamily="2" charset="-122"/>
              <a:ea typeface="方正明尚简体" panose="02000000000000000000" pitchFamily="2" charset="-122"/>
            </a:endParaRPr>
          </a:p>
        </p:txBody>
      </p:sp>
      <p:grpSp>
        <p:nvGrpSpPr>
          <p:cNvPr id="12" name="组合 11"/>
          <p:cNvGrpSpPr/>
          <p:nvPr/>
        </p:nvGrpSpPr>
        <p:grpSpPr>
          <a:xfrm>
            <a:off x="7544962" y="2466768"/>
            <a:ext cx="3178230" cy="3602372"/>
            <a:chOff x="7544962" y="2990898"/>
            <a:chExt cx="3178230" cy="3602372"/>
          </a:xfrm>
        </p:grpSpPr>
        <p:grpSp>
          <p:nvGrpSpPr>
            <p:cNvPr id="13" name="组合 12"/>
            <p:cNvGrpSpPr/>
            <p:nvPr/>
          </p:nvGrpSpPr>
          <p:grpSpPr>
            <a:xfrm>
              <a:off x="7544962" y="2990898"/>
              <a:ext cx="3178230" cy="1398909"/>
              <a:chOff x="8984542" y="3122388"/>
              <a:chExt cx="3178230" cy="1398909"/>
            </a:xfrm>
          </p:grpSpPr>
          <p:sp>
            <p:nvSpPr>
              <p:cNvPr id="17" name="矩形 16"/>
              <p:cNvSpPr/>
              <p:nvPr/>
            </p:nvSpPr>
            <p:spPr>
              <a:xfrm>
                <a:off x="9062366" y="3122388"/>
                <a:ext cx="3100406" cy="1398909"/>
              </a:xfrm>
              <a:prstGeom prst="rect">
                <a:avLst/>
              </a:prstGeom>
            </p:spPr>
            <p:txBody>
              <a:bodyPr wrap="square">
                <a:spAutoFit/>
              </a:bodyPr>
              <a:lstStyle/>
              <a:p>
                <a:pPr marL="0" lvl="1"/>
                <a:r>
                  <a:rPr lang="zh-CN" altLang="en-US" sz="2667"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8984542" y="3238746"/>
                <a:ext cx="0" cy="1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7544962" y="5194361"/>
              <a:ext cx="3178230" cy="1398909"/>
              <a:chOff x="8984542" y="3352609"/>
              <a:chExt cx="3178230" cy="1398909"/>
            </a:xfrm>
          </p:grpSpPr>
          <p:sp>
            <p:nvSpPr>
              <p:cNvPr id="15" name="矩形 14"/>
              <p:cNvSpPr/>
              <p:nvPr/>
            </p:nvSpPr>
            <p:spPr>
              <a:xfrm>
                <a:off x="9062366" y="3352609"/>
                <a:ext cx="3100406" cy="1398909"/>
              </a:xfrm>
              <a:prstGeom prst="rect">
                <a:avLst/>
              </a:prstGeom>
            </p:spPr>
            <p:txBody>
              <a:bodyPr wrap="square">
                <a:spAutoFit/>
              </a:bodyPr>
              <a:lstStyle/>
              <a:p>
                <a:pPr marL="0" lvl="1"/>
                <a:r>
                  <a:rPr lang="zh-CN" altLang="en-US" sz="2667"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客户服务是我们存在的唯一理由，客户需求是我们为客户创造长期价值进而成就客户为客户服务是我们存在的唯一理由，快速响应客户需求，持续为客户。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8984542" y="3457821"/>
                <a:ext cx="0" cy="1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9" name="组合 18"/>
          <p:cNvGrpSpPr/>
          <p:nvPr/>
        </p:nvGrpSpPr>
        <p:grpSpPr>
          <a:xfrm>
            <a:off x="1468808" y="1547741"/>
            <a:ext cx="3155350" cy="3298275"/>
            <a:chOff x="1468808" y="2071871"/>
            <a:chExt cx="3155350" cy="3298275"/>
          </a:xfrm>
        </p:grpSpPr>
        <p:grpSp>
          <p:nvGrpSpPr>
            <p:cNvPr id="20" name="组合 19"/>
            <p:cNvGrpSpPr/>
            <p:nvPr/>
          </p:nvGrpSpPr>
          <p:grpSpPr>
            <a:xfrm>
              <a:off x="1495597" y="2071871"/>
              <a:ext cx="3128561" cy="1426096"/>
              <a:chOff x="8237752" y="3352609"/>
              <a:chExt cx="3128561" cy="1426096"/>
            </a:xfrm>
          </p:grpSpPr>
          <p:sp>
            <p:nvSpPr>
              <p:cNvPr id="24" name="矩形 23"/>
              <p:cNvSpPr/>
              <p:nvPr/>
            </p:nvSpPr>
            <p:spPr>
              <a:xfrm>
                <a:off x="8237752" y="3352609"/>
                <a:ext cx="3070889" cy="1426096"/>
              </a:xfrm>
              <a:prstGeom prst="rect">
                <a:avLst/>
              </a:prstGeom>
            </p:spPr>
            <p:txBody>
              <a:bodyPr wrap="square">
                <a:spAutoFit/>
              </a:bodyPr>
              <a:lstStyle/>
              <a:p>
                <a:pPr marL="0" lvl="1"/>
                <a:r>
                  <a:rPr lang="zh-CN" altLang="en-US" sz="2667" dirty="0" smtClean="0">
                    <a:solidFill>
                      <a:srgbClr val="32C8B9"/>
                    </a:solidFill>
                    <a:latin typeface="方正明尚简体" panose="02000000000000000000" pitchFamily="2" charset="-122"/>
                    <a:ea typeface="方正明尚简体" panose="02000000000000000000" pitchFamily="2" charset="-122"/>
                  </a:rPr>
                  <a:t>关键字</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1366313" y="3457821"/>
                <a:ext cx="0" cy="1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1468808" y="3971237"/>
              <a:ext cx="3128561" cy="1398909"/>
              <a:chOff x="8237752" y="3352609"/>
              <a:chExt cx="3128561" cy="1398909"/>
            </a:xfrm>
          </p:grpSpPr>
          <p:sp>
            <p:nvSpPr>
              <p:cNvPr id="22" name="矩形 21"/>
              <p:cNvSpPr/>
              <p:nvPr/>
            </p:nvSpPr>
            <p:spPr>
              <a:xfrm>
                <a:off x="8237752" y="3352609"/>
                <a:ext cx="3070889" cy="1398909"/>
              </a:xfrm>
              <a:prstGeom prst="rect">
                <a:avLst/>
              </a:prstGeom>
            </p:spPr>
            <p:txBody>
              <a:bodyPr wrap="square">
                <a:spAutoFit/>
              </a:bodyPr>
              <a:lstStyle/>
              <a:p>
                <a:pPr marL="0" lvl="1"/>
                <a:r>
                  <a:rPr lang="zh-CN" altLang="en-US" sz="2667" dirty="0">
                    <a:solidFill>
                      <a:srgbClr val="32C8B9"/>
                    </a:solidFill>
                    <a:latin typeface="方正明尚简体" panose="02000000000000000000" pitchFamily="2" charset="-122"/>
                    <a:ea typeface="方正明尚简体" panose="02000000000000000000" pitchFamily="2" charset="-122"/>
                  </a:rPr>
                  <a:t>关键字</a:t>
                </a:r>
              </a:p>
              <a:p>
                <a:pPr>
                  <a:lnSpc>
                    <a:spcPct val="150000"/>
                  </a:lnSpc>
                  <a:spcAft>
                    <a:spcPts val="60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为</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客户服务是我们存在的唯一理由，客户需求是我们为客户创造长期价值进而成就客户为客户服务是我们存在的唯一理由，快速响应客户需求，持续为客户。</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11366313" y="3457821"/>
                <a:ext cx="0" cy="1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26" name="组合 25"/>
          <p:cNvGrpSpPr/>
          <p:nvPr/>
        </p:nvGrpSpPr>
        <p:grpSpPr>
          <a:xfrm>
            <a:off x="4840224" y="1740512"/>
            <a:ext cx="634559" cy="1899366"/>
            <a:chOff x="4840224" y="2264642"/>
            <a:chExt cx="634559" cy="1899366"/>
          </a:xfrm>
        </p:grpSpPr>
        <p:cxnSp>
          <p:nvCxnSpPr>
            <p:cNvPr id="27" name="直接连接符 26"/>
            <p:cNvCxnSpPr/>
            <p:nvPr/>
          </p:nvCxnSpPr>
          <p:spPr>
            <a:xfrm>
              <a:off x="4840224" y="2264642"/>
              <a:ext cx="634559"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840224" y="4164008"/>
              <a:ext cx="55092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614926" y="2661357"/>
            <a:ext cx="736851" cy="2203463"/>
            <a:chOff x="6614926" y="3185487"/>
            <a:chExt cx="736851" cy="2203463"/>
          </a:xfrm>
        </p:grpSpPr>
        <p:cxnSp>
          <p:nvCxnSpPr>
            <p:cNvPr id="30" name="直接连接符 29"/>
            <p:cNvCxnSpPr/>
            <p:nvPr/>
          </p:nvCxnSpPr>
          <p:spPr>
            <a:xfrm>
              <a:off x="6614926" y="3185487"/>
              <a:ext cx="736851"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851650" y="5388950"/>
              <a:ext cx="500127"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1213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strVal val="(6*min(max(#ppt_w*#ppt_h,.3),1)-7.4)/-.7*#ppt_w"/>
                                              </p:val>
                                            </p:tav>
                                            <p:tav tm="100000">
                                              <p:val>
                                                <p:strVal val="#ppt_w"/>
                                              </p:val>
                                            </p:tav>
                                          </p:tavLst>
                                        </p:anim>
                                        <p:anim calcmode="lin" valueType="num">
                                          <p:cBhvr>
                                            <p:cTn id="22" dur="500" fill="hold"/>
                                            <p:tgtEl>
                                              <p:spTgt spid="10"/>
                                            </p:tgtEl>
                                            <p:attrNameLst>
                                              <p:attrName>ppt_h</p:attrName>
                                            </p:attrNameLst>
                                          </p:cBhvr>
                                          <p:tavLst>
                                            <p:tav tm="0">
                                              <p:val>
                                                <p:strVal val="(6*min(max(#ppt_w*#ppt_h,.3),1)-7.4)/-.7*#ppt_h"/>
                                              </p:val>
                                            </p:tav>
                                            <p:tav tm="100000">
                                              <p:val>
                                                <p:strVal val="#ppt_h"/>
                                              </p:val>
                                            </p:tav>
                                          </p:tavLst>
                                        </p:anim>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strVal val="(6*min(max(#ppt_w*#ppt_h,.3),1)-7.4)/-.7*#ppt_w"/>
                                              </p:val>
                                            </p:tav>
                                            <p:tav tm="100000">
                                              <p:val>
                                                <p:strVal val="#ppt_w"/>
                                              </p:val>
                                            </p:tav>
                                          </p:tavLst>
                                        </p:anim>
                                        <p:anim calcmode="lin" valueType="num">
                                          <p:cBhvr>
                                            <p:cTn id="29" dur="500" fill="hold"/>
                                            <p:tgtEl>
                                              <p:spTgt spid="11"/>
                                            </p:tgtEl>
                                            <p:attrNameLst>
                                              <p:attrName>ppt_h</p:attrName>
                                            </p:attrNameLst>
                                          </p:cBhvr>
                                          <p:tavLst>
                                            <p:tav tm="0">
                                              <p:val>
                                                <p:strVal val="(6*min(max(#ppt_w*#ppt_h,.3),1)-7.4)/-.7*#ppt_h"/>
                                              </p:val>
                                            </p:tav>
                                            <p:tav tm="100000">
                                              <p:val>
                                                <p:strVal val="#ppt_h"/>
                                              </p:val>
                                            </p:tav>
                                          </p:tavLst>
                                        </p:anim>
                                        <p:anim calcmode="lin" valueType="num">
                                          <p:cBhvr>
                                            <p:cTn id="30" dur="500" fill="hold"/>
                                            <p:tgtEl>
                                              <p:spTgt spid="11"/>
                                            </p:tgtEl>
                                            <p:attrNameLst>
                                              <p:attrName>ppt_x</p:attrName>
                                            </p:attrNameLst>
                                          </p:cBhvr>
                                          <p:tavLst>
                                            <p:tav tm="0">
                                              <p:val>
                                                <p:fltVal val="0.5"/>
                                              </p:val>
                                            </p:tav>
                                            <p:tav tm="100000">
                                              <p:val>
                                                <p:strVal val="#ppt_x"/>
                                              </p:val>
                                            </p:tav>
                                          </p:tavLst>
                                        </p:anim>
                                        <p:anim calcmode="lin" valueType="num">
                                          <p:cBhvr>
                                            <p:cTn id="31"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right)">
                                          <p:cBhvr>
                                            <p:cTn id="39" dur="500"/>
                                            <p:tgtEl>
                                              <p:spTgt spid="26"/>
                                            </p:tgtEl>
                                          </p:cBhvr>
                                        </p:animEffect>
                                      </p:childTnLst>
                                    </p:cTn>
                                  </p:par>
                                </p:childTnLst>
                              </p:cTn>
                            </p:par>
                            <p:par>
                              <p:cTn id="40" fill="hold">
                                <p:stCondLst>
                                  <p:cond delay="3000"/>
                                </p:stCondLst>
                                <p:childTnLst>
                                  <p:par>
                                    <p:cTn id="41" presetID="2" presetClass="entr" presetSubtype="8" fill="hold" nodeType="afterEffect" p14:presetBounceEnd="50000">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14:bounceEnd="50000">
                                          <p:cBhvr additive="base">
                                            <p:cTn id="43" dur="10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44" dur="1000" fill="hold"/>
                                            <p:tgtEl>
                                              <p:spTgt spid="19"/>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14:presetBounceEnd="50000">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14:bounceEnd="50000">
                                          <p:cBhvr additive="base">
                                            <p:cTn id="48" dur="10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49"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strVal val="(6*min(max(#ppt_w*#ppt_h,.3),1)-7.4)/-.7*#ppt_w"/>
                                              </p:val>
                                            </p:tav>
                                            <p:tav tm="100000">
                                              <p:val>
                                                <p:strVal val="#ppt_w"/>
                                              </p:val>
                                            </p:tav>
                                          </p:tavLst>
                                        </p:anim>
                                        <p:anim calcmode="lin" valueType="num">
                                          <p:cBhvr>
                                            <p:cTn id="22" dur="500" fill="hold"/>
                                            <p:tgtEl>
                                              <p:spTgt spid="10"/>
                                            </p:tgtEl>
                                            <p:attrNameLst>
                                              <p:attrName>ppt_h</p:attrName>
                                            </p:attrNameLst>
                                          </p:cBhvr>
                                          <p:tavLst>
                                            <p:tav tm="0">
                                              <p:val>
                                                <p:strVal val="(6*min(max(#ppt_w*#ppt_h,.3),1)-7.4)/-.7*#ppt_h"/>
                                              </p:val>
                                            </p:tav>
                                            <p:tav tm="100000">
                                              <p:val>
                                                <p:strVal val="#ppt_h"/>
                                              </p:val>
                                            </p:tav>
                                          </p:tavLst>
                                        </p:anim>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strVal val="(6*min(max(#ppt_w*#ppt_h,.3),1)-7.4)/-.7*#ppt_w"/>
                                              </p:val>
                                            </p:tav>
                                            <p:tav tm="100000">
                                              <p:val>
                                                <p:strVal val="#ppt_w"/>
                                              </p:val>
                                            </p:tav>
                                          </p:tavLst>
                                        </p:anim>
                                        <p:anim calcmode="lin" valueType="num">
                                          <p:cBhvr>
                                            <p:cTn id="29" dur="500" fill="hold"/>
                                            <p:tgtEl>
                                              <p:spTgt spid="11"/>
                                            </p:tgtEl>
                                            <p:attrNameLst>
                                              <p:attrName>ppt_h</p:attrName>
                                            </p:attrNameLst>
                                          </p:cBhvr>
                                          <p:tavLst>
                                            <p:tav tm="0">
                                              <p:val>
                                                <p:strVal val="(6*min(max(#ppt_w*#ppt_h,.3),1)-7.4)/-.7*#ppt_h"/>
                                              </p:val>
                                            </p:tav>
                                            <p:tav tm="100000">
                                              <p:val>
                                                <p:strVal val="#ppt_h"/>
                                              </p:val>
                                            </p:tav>
                                          </p:tavLst>
                                        </p:anim>
                                        <p:anim calcmode="lin" valueType="num">
                                          <p:cBhvr>
                                            <p:cTn id="30" dur="500" fill="hold"/>
                                            <p:tgtEl>
                                              <p:spTgt spid="11"/>
                                            </p:tgtEl>
                                            <p:attrNameLst>
                                              <p:attrName>ppt_x</p:attrName>
                                            </p:attrNameLst>
                                          </p:cBhvr>
                                          <p:tavLst>
                                            <p:tav tm="0">
                                              <p:val>
                                                <p:fltVal val="0.5"/>
                                              </p:val>
                                            </p:tav>
                                            <p:tav tm="100000">
                                              <p:val>
                                                <p:strVal val="#ppt_x"/>
                                              </p:val>
                                            </p:tav>
                                          </p:tavLst>
                                        </p:anim>
                                        <p:anim calcmode="lin" valueType="num">
                                          <p:cBhvr>
                                            <p:cTn id="31"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right)">
                                          <p:cBhvr>
                                            <p:cTn id="39" dur="500"/>
                                            <p:tgtEl>
                                              <p:spTgt spid="26"/>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1000" fill="hold"/>
                                            <p:tgtEl>
                                              <p:spTgt spid="19"/>
                                            </p:tgtEl>
                                            <p:attrNameLst>
                                              <p:attrName>ppt_x</p:attrName>
                                            </p:attrNameLst>
                                          </p:cBhvr>
                                          <p:tavLst>
                                            <p:tav tm="0">
                                              <p:val>
                                                <p:strVal val="0-#ppt_w/2"/>
                                              </p:val>
                                            </p:tav>
                                            <p:tav tm="100000">
                                              <p:val>
                                                <p:strVal val="#ppt_x"/>
                                              </p:val>
                                            </p:tav>
                                          </p:tavLst>
                                        </p:anim>
                                        <p:anim calcmode="lin" valueType="num">
                                          <p:cBhvr additive="base">
                                            <p:cTn id="44" dur="1000" fill="hold"/>
                                            <p:tgtEl>
                                              <p:spTgt spid="19"/>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1000" fill="hold"/>
                                            <p:tgtEl>
                                              <p:spTgt spid="12"/>
                                            </p:tgtEl>
                                            <p:attrNameLst>
                                              <p:attrName>ppt_x</p:attrName>
                                            </p:attrNameLst>
                                          </p:cBhvr>
                                          <p:tavLst>
                                            <p:tav tm="0">
                                              <p:val>
                                                <p:strVal val="1+#ppt_w/2"/>
                                              </p:val>
                                            </p:tav>
                                            <p:tav tm="100000">
                                              <p:val>
                                                <p:strVal val="#ppt_x"/>
                                              </p:val>
                                            </p:tav>
                                          </p:tavLst>
                                        </p:anim>
                                        <p:anim calcmode="lin" valueType="num">
                                          <p:cBhvr additive="base">
                                            <p:cTn id="49"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33000"/>
          </a:schemeClr>
        </a:solidFill>
        <a:effectLst/>
      </p:bgPr>
    </p:bg>
    <p:spTree>
      <p:nvGrpSpPr>
        <p:cNvPr id="1" name=""/>
        <p:cNvGrpSpPr/>
        <p:nvPr/>
      </p:nvGrpSpPr>
      <p:grpSpPr>
        <a:xfrm>
          <a:off x="0" y="0"/>
          <a:ext cx="0" cy="0"/>
          <a:chOff x="0" y="0"/>
          <a:chExt cx="0" cy="0"/>
        </a:xfrm>
      </p:grpSpPr>
      <p:sp>
        <p:nvSpPr>
          <p:cNvPr id="70" name="平行四边形 69"/>
          <p:cNvSpPr/>
          <p:nvPr/>
        </p:nvSpPr>
        <p:spPr>
          <a:xfrm rot="5400000">
            <a:off x="1889375" y="-2040899"/>
            <a:ext cx="3392681" cy="7221195"/>
          </a:xfrm>
          <a:prstGeom prst="parallelogram">
            <a:avLst>
              <a:gd name="adj" fmla="val 55194"/>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3" name="平行四边形 52"/>
          <p:cNvSpPr/>
          <p:nvPr/>
        </p:nvSpPr>
        <p:spPr>
          <a:xfrm rot="16200000" flipH="1">
            <a:off x="9812241" y="-278146"/>
            <a:ext cx="2101613" cy="2657905"/>
          </a:xfrm>
          <a:prstGeom prst="parallelogram">
            <a:avLst>
              <a:gd name="adj" fmla="val 27755"/>
            </a:avLst>
          </a:prstGeom>
          <a:solidFill>
            <a:srgbClr val="F078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4" name="平行四边形 53"/>
          <p:cNvSpPr/>
          <p:nvPr/>
        </p:nvSpPr>
        <p:spPr>
          <a:xfrm rot="5400000">
            <a:off x="1914256" y="1551062"/>
            <a:ext cx="3392681" cy="7221195"/>
          </a:xfrm>
          <a:prstGeom prst="parallelogram">
            <a:avLst>
              <a:gd name="adj" fmla="val 55194"/>
            </a:avLst>
          </a:prstGeom>
          <a:solidFill>
            <a:srgbClr val="32C8B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sp>
        <p:nvSpPr>
          <p:cNvPr id="55" name="文本框 54"/>
          <p:cNvSpPr txBox="1"/>
          <p:nvPr/>
        </p:nvSpPr>
        <p:spPr>
          <a:xfrm>
            <a:off x="1654874" y="1569699"/>
            <a:ext cx="8964385" cy="1446550"/>
          </a:xfrm>
          <a:prstGeom prst="rect">
            <a:avLst/>
          </a:prstGeom>
          <a:noFill/>
        </p:spPr>
        <p:txBody>
          <a:bodyPr wrap="square" rtlCol="0">
            <a:spAutoFit/>
          </a:bodyPr>
          <a:lstStyle/>
          <a:p>
            <a:pPr algn="ctr"/>
            <a:r>
              <a:rPr lang="zh-CN" altLang="en-US" sz="8800" dirty="0" smtClean="0">
                <a:solidFill>
                  <a:srgbClr val="32C8B9"/>
                </a:solidFill>
                <a:latin typeface="微软雅黑" panose="020B0503020204020204" pitchFamily="34" charset="-122"/>
                <a:ea typeface="微软雅黑" panose="020B0503020204020204" pitchFamily="34" charset="-122"/>
              </a:rPr>
              <a:t>谢谢</a:t>
            </a:r>
            <a:r>
              <a:rPr lang="zh-CN" altLang="en-US" sz="8800" dirty="0">
                <a:solidFill>
                  <a:srgbClr val="F07832"/>
                </a:solidFill>
                <a:latin typeface="微软雅黑" panose="020B0503020204020204" pitchFamily="34" charset="-122"/>
                <a:ea typeface="微软雅黑" panose="020B0503020204020204" pitchFamily="34" charset="-122"/>
              </a:rPr>
              <a:t>大家观看</a:t>
            </a:r>
            <a:endParaRPr lang="zh-CN" altLang="en-US" sz="8800" dirty="0">
              <a:solidFill>
                <a:srgbClr val="F07832"/>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3029609" y="2844400"/>
            <a:ext cx="6205807" cy="461665"/>
          </a:xfrm>
          <a:prstGeom prst="rect">
            <a:avLst/>
          </a:prstGeom>
          <a:noFill/>
        </p:spPr>
        <p:txBody>
          <a:bodyPr wrap="square" rtlCol="0">
            <a:spAutoFit/>
          </a:bodyPr>
          <a:lstStyle/>
          <a:p>
            <a:pPr algn="ctr"/>
            <a:r>
              <a:rPr lang="en-US" altLang="zh-CN" sz="2400" dirty="0">
                <a:solidFill>
                  <a:srgbClr val="32C8B9"/>
                </a:solidFill>
                <a:latin typeface="Century Gothic" panose="020B0502020202020204" pitchFamily="34" charset="0"/>
                <a:ea typeface="微软雅黑" panose="020B0503020204020204" pitchFamily="34" charset="-122"/>
              </a:rPr>
              <a:t>BUSINESS REPORT SUMMARIZES TEMPLATE</a:t>
            </a:r>
            <a:endParaRPr lang="zh-CN" altLang="en-US" sz="2400" dirty="0">
              <a:solidFill>
                <a:srgbClr val="32C8B9"/>
              </a:solidFill>
              <a:latin typeface="Century Gothic" panose="020B0502020202020204" pitchFamily="34" charset="0"/>
              <a:ea typeface="微软雅黑" panose="020B0503020204020204" pitchFamily="34" charset="-122"/>
            </a:endParaRPr>
          </a:p>
        </p:txBody>
      </p:sp>
      <p:sp>
        <p:nvSpPr>
          <p:cNvPr id="57" name="矩形 56"/>
          <p:cNvSpPr/>
          <p:nvPr/>
        </p:nvSpPr>
        <p:spPr>
          <a:xfrm>
            <a:off x="3220109" y="3234485"/>
            <a:ext cx="5824807" cy="461665"/>
          </a:xfrm>
          <a:prstGeom prst="rect">
            <a:avLst/>
          </a:prstGeom>
        </p:spPr>
        <p:txBody>
          <a:bodyPr wrap="square">
            <a:spAutoFit/>
          </a:bodyPr>
          <a:lstStyle/>
          <a:p>
            <a:pPr algn="ctr"/>
            <a:r>
              <a:rPr lang="en-US" altLang="zh-CN" sz="1200" dirty="0">
                <a:solidFill>
                  <a:schemeClr val="bg1">
                    <a:lumMod val="65000"/>
                  </a:schemeClr>
                </a:solidFill>
                <a:latin typeface="Century Gothic" panose="020B0502020202020204" pitchFamily="34" charset="0"/>
              </a:rPr>
              <a:t>Be always as merry as ever you can, for no-one delights in an sorrowful man. for no-one delights in an sorrowful man. </a:t>
            </a:r>
            <a:endParaRPr lang="zh-CN" altLang="en-US" sz="1200" dirty="0">
              <a:solidFill>
                <a:schemeClr val="bg1">
                  <a:lumMod val="65000"/>
                </a:schemeClr>
              </a:solidFill>
              <a:latin typeface="Century Gothic" panose="020B0502020202020204" pitchFamily="34" charset="0"/>
            </a:endParaRPr>
          </a:p>
        </p:txBody>
      </p:sp>
      <p:grpSp>
        <p:nvGrpSpPr>
          <p:cNvPr id="58" name="组合 57"/>
          <p:cNvGrpSpPr/>
          <p:nvPr/>
        </p:nvGrpSpPr>
        <p:grpSpPr>
          <a:xfrm>
            <a:off x="6259421" y="4049974"/>
            <a:ext cx="360000" cy="360000"/>
            <a:chOff x="8758647" y="3379013"/>
            <a:chExt cx="360000" cy="360000"/>
          </a:xfrm>
        </p:grpSpPr>
        <p:sp>
          <p:nvSpPr>
            <p:cNvPr id="59" name="椭圆 58"/>
            <p:cNvSpPr/>
            <p:nvPr/>
          </p:nvSpPr>
          <p:spPr>
            <a:xfrm>
              <a:off x="8758647"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a:spLocks/>
            </p:cNvSpPr>
            <p:nvPr/>
          </p:nvSpPr>
          <p:spPr bwMode="auto">
            <a:xfrm>
              <a:off x="8857665" y="3489736"/>
              <a:ext cx="161366" cy="1386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solidFill>
              <a:srgbClr val="32C8B9"/>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61" name="组合 60"/>
          <p:cNvGrpSpPr/>
          <p:nvPr/>
        </p:nvGrpSpPr>
        <p:grpSpPr>
          <a:xfrm>
            <a:off x="5083829" y="4049974"/>
            <a:ext cx="360000" cy="360000"/>
            <a:chOff x="7583055" y="3379013"/>
            <a:chExt cx="360000" cy="360000"/>
          </a:xfrm>
        </p:grpSpPr>
        <p:sp>
          <p:nvSpPr>
            <p:cNvPr id="62" name="椭圆 61"/>
            <p:cNvSpPr/>
            <p:nvPr/>
          </p:nvSpPr>
          <p:spPr>
            <a:xfrm>
              <a:off x="7583055" y="3379013"/>
              <a:ext cx="360000" cy="360000"/>
            </a:xfrm>
            <a:prstGeom prst="ellipse">
              <a:avLst/>
            </a:prstGeom>
            <a:noFill/>
            <a:ln>
              <a:solidFill>
                <a:srgbClr val="32C8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11"/>
            <p:cNvSpPr>
              <a:spLocks/>
            </p:cNvSpPr>
            <p:nvPr/>
          </p:nvSpPr>
          <p:spPr bwMode="auto">
            <a:xfrm>
              <a:off x="7701308" y="3484715"/>
              <a:ext cx="124018" cy="14879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solidFill>
              <a:srgbClr val="32C8B9"/>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5671625" y="4049974"/>
            <a:ext cx="360000" cy="360000"/>
            <a:chOff x="8170851" y="3379013"/>
            <a:chExt cx="360000" cy="360000"/>
          </a:xfrm>
        </p:grpSpPr>
        <p:sp>
          <p:nvSpPr>
            <p:cNvPr id="65" name="椭圆 64"/>
            <p:cNvSpPr/>
            <p:nvPr/>
          </p:nvSpPr>
          <p:spPr>
            <a:xfrm>
              <a:off x="8170851"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a:spLocks/>
            </p:cNvSpPr>
            <p:nvPr/>
          </p:nvSpPr>
          <p:spPr bwMode="auto">
            <a:xfrm>
              <a:off x="8269451" y="3484411"/>
              <a:ext cx="181852" cy="149312"/>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solidFill>
              <a:srgbClr val="F07832"/>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nvGrpSpPr>
          <p:cNvPr id="67" name="组合 66"/>
          <p:cNvGrpSpPr/>
          <p:nvPr/>
        </p:nvGrpSpPr>
        <p:grpSpPr>
          <a:xfrm>
            <a:off x="6847218" y="4049974"/>
            <a:ext cx="360000" cy="360000"/>
            <a:chOff x="9346444" y="3379013"/>
            <a:chExt cx="360000" cy="360000"/>
          </a:xfrm>
        </p:grpSpPr>
        <p:sp>
          <p:nvSpPr>
            <p:cNvPr id="68" name="椭圆 67"/>
            <p:cNvSpPr/>
            <p:nvPr/>
          </p:nvSpPr>
          <p:spPr>
            <a:xfrm>
              <a:off x="9346444" y="3379013"/>
              <a:ext cx="360000" cy="360000"/>
            </a:xfrm>
            <a:prstGeom prst="ellipse">
              <a:avLst/>
            </a:prstGeom>
            <a:noFill/>
            <a:ln>
              <a:solidFill>
                <a:srgbClr val="F07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9470917" y="3484272"/>
              <a:ext cx="136812" cy="149022"/>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solidFill>
              <a:srgbClr val="F07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09682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trips(downRight)">
                                      <p:cBhvr>
                                        <p:cTn id="7" dur="1000"/>
                                        <p:tgtEl>
                                          <p:spTgt spid="5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strips(downLeft)">
                                      <p:cBhvr>
                                        <p:cTn id="10" dur="500"/>
                                        <p:tgtEl>
                                          <p:spTgt spid="53"/>
                                        </p:tgtEl>
                                      </p:cBhvr>
                                    </p:animEffect>
                                  </p:childTnLst>
                                </p:cTn>
                              </p:par>
                              <p:par>
                                <p:cTn id="11" presetID="53" presetClass="entr" presetSubtype="16" fill="hold" grpId="0" nodeType="withEffect">
                                  <p:stCondLst>
                                    <p:cond delay="20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200"/>
                                  </p:stCondLst>
                                  <p:iterate type="lt">
                                    <p:tmPct val="10000"/>
                                  </p:iterate>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par>
                                <p:cTn id="21" presetID="18" presetClass="entr" presetSubtype="6" fill="hold" grpId="0" nodeType="withEffect">
                                  <p:stCondLst>
                                    <p:cond delay="1750"/>
                                  </p:stCondLst>
                                  <p:childTnLst>
                                    <p:set>
                                      <p:cBhvr>
                                        <p:cTn id="22" dur="1" fill="hold">
                                          <p:stCondLst>
                                            <p:cond delay="0"/>
                                          </p:stCondLst>
                                        </p:cTn>
                                        <p:tgtEl>
                                          <p:spTgt spid="57"/>
                                        </p:tgtEl>
                                        <p:attrNameLst>
                                          <p:attrName>style.visibility</p:attrName>
                                        </p:attrNameLst>
                                      </p:cBhvr>
                                      <p:to>
                                        <p:strVal val="visible"/>
                                      </p:to>
                                    </p:set>
                                    <p:animEffect transition="in" filter="strips(downRight)">
                                      <p:cBhvr>
                                        <p:cTn id="23" dur="500"/>
                                        <p:tgtEl>
                                          <p:spTgt spid="57"/>
                                        </p:tgtEl>
                                      </p:cBhvr>
                                    </p:animEffect>
                                  </p:childTnLst>
                                </p:cTn>
                              </p:par>
                            </p:childTnLst>
                          </p:cTn>
                        </p:par>
                        <p:par>
                          <p:cTn id="24" fill="hold">
                            <p:stCondLst>
                              <p:cond delay="225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750"/>
                            </p:stCondLst>
                            <p:childTnLst>
                              <p:par>
                                <p:cTn id="31" presetID="53" presetClass="entr" presetSubtype="16"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Effect transition="in" filter="fade">
                                      <p:cBhvr>
                                        <p:cTn id="35" dur="500"/>
                                        <p:tgtEl>
                                          <p:spTgt spid="64"/>
                                        </p:tgtEl>
                                      </p:cBhvr>
                                    </p:animEffect>
                                  </p:childTnLst>
                                </p:cTn>
                              </p:par>
                            </p:childTnLst>
                          </p:cTn>
                        </p:par>
                        <p:par>
                          <p:cTn id="36" fill="hold">
                            <p:stCondLst>
                              <p:cond delay="325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75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500" fill="hold"/>
                                        <p:tgtEl>
                                          <p:spTgt spid="67"/>
                                        </p:tgtEl>
                                        <p:attrNameLst>
                                          <p:attrName>ppt_w</p:attrName>
                                        </p:attrNameLst>
                                      </p:cBhvr>
                                      <p:tavLst>
                                        <p:tav tm="0">
                                          <p:val>
                                            <p:fltVal val="0"/>
                                          </p:val>
                                        </p:tav>
                                        <p:tav tm="100000">
                                          <p:val>
                                            <p:strVal val="#ppt_w"/>
                                          </p:val>
                                        </p:tav>
                                      </p:tavLst>
                                    </p:anim>
                                    <p:anim calcmode="lin" valueType="num">
                                      <p:cBhvr>
                                        <p:cTn id="46" dur="500" fill="hold"/>
                                        <p:tgtEl>
                                          <p:spTgt spid="67"/>
                                        </p:tgtEl>
                                        <p:attrNameLst>
                                          <p:attrName>ppt_h</p:attrName>
                                        </p:attrNameLst>
                                      </p:cBhvr>
                                      <p:tavLst>
                                        <p:tav tm="0">
                                          <p:val>
                                            <p:fltVal val="0"/>
                                          </p:val>
                                        </p:tav>
                                        <p:tav tm="100000">
                                          <p:val>
                                            <p:strVal val="#ppt_h"/>
                                          </p:val>
                                        </p:tav>
                                      </p:tavLst>
                                    </p:anim>
                                    <p:animEffect transition="in" filter="fade">
                                      <p:cBhvr>
                                        <p:cTn id="47" dur="500"/>
                                        <p:tgtEl>
                                          <p:spTgt spid="67"/>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strips(downRight)">
                                      <p:cBhvr>
                                        <p:cTn id="52"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53" grpId="0" animBg="1"/>
      <p:bldP spid="54" grpId="0" animBg="1"/>
      <p:bldP spid="55" grpId="0"/>
      <p:bldP spid="56" grpId="0"/>
      <p:bldP spid="5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947</TotalTime>
  <Words>2957</Words>
  <Application>Microsoft Office PowerPoint</Application>
  <PresentationFormat>宽屏</PresentationFormat>
  <Paragraphs>228</Paragraphs>
  <Slides>20</Slides>
  <Notes>20</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微软雅黑</vt:lpstr>
      <vt:lpstr>Arial</vt:lpstr>
      <vt:lpstr>宋体</vt:lpstr>
      <vt:lpstr>Calibri Light</vt:lpstr>
      <vt:lpstr>Century Gothic</vt:lpstr>
      <vt:lpstr>思源黑体 CN Light</vt:lpstr>
      <vt:lpstr>方正明尚简体</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ming</dc:creator>
  <cp:lastModifiedBy>ming</cp:lastModifiedBy>
  <cp:revision>89</cp:revision>
  <dcterms:created xsi:type="dcterms:W3CDTF">2018-08-22T06:30:15Z</dcterms:created>
  <dcterms:modified xsi:type="dcterms:W3CDTF">2018-08-25T04:21:48Z</dcterms:modified>
</cp:coreProperties>
</file>