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56" r:id="rId3"/>
    <p:sldId id="265" r:id="rId4"/>
    <p:sldId id="269" r:id="rId6"/>
    <p:sldId id="264" r:id="rId7"/>
    <p:sldId id="275" r:id="rId8"/>
    <p:sldId id="280" r:id="rId9"/>
    <p:sldId id="277" r:id="rId10"/>
    <p:sldId id="266" r:id="rId11"/>
    <p:sldId id="273" r:id="rId12"/>
    <p:sldId id="283" r:id="rId13"/>
    <p:sldId id="281" r:id="rId14"/>
    <p:sldId id="282" r:id="rId15"/>
    <p:sldId id="267" r:id="rId16"/>
    <p:sldId id="279" r:id="rId17"/>
    <p:sldId id="284" r:id="rId18"/>
    <p:sldId id="278" r:id="rId19"/>
    <p:sldId id="268" r:id="rId20"/>
    <p:sldId id="285" r:id="rId21"/>
    <p:sldId id="272" r:id="rId22"/>
    <p:sldId id="263" r:id="rId23"/>
  </p:sldIdLst>
  <p:sldSz cx="12192000" cy="6858000"/>
  <p:notesSz cx="6858000" cy="9144000"/>
  <p:embeddedFontLst>
    <p:embeddedFont>
      <p:font typeface="汉仪尚巍手书W" panose="00020600040101010101" pitchFamily="18" charset="-122"/>
      <p:regular r:id="rId27"/>
    </p:embeddedFont>
    <p:embeddedFont>
      <p:font typeface="华文细黑" panose="02010600040101010101" pitchFamily="2" charset="-122"/>
      <p:regular r:id="rId28"/>
    </p:embeddedFont>
    <p:embeddedFont>
      <p:font typeface="微软雅黑" panose="020B0503020204020204" pitchFamily="34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等线" panose="02010600030101010101"/>
      <p:regular r:id="rId34"/>
      <p:bold r:id="rId35"/>
    </p:embeddedFont>
    <p:embeddedFont>
      <p:font typeface="Impact" panose="020B0806030902050204" pitchFamily="34" charset="0"/>
      <p:regular r:id="rId36"/>
    </p:embeddedFont>
    <p:embeddedFont>
      <p:font typeface="Calibri" panose="020F0502020204030204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9E9E"/>
    <a:srgbClr val="404040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0" Type="http://schemas.openxmlformats.org/officeDocument/2006/relationships/font" Target="fonts/font14.fntdata"/><Relationship Id="rId4" Type="http://schemas.openxmlformats.org/officeDocument/2006/relationships/slide" Target="slides/slide2.xml"/><Relationship Id="rId39" Type="http://schemas.openxmlformats.org/officeDocument/2006/relationships/font" Target="fonts/font13.fntdata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3EEC3-8E08-4DB7-B7AA-9FF099296F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ED59-8C89-4515-9F5A-CABFA35860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911D-3B2B-43F6-95BD-C300F8D766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87B6578-AA21-4CD9-B127-DC71555B4E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542769" y="3236133"/>
            <a:ext cx="1106462" cy="1106462"/>
          </a:xfrm>
          <a:custGeom>
            <a:avLst/>
            <a:gdLst>
              <a:gd name="connsiteX0" fmla="*/ 553231 w 1106462"/>
              <a:gd name="connsiteY0" fmla="*/ 0 h 1106462"/>
              <a:gd name="connsiteX1" fmla="*/ 1106462 w 1106462"/>
              <a:gd name="connsiteY1" fmla="*/ 553231 h 1106462"/>
              <a:gd name="connsiteX2" fmla="*/ 553231 w 1106462"/>
              <a:gd name="connsiteY2" fmla="*/ 1106462 h 1106462"/>
              <a:gd name="connsiteX3" fmla="*/ 0 w 1106462"/>
              <a:gd name="connsiteY3" fmla="*/ 553231 h 1106462"/>
              <a:gd name="connsiteX4" fmla="*/ 553231 w 1106462"/>
              <a:gd name="connsiteY4" fmla="*/ 0 h 110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62" h="1106462">
                <a:moveTo>
                  <a:pt x="553231" y="0"/>
                </a:moveTo>
                <a:cubicBezTo>
                  <a:pt x="858772" y="0"/>
                  <a:pt x="1106462" y="247690"/>
                  <a:pt x="1106462" y="553231"/>
                </a:cubicBezTo>
                <a:cubicBezTo>
                  <a:pt x="1106462" y="858772"/>
                  <a:pt x="858772" y="1106462"/>
                  <a:pt x="553231" y="1106462"/>
                </a:cubicBezTo>
                <a:cubicBezTo>
                  <a:pt x="247690" y="1106462"/>
                  <a:pt x="0" y="858772"/>
                  <a:pt x="0" y="553231"/>
                </a:cubicBezTo>
                <a:cubicBezTo>
                  <a:pt x="0" y="247690"/>
                  <a:pt x="247690" y="0"/>
                  <a:pt x="553231" y="0"/>
                </a:cubicBezTo>
                <a:close/>
              </a:path>
            </a:pathLst>
          </a:custGeom>
          <a:gradFill>
            <a:gsLst>
              <a:gs pos="0">
                <a:srgbClr val="EEBE81">
                  <a:alpha val="95000"/>
                </a:srgbClr>
              </a:gs>
              <a:gs pos="100000">
                <a:srgbClr val="A36A1E">
                  <a:alpha val="95000"/>
                </a:srgbClr>
              </a:gs>
            </a:gsLst>
            <a:lin ang="5400000" scaled="1"/>
          </a:gradFill>
          <a:ln w="92075">
            <a:solidFill>
              <a:srgbClr val="A36A1E">
                <a:alpha val="18000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ctr" anchorCtr="0" forceAA="0" compatLnSpc="1">
            <a:noAutofit/>
          </a:bodyPr>
          <a:lstStyle>
            <a:lvl1pPr>
              <a:defRPr lang="zh-CN" altLang="en-US" sz="1600">
                <a:solidFill>
                  <a:schemeClr val="bg1"/>
                </a:solidFill>
                <a:latin typeface="+mn-ea"/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4" hasCustomPrompt="1"/>
          </p:nvPr>
        </p:nvSpPr>
        <p:spPr>
          <a:xfrm>
            <a:off x="5081718" y="0"/>
            <a:ext cx="7110281" cy="6858000"/>
          </a:xfrm>
          <a:custGeom>
            <a:avLst/>
            <a:gdLst>
              <a:gd name="connsiteX0" fmla="*/ 1673581 w 7110281"/>
              <a:gd name="connsiteY0" fmla="*/ 0 h 6858000"/>
              <a:gd name="connsiteX1" fmla="*/ 7110281 w 7110281"/>
              <a:gd name="connsiteY1" fmla="*/ 0 h 6858000"/>
              <a:gd name="connsiteX2" fmla="*/ 7110281 w 7110281"/>
              <a:gd name="connsiteY2" fmla="*/ 6858000 h 6858000"/>
              <a:gd name="connsiteX3" fmla="*/ 2778313 w 7110281"/>
              <a:gd name="connsiteY3" fmla="*/ 6858000 h 6858000"/>
              <a:gd name="connsiteX4" fmla="*/ 893038 w 7110281"/>
              <a:gd name="connsiteY4" fmla="*/ 6184688 h 6858000"/>
              <a:gd name="connsiteX5" fmla="*/ 78728 w 7110281"/>
              <a:gd name="connsiteY5" fmla="*/ 44655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0281" h="6858000">
                <a:moveTo>
                  <a:pt x="1673581" y="0"/>
                </a:moveTo>
                <a:lnTo>
                  <a:pt x="7110281" y="0"/>
                </a:lnTo>
                <a:lnTo>
                  <a:pt x="7110281" y="6858000"/>
                </a:lnTo>
                <a:lnTo>
                  <a:pt x="2778313" y="6858000"/>
                </a:lnTo>
                <a:lnTo>
                  <a:pt x="893038" y="6184688"/>
                </a:lnTo>
                <a:cubicBezTo>
                  <a:pt x="193456" y="5934838"/>
                  <a:pt x="-171123" y="5165171"/>
                  <a:pt x="78728" y="44655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点击插入图片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A654B-6DF3-4E92-A6DE-CE2F294AB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2275-FE97-4A9B-B435-2C1430BB17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43499" y="970631"/>
            <a:ext cx="89050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梦想征</a:t>
            </a:r>
            <a:r>
              <a:rPr kumimoji="0" lang="zh-CN" altLang="en-US" sz="8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程 星</a:t>
            </a:r>
            <a:r>
              <a: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辰大海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51611" y="2117536"/>
            <a:ext cx="8111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it is not real </a:t>
            </a:r>
            <a:r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text.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81600" y="3006675"/>
            <a:ext cx="1828800" cy="4671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95" r="28000" b="191"/>
          <a:stretch>
            <a:fillRect/>
          </a:stretch>
        </p:blipFill>
        <p:spPr>
          <a:xfrm>
            <a:off x="0" y="20700"/>
            <a:ext cx="4310193" cy="6837300"/>
          </a:xfrm>
          <a:prstGeom prst="rect">
            <a:avLst/>
          </a:prstGeom>
        </p:spPr>
      </p:pic>
      <p:sp>
        <p:nvSpPr>
          <p:cNvPr id="18" name="图文框 17"/>
          <p:cNvSpPr/>
          <p:nvPr/>
        </p:nvSpPr>
        <p:spPr>
          <a:xfrm>
            <a:off x="212436" y="212436"/>
            <a:ext cx="11767127" cy="6428510"/>
          </a:xfrm>
          <a:prstGeom prst="frame">
            <a:avLst>
              <a:gd name="adj1" fmla="val 1078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2435" y="1145309"/>
            <a:ext cx="4097757" cy="17272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288764" y="1312435"/>
            <a:ext cx="1832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smtClean="0">
                <a:solidFill>
                  <a:schemeClr val="bg1"/>
                </a:solidFill>
                <a:effectLst>
                  <a:outerShdw blurRad="254000"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bg1"/>
              </a:solidFill>
              <a:effectLst>
                <a:outerShdw blurRad="254000"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61219" y="2283841"/>
            <a:ext cx="172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5992390" y="1427595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410480" y="13024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工作回顾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10480" y="1683508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5992390" y="2630182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410480" y="25050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业</a:t>
            </a: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绩展示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0480" y="2886095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1" name="等腰三角形 30"/>
          <p:cNvSpPr/>
          <p:nvPr/>
        </p:nvSpPr>
        <p:spPr>
          <a:xfrm rot="5400000">
            <a:off x="5992390" y="3943485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410480" y="381833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经验反思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10480" y="4199398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0" name="等腰三角形 39"/>
          <p:cNvSpPr/>
          <p:nvPr/>
        </p:nvSpPr>
        <p:spPr>
          <a:xfrm rot="5400000">
            <a:off x="5992390" y="5146072"/>
            <a:ext cx="209249" cy="180387"/>
          </a:xfrm>
          <a:prstGeom prst="triangl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410480" y="50209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608965">
              <a:defRPr/>
            </a:pPr>
            <a:r>
              <a:rPr kumimoji="1" lang="zh-CN" altLang="en-US" sz="2400" b="1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工</a:t>
            </a:r>
            <a:r>
              <a:rPr kumimoji="1" lang="zh-CN" altLang="en-US" sz="2400" b="1" kern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作计划</a:t>
            </a:r>
            <a:endParaRPr kumimoji="1" lang="zh-CN" altLang="en-US" sz="2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10480" y="5401985"/>
            <a:ext cx="38724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点击此处添加文本内容，如关键词、部分简单介</a:t>
            </a:r>
            <a:r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绍等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7" b="8200"/>
          <a:stretch>
            <a:fillRect/>
          </a:stretch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47531" y="2199190"/>
            <a:ext cx="6398871" cy="3946967"/>
          </a:xfrm>
          <a:prstGeom prst="rect">
            <a:avLst/>
          </a:prstGeom>
          <a:solidFill>
            <a:srgbClr val="40404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76374" y="2539244"/>
            <a:ext cx="446366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4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>
            <a:spLocks noChangeArrowheads="1"/>
          </p:cNvSpPr>
          <p:nvPr/>
        </p:nvSpPr>
        <p:spPr bwMode="auto">
          <a:xfrm>
            <a:off x="1244281" y="3388359"/>
            <a:ext cx="5435919" cy="234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上半年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在稻壳儿领导和上级有关部门的关心、指导、帮助下，本人始终坚持从我行发展的大局出发，以科学的发展观为指导，以服务群众为工作中心，以树立我行良好的形象为工作手段，爱岗敬业，不断进去，提高了柜面工作效率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全面完成了季度部门既定的工作目标，受到领导和同事的充分肯定。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现本人将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</a:rPr>
              <a:t>2018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年上半年工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</a:rPr>
              <a:t>作做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出如下规划汇报：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157005" y="1206451"/>
            <a:ext cx="38779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工作回顾</a:t>
            </a:r>
            <a:endParaRPr kumimoji="0" lang="en-US" altLang="zh-CN" sz="7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25210" y="2560288"/>
            <a:ext cx="7164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08248" y="2328279"/>
            <a:ext cx="798653" cy="457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64160" y="233680"/>
            <a:ext cx="11714480" cy="639064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4160" y="233680"/>
            <a:ext cx="4084320" cy="646176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0"/>
          <p:cNvSpPr txBox="1">
            <a:spLocks noChangeArrowheads="1"/>
          </p:cNvSpPr>
          <p:nvPr/>
        </p:nvSpPr>
        <p:spPr bwMode="auto">
          <a:xfrm>
            <a:off x="668706" y="2037160"/>
            <a:ext cx="246057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>
                <a:solidFill>
                  <a:schemeClr val="bg1"/>
                </a:solidFill>
                <a:sym typeface="Arial" panose="020B0604020202020204" pitchFamily="34" charset="0"/>
              </a:rPr>
              <a:t>工</a:t>
            </a:r>
            <a:r>
              <a:rPr lang="zh-CN" altLang="en-US" sz="3600" b="1" smtClean="0">
                <a:solidFill>
                  <a:schemeClr val="bg1"/>
                </a:solidFill>
                <a:sym typeface="Arial" panose="020B0604020202020204" pitchFamily="34" charset="0"/>
              </a:rPr>
              <a:t>作回顾</a:t>
            </a:r>
            <a:endParaRPr lang="en-US" altLang="zh-CN" sz="3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0"/>
          <p:cNvSpPr>
            <a:spLocks noChangeArrowheads="1"/>
          </p:cNvSpPr>
          <p:nvPr/>
        </p:nvSpPr>
        <p:spPr bwMode="auto">
          <a:xfrm>
            <a:off x="668707" y="3086838"/>
            <a:ext cx="3274904" cy="197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，色彩纷呈，潮流时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尚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击</a:t>
            </a: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8706" y="2814320"/>
            <a:ext cx="314129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623139" y="0"/>
            <a:ext cx="3568861" cy="6858000"/>
          </a:xfrm>
          <a:prstGeom prst="rect">
            <a:avLst/>
          </a:prstGeom>
          <a:blipFill dpi="0" rotWithShape="1">
            <a:blip r:embed="rId1"/>
            <a:srcRect/>
            <a:stretch>
              <a:fillRect l="-70000" r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15068" y="0"/>
            <a:ext cx="3808071" cy="6858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4572" y="2116583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作内容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566919" y="2884446"/>
            <a:ext cx="379110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4695" y="4757426"/>
            <a:ext cx="1440882" cy="397161"/>
          </a:xfrm>
          <a:prstGeom prst="roundRect">
            <a:avLst>
              <a:gd name="adj" fmla="val 50000"/>
            </a:avLst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91606" y="4762106"/>
            <a:ext cx="101251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5452592" y="1591218"/>
            <a:ext cx="277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议使用微软雅黑字体。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5457564" y="122520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在此添加标题</a:t>
            </a:r>
            <a:endParaRPr lang="zh-CN" altLang="en-US" sz="16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078747" y="1274946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123728" y="1320736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5"/>
          <p:cNvSpPr txBox="1"/>
          <p:nvPr/>
        </p:nvSpPr>
        <p:spPr>
          <a:xfrm>
            <a:off x="5446961" y="3212346"/>
            <a:ext cx="277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议使用微软雅黑字体。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5451933" y="2846332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在此添加标题</a:t>
            </a:r>
            <a:endParaRPr lang="zh-CN" altLang="en-US" sz="16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073116" y="2896074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118097" y="2941864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5"/>
          <p:cNvSpPr txBox="1"/>
          <p:nvPr/>
        </p:nvSpPr>
        <p:spPr>
          <a:xfrm>
            <a:off x="5457564" y="4833474"/>
            <a:ext cx="277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议使用微软雅黑字体。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5462536" y="446746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在此添加标题</a:t>
            </a:r>
            <a:endParaRPr lang="zh-CN" altLang="en-US" sz="16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083719" y="4517202"/>
            <a:ext cx="328697" cy="32869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128700" y="4562992"/>
            <a:ext cx="238736" cy="238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58"/>
          <p:cNvSpPr/>
          <p:nvPr/>
        </p:nvSpPr>
        <p:spPr bwMode="auto">
          <a:xfrm>
            <a:off x="891250" y="3722989"/>
            <a:ext cx="2522116" cy="395352"/>
          </a:xfrm>
          <a:custGeom>
            <a:avLst/>
            <a:gdLst>
              <a:gd name="T0" fmla="*/ 850 w 850"/>
              <a:gd name="T1" fmla="*/ 0 h 156"/>
              <a:gd name="T2" fmla="*/ 44 w 850"/>
              <a:gd name="T3" fmla="*/ 0 h 156"/>
              <a:gd name="T4" fmla="*/ 0 w 850"/>
              <a:gd name="T5" fmla="*/ 44 h 156"/>
              <a:gd name="T6" fmla="*/ 44 w 850"/>
              <a:gd name="T7" fmla="*/ 88 h 156"/>
              <a:gd name="T8" fmla="*/ 379 w 850"/>
              <a:gd name="T9" fmla="*/ 88 h 156"/>
              <a:gd name="T10" fmla="*/ 413 w 850"/>
              <a:gd name="T11" fmla="*/ 146 h 156"/>
              <a:gd name="T12" fmla="*/ 439 w 850"/>
              <a:gd name="T13" fmla="*/ 146 h 156"/>
              <a:gd name="T14" fmla="*/ 473 w 850"/>
              <a:gd name="T15" fmla="*/ 88 h 156"/>
              <a:gd name="T16" fmla="*/ 850 w 850"/>
              <a:gd name="T17" fmla="*/ 88 h 156"/>
              <a:gd name="T18" fmla="*/ 850 w 850"/>
              <a:gd name="T19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56">
                <a:moveTo>
                  <a:pt x="850" y="0"/>
                </a:moveTo>
                <a:cubicBezTo>
                  <a:pt x="44" y="0"/>
                  <a:pt x="44" y="0"/>
                  <a:pt x="44" y="0"/>
                </a:cubicBez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8"/>
                  <a:pt x="44" y="88"/>
                </a:cubicBezTo>
                <a:cubicBezTo>
                  <a:pt x="379" y="88"/>
                  <a:pt x="379" y="88"/>
                  <a:pt x="379" y="88"/>
                </a:cubicBezTo>
                <a:cubicBezTo>
                  <a:pt x="413" y="146"/>
                  <a:pt x="413" y="146"/>
                  <a:pt x="413" y="146"/>
                </a:cubicBezTo>
                <a:cubicBezTo>
                  <a:pt x="419" y="156"/>
                  <a:pt x="433" y="156"/>
                  <a:pt x="439" y="146"/>
                </a:cubicBezTo>
                <a:cubicBezTo>
                  <a:pt x="473" y="88"/>
                  <a:pt x="473" y="88"/>
                  <a:pt x="473" y="88"/>
                </a:cubicBezTo>
                <a:cubicBezTo>
                  <a:pt x="850" y="88"/>
                  <a:pt x="850" y="88"/>
                  <a:pt x="850" y="88"/>
                </a:cubicBezTo>
                <a:lnTo>
                  <a:pt x="850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Freeform 59"/>
          <p:cNvSpPr/>
          <p:nvPr/>
        </p:nvSpPr>
        <p:spPr bwMode="auto">
          <a:xfrm>
            <a:off x="3523427" y="3511429"/>
            <a:ext cx="2515916" cy="435020"/>
          </a:xfrm>
          <a:custGeom>
            <a:avLst/>
            <a:gdLst>
              <a:gd name="T0" fmla="*/ 480 w 848"/>
              <a:gd name="T1" fmla="*/ 84 h 172"/>
              <a:gd name="T2" fmla="*/ 437 w 848"/>
              <a:gd name="T3" fmla="*/ 10 h 172"/>
              <a:gd name="T4" fmla="*/ 410 w 848"/>
              <a:gd name="T5" fmla="*/ 10 h 172"/>
              <a:gd name="T6" fmla="*/ 367 w 848"/>
              <a:gd name="T7" fmla="*/ 84 h 172"/>
              <a:gd name="T8" fmla="*/ 0 w 848"/>
              <a:gd name="T9" fmla="*/ 84 h 172"/>
              <a:gd name="T10" fmla="*/ 0 w 848"/>
              <a:gd name="T11" fmla="*/ 172 h 172"/>
              <a:gd name="T12" fmla="*/ 848 w 848"/>
              <a:gd name="T13" fmla="*/ 172 h 172"/>
              <a:gd name="T14" fmla="*/ 848 w 848"/>
              <a:gd name="T15" fmla="*/ 84 h 172"/>
              <a:gd name="T16" fmla="*/ 480 w 848"/>
              <a:gd name="T17" fmla="*/ 8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8" h="172">
                <a:moveTo>
                  <a:pt x="480" y="84"/>
                </a:moveTo>
                <a:cubicBezTo>
                  <a:pt x="437" y="10"/>
                  <a:pt x="437" y="10"/>
                  <a:pt x="437" y="10"/>
                </a:cubicBezTo>
                <a:cubicBezTo>
                  <a:pt x="431" y="0"/>
                  <a:pt x="416" y="0"/>
                  <a:pt x="410" y="10"/>
                </a:cubicBezTo>
                <a:cubicBezTo>
                  <a:pt x="367" y="84"/>
                  <a:pt x="367" y="84"/>
                  <a:pt x="367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72"/>
                  <a:pt x="0" y="172"/>
                  <a:pt x="0" y="172"/>
                </a:cubicBezTo>
                <a:cubicBezTo>
                  <a:pt x="848" y="172"/>
                  <a:pt x="848" y="172"/>
                  <a:pt x="848" y="172"/>
                </a:cubicBezTo>
                <a:cubicBezTo>
                  <a:pt x="848" y="84"/>
                  <a:pt x="848" y="84"/>
                  <a:pt x="848" y="84"/>
                </a:cubicBezTo>
                <a:lnTo>
                  <a:pt x="480" y="84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Freeform 60"/>
          <p:cNvSpPr/>
          <p:nvPr/>
        </p:nvSpPr>
        <p:spPr bwMode="auto">
          <a:xfrm>
            <a:off x="6154056" y="3722989"/>
            <a:ext cx="2515916" cy="395352"/>
          </a:xfrm>
          <a:custGeom>
            <a:avLst/>
            <a:gdLst>
              <a:gd name="T0" fmla="*/ 848 w 848"/>
              <a:gd name="T1" fmla="*/ 0 h 156"/>
              <a:gd name="T2" fmla="*/ 0 w 848"/>
              <a:gd name="T3" fmla="*/ 0 h 156"/>
              <a:gd name="T4" fmla="*/ 0 w 848"/>
              <a:gd name="T5" fmla="*/ 88 h 156"/>
              <a:gd name="T6" fmla="*/ 377 w 848"/>
              <a:gd name="T7" fmla="*/ 88 h 156"/>
              <a:gd name="T8" fmla="*/ 411 w 848"/>
              <a:gd name="T9" fmla="*/ 146 h 156"/>
              <a:gd name="T10" fmla="*/ 437 w 848"/>
              <a:gd name="T11" fmla="*/ 146 h 156"/>
              <a:gd name="T12" fmla="*/ 471 w 848"/>
              <a:gd name="T13" fmla="*/ 88 h 156"/>
              <a:gd name="T14" fmla="*/ 848 w 848"/>
              <a:gd name="T15" fmla="*/ 88 h 156"/>
              <a:gd name="T16" fmla="*/ 848 w 848"/>
              <a:gd name="T1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8" h="156">
                <a:moveTo>
                  <a:pt x="848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8"/>
                  <a:pt x="0" y="88"/>
                  <a:pt x="0" y="88"/>
                </a:cubicBezTo>
                <a:cubicBezTo>
                  <a:pt x="377" y="88"/>
                  <a:pt x="377" y="88"/>
                  <a:pt x="377" y="88"/>
                </a:cubicBezTo>
                <a:cubicBezTo>
                  <a:pt x="411" y="146"/>
                  <a:pt x="411" y="146"/>
                  <a:pt x="411" y="146"/>
                </a:cubicBezTo>
                <a:cubicBezTo>
                  <a:pt x="417" y="156"/>
                  <a:pt x="431" y="156"/>
                  <a:pt x="437" y="146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848" y="88"/>
                  <a:pt x="848" y="88"/>
                  <a:pt x="848" y="88"/>
                </a:cubicBezTo>
                <a:lnTo>
                  <a:pt x="848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7" name="Freeform 61"/>
          <p:cNvSpPr/>
          <p:nvPr/>
        </p:nvSpPr>
        <p:spPr bwMode="auto">
          <a:xfrm>
            <a:off x="8780033" y="3551097"/>
            <a:ext cx="2525217" cy="395352"/>
          </a:xfrm>
          <a:custGeom>
            <a:avLst/>
            <a:gdLst>
              <a:gd name="T0" fmla="*/ 807 w 851"/>
              <a:gd name="T1" fmla="*/ 156 h 156"/>
              <a:gd name="T2" fmla="*/ 0 w 851"/>
              <a:gd name="T3" fmla="*/ 156 h 156"/>
              <a:gd name="T4" fmla="*/ 0 w 851"/>
              <a:gd name="T5" fmla="*/ 68 h 156"/>
              <a:gd name="T6" fmla="*/ 378 w 851"/>
              <a:gd name="T7" fmla="*/ 68 h 156"/>
              <a:gd name="T8" fmla="*/ 413 w 851"/>
              <a:gd name="T9" fmla="*/ 10 h 156"/>
              <a:gd name="T10" fmla="*/ 439 w 851"/>
              <a:gd name="T11" fmla="*/ 10 h 156"/>
              <a:gd name="T12" fmla="*/ 473 w 851"/>
              <a:gd name="T13" fmla="*/ 68 h 156"/>
              <a:gd name="T14" fmla="*/ 807 w 851"/>
              <a:gd name="T15" fmla="*/ 68 h 156"/>
              <a:gd name="T16" fmla="*/ 851 w 851"/>
              <a:gd name="T17" fmla="*/ 112 h 156"/>
              <a:gd name="T18" fmla="*/ 807 w 851"/>
              <a:gd name="T19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1" h="156">
                <a:moveTo>
                  <a:pt x="807" y="156"/>
                </a:moveTo>
                <a:cubicBezTo>
                  <a:pt x="0" y="156"/>
                  <a:pt x="0" y="156"/>
                  <a:pt x="0" y="156"/>
                </a:cubicBezTo>
                <a:cubicBezTo>
                  <a:pt x="0" y="68"/>
                  <a:pt x="0" y="68"/>
                  <a:pt x="0" y="68"/>
                </a:cubicBezTo>
                <a:cubicBezTo>
                  <a:pt x="378" y="68"/>
                  <a:pt x="378" y="68"/>
                  <a:pt x="378" y="68"/>
                </a:cubicBezTo>
                <a:cubicBezTo>
                  <a:pt x="413" y="10"/>
                  <a:pt x="413" y="10"/>
                  <a:pt x="413" y="10"/>
                </a:cubicBezTo>
                <a:cubicBezTo>
                  <a:pt x="418" y="0"/>
                  <a:pt x="433" y="0"/>
                  <a:pt x="439" y="10"/>
                </a:cubicBezTo>
                <a:cubicBezTo>
                  <a:pt x="473" y="68"/>
                  <a:pt x="473" y="68"/>
                  <a:pt x="473" y="68"/>
                </a:cubicBezTo>
                <a:cubicBezTo>
                  <a:pt x="807" y="68"/>
                  <a:pt x="807" y="68"/>
                  <a:pt x="807" y="68"/>
                </a:cubicBezTo>
                <a:cubicBezTo>
                  <a:pt x="831" y="68"/>
                  <a:pt x="851" y="88"/>
                  <a:pt x="851" y="112"/>
                </a:cubicBezTo>
                <a:cubicBezTo>
                  <a:pt x="851" y="136"/>
                  <a:pt x="831" y="156"/>
                  <a:pt x="807" y="156"/>
                </a:cubicBezTo>
              </a:path>
            </a:pathLst>
          </a:custGeom>
          <a:solidFill>
            <a:srgbClr val="9E9E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稻壳儿小白白(http://dwz.cn/Wu2UP)"/>
          <p:cNvSpPr txBox="1">
            <a:spLocks noChangeArrowheads="1"/>
          </p:cNvSpPr>
          <p:nvPr/>
        </p:nvSpPr>
        <p:spPr bwMode="auto">
          <a:xfrm>
            <a:off x="1128124" y="459083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1146527" y="4898624"/>
            <a:ext cx="237933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工作室更专业的模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板</a:t>
            </a:r>
            <a:r>
              <a:rPr lang="zh-CN" altLang="zh-CN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可</a:t>
            </a: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可，色彩纷呈，潮流时尚</a:t>
            </a:r>
            <a:r>
              <a:rPr lang="zh-CN" altLang="zh-CN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建议</a:t>
            </a:r>
            <a:r>
              <a:rPr lang="zh-CN" altLang="en-US" sz="1200" dirty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200" dirty="0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zh-CN" altLang="zh-CN" sz="1200" dirty="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3505024" y="20711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3523427" y="2378944"/>
            <a:ext cx="237933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工作室更专业的模板。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可可，色彩纷呈，潮流时尚。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zh-CN" altLang="zh-CN" sz="1200" dirty="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6361362" y="459071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6379765" y="4898505"/>
            <a:ext cx="237933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工作室更专业的模板。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可可，色彩纷呈，潮流时尚。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zh-CN" altLang="zh-CN" sz="1200" dirty="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8738262" y="207103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事件名称</a:t>
            </a:r>
            <a:endParaRPr lang="en-US" altLang="zh-CN" sz="1600" b="1" dirty="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8756665" y="2378825"/>
            <a:ext cx="237933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工作室更专业的模板。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可可，色彩纷呈，潮流时尚。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zh-CN" altLang="zh-CN" sz="1200" dirty="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司事记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157006" y="120645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业绩展示</a:t>
            </a:r>
            <a:endParaRPr kumimoji="0" lang="en-US" altLang="zh-CN" sz="7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25210" y="2560288"/>
            <a:ext cx="7164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08248" y="2328279"/>
            <a:ext cx="798653" cy="457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/>
          <p:cNvSpPr txBox="1">
            <a:spLocks noChangeArrowheads="1"/>
          </p:cNvSpPr>
          <p:nvPr/>
        </p:nvSpPr>
        <p:spPr bwMode="auto">
          <a:xfrm>
            <a:off x="1157124" y="2640541"/>
            <a:ext cx="4190732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57124" y="1822606"/>
            <a:ext cx="4089132" cy="637309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91442" y="1931969"/>
            <a:ext cx="3936342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年上半年销售额突破</a:t>
            </a:r>
            <a:r>
              <a:rPr lang="en-US" altLang="zh-CN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2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75596" y="4492224"/>
            <a:ext cx="727096" cy="1339442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2206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1267272" y="4031134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5.2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03984" y="4793527"/>
            <a:ext cx="727096" cy="1038138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610594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2595660" y="4354831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4.1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57160" y="5005676"/>
            <a:ext cx="727096" cy="82599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3863770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848836" y="4544587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3.6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5548" y="4326444"/>
            <a:ext cx="727096" cy="1505223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5192158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5177224" y="3897190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5.4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43342" y="4031135"/>
            <a:ext cx="727096" cy="1800531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6449952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6435018" y="3640468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6.4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71730" y="3621587"/>
            <a:ext cx="727096" cy="221008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2" name="TextBox 6"/>
          <p:cNvSpPr txBox="1"/>
          <p:nvPr/>
        </p:nvSpPr>
        <p:spPr>
          <a:xfrm>
            <a:off x="7778340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3" name="TextBox 6"/>
          <p:cNvSpPr txBox="1"/>
          <p:nvPr/>
        </p:nvSpPr>
        <p:spPr>
          <a:xfrm>
            <a:off x="7763406" y="3160498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7.3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924906" y="3119296"/>
            <a:ext cx="727096" cy="271237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9031516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6"/>
          <p:cNvSpPr txBox="1"/>
          <p:nvPr/>
        </p:nvSpPr>
        <p:spPr>
          <a:xfrm>
            <a:off x="9016582" y="2691696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8.4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253294" y="2541661"/>
            <a:ext cx="727096" cy="3290005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10359904" y="5890729"/>
            <a:ext cx="543739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2018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9" name="TextBox 6"/>
          <p:cNvSpPr txBox="1"/>
          <p:nvPr/>
        </p:nvSpPr>
        <p:spPr>
          <a:xfrm>
            <a:off x="10344970" y="2133599"/>
            <a:ext cx="554960" cy="2443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9.5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亿</a:t>
            </a:r>
            <a:endParaRPr lang="zh-CN" altLang="en-US" sz="1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业绩展示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心圆 2"/>
          <p:cNvSpPr/>
          <p:nvPr/>
        </p:nvSpPr>
        <p:spPr>
          <a:xfrm>
            <a:off x="997039" y="1943962"/>
            <a:ext cx="1962150" cy="1962150"/>
          </a:xfrm>
          <a:prstGeom prst="donut">
            <a:avLst>
              <a:gd name="adj" fmla="val 22556"/>
            </a:avLst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97064" y="2143987"/>
            <a:ext cx="1562100" cy="1562100"/>
          </a:xfrm>
          <a:prstGeom prst="ellipse">
            <a:avLst/>
          </a:prstGeom>
          <a:noFill/>
          <a:ln w="508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>
            <a:off x="1111562" y="2058485"/>
            <a:ext cx="1733104" cy="1733104"/>
          </a:xfrm>
          <a:prstGeom prst="blockArc">
            <a:avLst>
              <a:gd name="adj1" fmla="val 16161364"/>
              <a:gd name="adj2" fmla="val 7585860"/>
              <a:gd name="adj3" fmla="val 1055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3786549" y="1943962"/>
            <a:ext cx="1962150" cy="1962150"/>
          </a:xfrm>
          <a:prstGeom prst="donut">
            <a:avLst>
              <a:gd name="adj" fmla="val 22556"/>
            </a:avLst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986574" y="2143987"/>
            <a:ext cx="1562100" cy="1562100"/>
          </a:xfrm>
          <a:prstGeom prst="ellipse">
            <a:avLst/>
          </a:prstGeom>
          <a:noFill/>
          <a:ln w="508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>
            <a:off x="3901072" y="2058485"/>
            <a:ext cx="1733104" cy="1733104"/>
          </a:xfrm>
          <a:prstGeom prst="blockArc">
            <a:avLst>
              <a:gd name="adj1" fmla="val 16161364"/>
              <a:gd name="adj2" fmla="val 3156683"/>
              <a:gd name="adj3" fmla="val 10743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460811" y="1943962"/>
            <a:ext cx="1962150" cy="1962150"/>
          </a:xfrm>
          <a:prstGeom prst="donut">
            <a:avLst>
              <a:gd name="adj" fmla="val 22556"/>
            </a:avLst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60836" y="2143987"/>
            <a:ext cx="1562100" cy="1562100"/>
          </a:xfrm>
          <a:prstGeom prst="ellipse">
            <a:avLst/>
          </a:prstGeom>
          <a:noFill/>
          <a:ln w="508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>
            <a:off x="6575334" y="2058485"/>
            <a:ext cx="1733104" cy="1733104"/>
          </a:xfrm>
          <a:prstGeom prst="blockArc">
            <a:avLst>
              <a:gd name="adj1" fmla="val 16161364"/>
              <a:gd name="adj2" fmla="val 11740009"/>
              <a:gd name="adj3" fmla="val 10828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9240161" y="1943962"/>
            <a:ext cx="1962150" cy="1962150"/>
          </a:xfrm>
          <a:prstGeom prst="donut">
            <a:avLst>
              <a:gd name="adj" fmla="val 22556"/>
            </a:avLst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440186" y="2143987"/>
            <a:ext cx="1562100" cy="1562100"/>
          </a:xfrm>
          <a:prstGeom prst="ellipse">
            <a:avLst/>
          </a:prstGeom>
          <a:noFill/>
          <a:ln w="508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7" name="空心弧 16"/>
          <p:cNvSpPr/>
          <p:nvPr/>
        </p:nvSpPr>
        <p:spPr>
          <a:xfrm>
            <a:off x="9354684" y="2058485"/>
            <a:ext cx="1733104" cy="1733104"/>
          </a:xfrm>
          <a:prstGeom prst="blockArc">
            <a:avLst>
              <a:gd name="adj1" fmla="val 16161364"/>
              <a:gd name="adj2" fmla="val 21541563"/>
              <a:gd name="adj3" fmla="val 9669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1480856" y="2632649"/>
            <a:ext cx="904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404040"/>
                </a:solidFill>
              </a:rPr>
              <a:t>65</a:t>
            </a:r>
            <a:r>
              <a:rPr lang="en-US" altLang="zh-CN" sz="1800" dirty="0">
                <a:solidFill>
                  <a:srgbClr val="404040"/>
                </a:solidFill>
              </a:rPr>
              <a:t>%</a:t>
            </a:r>
            <a:endParaRPr lang="zh-CN" altLang="en-US" sz="3200" dirty="0">
              <a:solidFill>
                <a:srgbClr val="404040"/>
              </a:solidFill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6989693" y="2619718"/>
            <a:ext cx="904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404040"/>
                </a:solidFill>
              </a:rPr>
              <a:t>85</a:t>
            </a:r>
            <a:r>
              <a:rPr lang="en-US" altLang="zh-CN" sz="1800" dirty="0">
                <a:solidFill>
                  <a:srgbClr val="404040"/>
                </a:solidFill>
              </a:rPr>
              <a:t>%</a:t>
            </a:r>
            <a:endParaRPr lang="zh-CN" altLang="en-US" sz="3200" dirty="0">
              <a:solidFill>
                <a:srgbClr val="404040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9769043" y="2648293"/>
            <a:ext cx="904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404040"/>
                </a:solidFill>
              </a:rPr>
              <a:t>25</a:t>
            </a:r>
            <a:r>
              <a:rPr lang="en-US" altLang="zh-CN" sz="1800" dirty="0" smtClean="0">
                <a:solidFill>
                  <a:srgbClr val="404040"/>
                </a:solidFill>
              </a:rPr>
              <a:t>%</a:t>
            </a:r>
            <a:endParaRPr lang="zh-CN" altLang="en-US" sz="3200" dirty="0">
              <a:solidFill>
                <a:srgbClr val="404040"/>
              </a:solidFill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4315431" y="2654412"/>
            <a:ext cx="904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EB75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404040"/>
                </a:solidFill>
              </a:rPr>
              <a:t>45</a:t>
            </a:r>
            <a:r>
              <a:rPr lang="en-US" altLang="zh-CN" sz="1800" dirty="0">
                <a:solidFill>
                  <a:srgbClr val="404040"/>
                </a:solidFill>
              </a:rPr>
              <a:t>%</a:t>
            </a:r>
            <a:endParaRPr lang="zh-CN" altLang="en-US" sz="3200" dirty="0">
              <a:solidFill>
                <a:srgbClr val="404040"/>
              </a:solidFill>
            </a:endParaRPr>
          </a:p>
        </p:txBody>
      </p:sp>
      <p:sp>
        <p:nvSpPr>
          <p:cNvPr id="26" name="稻壳儿小白白(http://dwz.cn/Wu2UP)"/>
          <p:cNvSpPr txBox="1">
            <a:spLocks noChangeArrowheads="1"/>
          </p:cNvSpPr>
          <p:nvPr/>
        </p:nvSpPr>
        <p:spPr bwMode="auto">
          <a:xfrm>
            <a:off x="1038285" y="4158620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772046" y="4526872"/>
            <a:ext cx="23470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工作室更专业的模板。骆可可，色彩纷呈，潮流时尚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。单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击此处可编辑内容，根据您的需要自由拉伸文本框大小。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3785429" y="4158620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3519190" y="4526872"/>
            <a:ext cx="23470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200"/>
              <a:t>骆可可</a:t>
            </a:r>
            <a:r>
              <a:rPr lang="en-US" altLang="zh-CN" sz="1200"/>
              <a:t>PPT</a:t>
            </a:r>
            <a:r>
              <a:rPr lang="zh-CN" altLang="en-US" sz="1200"/>
              <a:t>工作室更专业的模板。骆可可，色彩纷呈，潮流时尚。单击此处可编辑内容，根据您的需要自由拉伸文本框大小。</a:t>
            </a:r>
            <a:endParaRPr lang="zh-CN" altLang="en-US" sz="1200"/>
          </a:p>
        </p:txBody>
      </p:sp>
      <p:sp>
        <p:nvSpPr>
          <p:cNvPr id="30" name="稻壳儿小白白(http://dwz.cn/Wu2UP)"/>
          <p:cNvSpPr txBox="1">
            <a:spLocks noChangeArrowheads="1"/>
          </p:cNvSpPr>
          <p:nvPr/>
        </p:nvSpPr>
        <p:spPr bwMode="auto">
          <a:xfrm>
            <a:off x="6561035" y="4161037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>
            <a:off x="6294796" y="4529289"/>
            <a:ext cx="23470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200"/>
              <a:t>骆可可</a:t>
            </a:r>
            <a:r>
              <a:rPr lang="en-US" altLang="zh-CN" sz="1200"/>
              <a:t>PPT</a:t>
            </a:r>
            <a:r>
              <a:rPr lang="zh-CN" altLang="en-US" sz="1200"/>
              <a:t>工作室更专业的模板。骆可可，色彩纷呈，潮流时尚。单击此处可编辑内容，根据您的需要自由拉伸文本框大小。</a:t>
            </a:r>
            <a:endParaRPr lang="zh-CN" altLang="en-US" sz="1200"/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9369139" y="4161037"/>
            <a:ext cx="18575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smtClean="0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项</a:t>
            </a: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目名称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9102900" y="4529289"/>
            <a:ext cx="23470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defTabSz="1216025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200"/>
              <a:t>骆可可</a:t>
            </a:r>
            <a:r>
              <a:rPr lang="en-US" altLang="zh-CN" sz="1200"/>
              <a:t>PPT</a:t>
            </a:r>
            <a:r>
              <a:rPr lang="zh-CN" altLang="en-US" sz="1200"/>
              <a:t>工作室更专业的模板。骆可可，色彩纷呈，潮流时尚。单击此处可编辑内容，根据您的需要自由拉伸文本框大小。</a:t>
            </a:r>
            <a:endParaRPr lang="zh-CN" altLang="en-US" sz="1200"/>
          </a:p>
        </p:txBody>
      </p:sp>
      <p:sp>
        <p:nvSpPr>
          <p:cNvPr id="34" name="文本框 33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业绩展示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82906"/>
            <a:ext cx="12192000" cy="54864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77" y="823043"/>
            <a:ext cx="8287474" cy="53276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355767" y="1671748"/>
            <a:ext cx="5441792" cy="3389570"/>
          </a:xfrm>
          <a:prstGeom prst="rect">
            <a:avLst/>
          </a:prstGeom>
          <a:blipFill dpi="0" rotWithShape="1">
            <a:blip r:embed="rId2"/>
            <a:srcRect/>
            <a:stretch>
              <a:fillRect t="-5000"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94504" y="1757763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788427" y="2514643"/>
            <a:ext cx="444531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容。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788425" y="3231673"/>
            <a:ext cx="4445315" cy="135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61463" y="4907901"/>
            <a:ext cx="1440882" cy="39716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88374" y="4912581"/>
            <a:ext cx="101251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937549"/>
            <a:ext cx="1076447" cy="5023413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284790" y="937549"/>
            <a:ext cx="2997843" cy="5023413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490977" y="3518704"/>
            <a:ext cx="2997843" cy="3339296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490977" y="0"/>
            <a:ext cx="2997843" cy="3339296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0"/>
          <p:cNvSpPr txBox="1">
            <a:spLocks noChangeArrowheads="1"/>
          </p:cNvSpPr>
          <p:nvPr/>
        </p:nvSpPr>
        <p:spPr bwMode="auto">
          <a:xfrm>
            <a:off x="7848065" y="1499705"/>
            <a:ext cx="3274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>
                <a:solidFill>
                  <a:srgbClr val="404040"/>
                </a:solidFill>
                <a:sym typeface="Arial" panose="020B0604020202020204" pitchFamily="34" charset="0"/>
              </a:rPr>
              <a:t>其他</a:t>
            </a:r>
            <a:r>
              <a:rPr lang="zh-CN" altLang="en-US" sz="3600" b="1" smtClean="0">
                <a:solidFill>
                  <a:srgbClr val="404040"/>
                </a:solidFill>
                <a:sym typeface="Arial" panose="020B0604020202020204" pitchFamily="34" charset="0"/>
              </a:rPr>
              <a:t>项目展示</a:t>
            </a:r>
            <a:endParaRPr lang="en-US" altLang="zh-CN" sz="3600" b="1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21" name="0"/>
          <p:cNvSpPr>
            <a:spLocks noChangeArrowheads="1"/>
          </p:cNvSpPr>
          <p:nvPr/>
        </p:nvSpPr>
        <p:spPr bwMode="auto">
          <a:xfrm>
            <a:off x="7875774" y="2255848"/>
            <a:ext cx="3874869" cy="281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dirty="0" smtClean="0">
                <a:solidFill>
                  <a:srgbClr val="404040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rgbClr val="404040"/>
                </a:solidFill>
                <a:latin typeface="微软雅黑" panose="020B0503020204020204" pitchFamily="34" charset="-122"/>
              </a:rPr>
              <a:t>，色彩纷呈，潮流时</a:t>
            </a:r>
            <a:r>
              <a:rPr lang="zh-CN" altLang="zh-CN" sz="1200">
                <a:solidFill>
                  <a:srgbClr val="404040"/>
                </a:solidFill>
                <a:latin typeface="微软雅黑" panose="020B0503020204020204" pitchFamily="34" charset="-122"/>
              </a:rPr>
              <a:t>尚</a:t>
            </a:r>
            <a:r>
              <a:rPr lang="zh-CN" altLang="en-US" sz="1200" smtClean="0">
                <a:solidFill>
                  <a:srgbClr val="404040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rgbClr val="404040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200" smtClean="0">
                <a:solidFill>
                  <a:srgbClr val="404040"/>
                </a:solidFill>
                <a:sym typeface="Arial" panose="020B0604020202020204" pitchFamily="34" charset="0"/>
              </a:rPr>
              <a:t>。</a:t>
            </a:r>
            <a:endParaRPr lang="en-US" altLang="zh-CN" sz="1200" smtClean="0">
              <a:solidFill>
                <a:srgbClr val="404040"/>
              </a:solidFill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 sz="1200" dirty="0" smtClean="0">
              <a:solidFill>
                <a:srgbClr val="404040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rgbClr val="404040"/>
                </a:solidFill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rgbClr val="404040"/>
                </a:solidFill>
                <a:sym typeface="Arial" panose="020B0604020202020204" pitchFamily="34" charset="0"/>
              </a:rPr>
              <a:t>击</a:t>
            </a:r>
            <a:r>
              <a:rPr lang="zh-CN" altLang="en-US" sz="1200" dirty="0">
                <a:solidFill>
                  <a:srgbClr val="404040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894245" y="5391233"/>
            <a:ext cx="1282141" cy="358815"/>
          </a:xfrm>
          <a:prstGeom prst="roundRect">
            <a:avLst/>
          </a:prstGeom>
          <a:solidFill>
            <a:srgbClr val="585858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157005" y="1206451"/>
            <a:ext cx="38779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经验反思</a:t>
            </a:r>
            <a:endParaRPr kumimoji="0" lang="en-US" altLang="zh-CN" sz="7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25210" y="2560288"/>
            <a:ext cx="7164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08248" y="2328279"/>
            <a:ext cx="798653" cy="457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1797819"/>
            <a:ext cx="12192000" cy="3778623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/>
          <a:srcRect l="26809" r="25371"/>
          <a:stretch>
            <a:fillRect/>
          </a:stretch>
        </p:blipFill>
        <p:spPr>
          <a:xfrm>
            <a:off x="7405680" y="1376616"/>
            <a:ext cx="2909069" cy="3866716"/>
          </a:xfrm>
          <a:prstGeom prst="rect">
            <a:avLst/>
          </a:prstGeom>
        </p:spPr>
      </p:pic>
      <p:pic>
        <p:nvPicPr>
          <p:cNvPr id="33" name="H0006(Black_iPhone6)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98"/>
          <a:stretch>
            <a:fillRect/>
          </a:stretch>
        </p:blipFill>
        <p:spPr bwMode="auto">
          <a:xfrm>
            <a:off x="6364634" y="960007"/>
            <a:ext cx="5036430" cy="589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1" name="Shape 1619"/>
          <p:cNvSpPr/>
          <p:nvPr/>
        </p:nvSpPr>
        <p:spPr bwMode="auto">
          <a:xfrm>
            <a:off x="497475" y="3906605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Shape 1645"/>
          <p:cNvSpPr/>
          <p:nvPr/>
        </p:nvSpPr>
        <p:spPr>
          <a:xfrm>
            <a:off x="761773" y="4159077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40404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" name="Shape 1627"/>
          <p:cNvSpPr/>
          <p:nvPr/>
        </p:nvSpPr>
        <p:spPr bwMode="auto">
          <a:xfrm>
            <a:off x="496539" y="2529707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4" name="Group 1649"/>
          <p:cNvGrpSpPr/>
          <p:nvPr/>
        </p:nvGrpSpPr>
        <p:grpSpPr bwMode="auto">
          <a:xfrm>
            <a:off x="787981" y="2829916"/>
            <a:ext cx="360365" cy="365980"/>
            <a:chOff x="0" y="0"/>
            <a:chExt cx="611749" cy="619876"/>
          </a:xfrm>
          <a:solidFill>
            <a:srgbClr val="404040"/>
          </a:solidFill>
        </p:grpSpPr>
        <p:sp>
          <p:nvSpPr>
            <p:cNvPr id="45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649530" y="2838783"/>
            <a:ext cx="4469620" cy="6163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单击此处可编辑内容，单击此处可编辑内容。单击添加项目内容。骆可可，色彩纷呈，潮流时尚。单击此处可编辑内容。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34172" y="2509810"/>
            <a:ext cx="2422838" cy="3651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49530" y="4189549"/>
            <a:ext cx="4469620" cy="6163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单击此处可编辑内容，单击此处可编辑内容。单击添加项目内容。骆可可，色彩纷呈，潮流时尚。单击此处可编辑内容。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34172" y="3860576"/>
            <a:ext cx="2422838" cy="3651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我评价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088168" y="3301419"/>
            <a:ext cx="1170017" cy="1170017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rgbClr val="595959"/>
              </a:solidFill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780" y="3301419"/>
            <a:ext cx="1170017" cy="1170017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rgbClr val="595959"/>
              </a:solidFill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25474" y="3301419"/>
            <a:ext cx="1170017" cy="1170017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rgbClr val="595959"/>
              </a:solidFill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800085" y="3301419"/>
            <a:ext cx="1170017" cy="1170017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rgbClr val="595959"/>
              </a:solidFill>
              <a:sym typeface="+mn-lt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665302" y="3102974"/>
            <a:ext cx="10745386" cy="1599974"/>
          </a:xfrm>
          <a:custGeom>
            <a:avLst/>
            <a:gdLst>
              <a:gd name="connsiteX0" fmla="*/ 2007874 w 10745386"/>
              <a:gd name="connsiteY0" fmla="*/ 0 h 1599974"/>
              <a:gd name="connsiteX1" fmla="*/ 2791608 w 10745386"/>
              <a:gd name="connsiteY1" fmla="*/ 638761 h 1599974"/>
              <a:gd name="connsiteX2" fmla="*/ 2800930 w 10745386"/>
              <a:gd name="connsiteY2" fmla="*/ 731233 h 1599974"/>
              <a:gd name="connsiteX3" fmla="*/ 3450235 w 10745386"/>
              <a:gd name="connsiteY3" fmla="*/ 731233 h 1599974"/>
              <a:gd name="connsiteX4" fmla="*/ 3450308 w 10745386"/>
              <a:gd name="connsiteY4" fmla="*/ 729785 h 1599974"/>
              <a:gd name="connsiteX5" fmla="*/ 3624701 w 10745386"/>
              <a:gd name="connsiteY5" fmla="*/ 729785 h 1599974"/>
              <a:gd name="connsiteX6" fmla="*/ 3617625 w 10745386"/>
              <a:gd name="connsiteY6" fmla="*/ 799987 h 1599974"/>
              <a:gd name="connsiteX7" fmla="*/ 4246750 w 10745386"/>
              <a:gd name="connsiteY7" fmla="*/ 1429113 h 1599974"/>
              <a:gd name="connsiteX8" fmla="*/ 4875876 w 10745386"/>
              <a:gd name="connsiteY8" fmla="*/ 799987 h 1599974"/>
              <a:gd name="connsiteX9" fmla="*/ 4868799 w 10745386"/>
              <a:gd name="connsiteY9" fmla="*/ 729785 h 1599974"/>
              <a:gd name="connsiteX10" fmla="*/ 5043192 w 10745386"/>
              <a:gd name="connsiteY10" fmla="*/ 729785 h 1599974"/>
              <a:gd name="connsiteX11" fmla="*/ 5043265 w 10745386"/>
              <a:gd name="connsiteY11" fmla="*/ 731233 h 1599974"/>
              <a:gd name="connsiteX12" fmla="*/ 5692570 w 10745386"/>
              <a:gd name="connsiteY12" fmla="*/ 731233 h 1599974"/>
              <a:gd name="connsiteX13" fmla="*/ 5701892 w 10745386"/>
              <a:gd name="connsiteY13" fmla="*/ 638761 h 1599974"/>
              <a:gd name="connsiteX14" fmla="*/ 6485626 w 10745386"/>
              <a:gd name="connsiteY14" fmla="*/ 0 h 1599974"/>
              <a:gd name="connsiteX15" fmla="*/ 7269360 w 10745386"/>
              <a:gd name="connsiteY15" fmla="*/ 638761 h 1599974"/>
              <a:gd name="connsiteX16" fmla="*/ 7278682 w 10745386"/>
              <a:gd name="connsiteY16" fmla="*/ 731233 h 1599974"/>
              <a:gd name="connsiteX17" fmla="*/ 7927986 w 10745386"/>
              <a:gd name="connsiteY17" fmla="*/ 731233 h 1599974"/>
              <a:gd name="connsiteX18" fmla="*/ 7928059 w 10745386"/>
              <a:gd name="connsiteY18" fmla="*/ 729785 h 1599974"/>
              <a:gd name="connsiteX19" fmla="*/ 8102452 w 10745386"/>
              <a:gd name="connsiteY19" fmla="*/ 729785 h 1599974"/>
              <a:gd name="connsiteX20" fmla="*/ 8095375 w 10745386"/>
              <a:gd name="connsiteY20" fmla="*/ 799987 h 1599974"/>
              <a:gd name="connsiteX21" fmla="*/ 8724501 w 10745386"/>
              <a:gd name="connsiteY21" fmla="*/ 1429113 h 1599974"/>
              <a:gd name="connsiteX22" fmla="*/ 9353627 w 10745386"/>
              <a:gd name="connsiteY22" fmla="*/ 799987 h 1599974"/>
              <a:gd name="connsiteX23" fmla="*/ 9346550 w 10745386"/>
              <a:gd name="connsiteY23" fmla="*/ 729785 h 1599974"/>
              <a:gd name="connsiteX24" fmla="*/ 9520943 w 10745386"/>
              <a:gd name="connsiteY24" fmla="*/ 729785 h 1599974"/>
              <a:gd name="connsiteX25" fmla="*/ 9521016 w 10745386"/>
              <a:gd name="connsiteY25" fmla="*/ 731233 h 1599974"/>
              <a:gd name="connsiteX26" fmla="*/ 10745386 w 10745386"/>
              <a:gd name="connsiteY26" fmla="*/ 731233 h 1599974"/>
              <a:gd name="connsiteX27" fmla="*/ 10745386 w 10745386"/>
              <a:gd name="connsiteY27" fmla="*/ 910300 h 1599974"/>
              <a:gd name="connsiteX28" fmla="*/ 9513367 w 10745386"/>
              <a:gd name="connsiteY28" fmla="*/ 910300 h 1599974"/>
              <a:gd name="connsiteX29" fmla="*/ 9508235 w 10745386"/>
              <a:gd name="connsiteY29" fmla="*/ 961213 h 1599974"/>
              <a:gd name="connsiteX30" fmla="*/ 8724501 w 10745386"/>
              <a:gd name="connsiteY30" fmla="*/ 1599974 h 1599974"/>
              <a:gd name="connsiteX31" fmla="*/ 7940767 w 10745386"/>
              <a:gd name="connsiteY31" fmla="*/ 961213 h 1599974"/>
              <a:gd name="connsiteX32" fmla="*/ 7935635 w 10745386"/>
              <a:gd name="connsiteY32" fmla="*/ 910300 h 1599974"/>
              <a:gd name="connsiteX33" fmla="*/ 7277130 w 10745386"/>
              <a:gd name="connsiteY33" fmla="*/ 910300 h 1599974"/>
              <a:gd name="connsiteX34" fmla="*/ 7277130 w 10745386"/>
              <a:gd name="connsiteY34" fmla="*/ 910301 h 1599974"/>
              <a:gd name="connsiteX35" fmla="*/ 7103632 w 10745386"/>
              <a:gd name="connsiteY35" fmla="*/ 910301 h 1599974"/>
              <a:gd name="connsiteX36" fmla="*/ 7103632 w 10745386"/>
              <a:gd name="connsiteY36" fmla="*/ 910300 h 1599974"/>
              <a:gd name="connsiteX37" fmla="*/ 7102299 w 10745386"/>
              <a:gd name="connsiteY37" fmla="*/ 910300 h 1599974"/>
              <a:gd name="connsiteX38" fmla="*/ 7102299 w 10745386"/>
              <a:gd name="connsiteY38" fmla="*/ 731233 h 1599974"/>
              <a:gd name="connsiteX39" fmla="*/ 7107821 w 10745386"/>
              <a:gd name="connsiteY39" fmla="*/ 731233 h 1599974"/>
              <a:gd name="connsiteX40" fmla="*/ 7101971 w 10745386"/>
              <a:gd name="connsiteY40" fmla="*/ 673196 h 1599974"/>
              <a:gd name="connsiteX41" fmla="*/ 6485626 w 10745386"/>
              <a:gd name="connsiteY41" fmla="*/ 170861 h 1599974"/>
              <a:gd name="connsiteX42" fmla="*/ 5856500 w 10745386"/>
              <a:gd name="connsiteY42" fmla="*/ 799987 h 1599974"/>
              <a:gd name="connsiteX43" fmla="*/ 5867621 w 10745386"/>
              <a:gd name="connsiteY43" fmla="*/ 910301 h 1599974"/>
              <a:gd name="connsiteX44" fmla="*/ 5694122 w 10745386"/>
              <a:gd name="connsiteY44" fmla="*/ 910301 h 1599974"/>
              <a:gd name="connsiteX45" fmla="*/ 5694122 w 10745386"/>
              <a:gd name="connsiteY45" fmla="*/ 910300 h 1599974"/>
              <a:gd name="connsiteX46" fmla="*/ 5035617 w 10745386"/>
              <a:gd name="connsiteY46" fmla="*/ 910300 h 1599974"/>
              <a:gd name="connsiteX47" fmla="*/ 5030484 w 10745386"/>
              <a:gd name="connsiteY47" fmla="*/ 961213 h 1599974"/>
              <a:gd name="connsiteX48" fmla="*/ 4246750 w 10745386"/>
              <a:gd name="connsiteY48" fmla="*/ 1599974 h 1599974"/>
              <a:gd name="connsiteX49" fmla="*/ 3463016 w 10745386"/>
              <a:gd name="connsiteY49" fmla="*/ 961213 h 1599974"/>
              <a:gd name="connsiteX50" fmla="*/ 3457884 w 10745386"/>
              <a:gd name="connsiteY50" fmla="*/ 910300 h 1599974"/>
              <a:gd name="connsiteX51" fmla="*/ 2799378 w 10745386"/>
              <a:gd name="connsiteY51" fmla="*/ 910300 h 1599974"/>
              <a:gd name="connsiteX52" fmla="*/ 2799378 w 10745386"/>
              <a:gd name="connsiteY52" fmla="*/ 910301 h 1599974"/>
              <a:gd name="connsiteX53" fmla="*/ 2625880 w 10745386"/>
              <a:gd name="connsiteY53" fmla="*/ 910301 h 1599974"/>
              <a:gd name="connsiteX54" fmla="*/ 2637000 w 10745386"/>
              <a:gd name="connsiteY54" fmla="*/ 799987 h 1599974"/>
              <a:gd name="connsiteX55" fmla="*/ 2007874 w 10745386"/>
              <a:gd name="connsiteY55" fmla="*/ 170861 h 1599974"/>
              <a:gd name="connsiteX56" fmla="*/ 1378748 w 10745386"/>
              <a:gd name="connsiteY56" fmla="*/ 799987 h 1599974"/>
              <a:gd name="connsiteX57" fmla="*/ 1389869 w 10745386"/>
              <a:gd name="connsiteY57" fmla="*/ 910301 h 1599974"/>
              <a:gd name="connsiteX58" fmla="*/ 1216370 w 10745386"/>
              <a:gd name="connsiteY58" fmla="*/ 910301 h 1599974"/>
              <a:gd name="connsiteX59" fmla="*/ 1216370 w 10745386"/>
              <a:gd name="connsiteY59" fmla="*/ 910300 h 1599974"/>
              <a:gd name="connsiteX60" fmla="*/ 0 w 10745386"/>
              <a:gd name="connsiteY60" fmla="*/ 910300 h 1599974"/>
              <a:gd name="connsiteX61" fmla="*/ 0 w 10745386"/>
              <a:gd name="connsiteY61" fmla="*/ 731233 h 1599974"/>
              <a:gd name="connsiteX62" fmla="*/ 1214818 w 10745386"/>
              <a:gd name="connsiteY62" fmla="*/ 731233 h 1599974"/>
              <a:gd name="connsiteX63" fmla="*/ 1224140 w 10745386"/>
              <a:gd name="connsiteY63" fmla="*/ 638761 h 1599974"/>
              <a:gd name="connsiteX64" fmla="*/ 2007874 w 10745386"/>
              <a:gd name="connsiteY64" fmla="*/ 0 h 159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0745386" h="1599974">
                <a:moveTo>
                  <a:pt x="2007874" y="0"/>
                </a:moveTo>
                <a:cubicBezTo>
                  <a:pt x="2394468" y="0"/>
                  <a:pt x="2717013" y="274221"/>
                  <a:pt x="2791608" y="638761"/>
                </a:cubicBezTo>
                <a:lnTo>
                  <a:pt x="2800930" y="731233"/>
                </a:lnTo>
                <a:lnTo>
                  <a:pt x="3450235" y="731233"/>
                </a:lnTo>
                <a:lnTo>
                  <a:pt x="3450308" y="729785"/>
                </a:lnTo>
                <a:lnTo>
                  <a:pt x="3624701" y="729785"/>
                </a:lnTo>
                <a:lnTo>
                  <a:pt x="3617625" y="799987"/>
                </a:lnTo>
                <a:cubicBezTo>
                  <a:pt x="3617625" y="1147444"/>
                  <a:pt x="3899293" y="1429113"/>
                  <a:pt x="4246750" y="1429113"/>
                </a:cubicBezTo>
                <a:cubicBezTo>
                  <a:pt x="4594207" y="1429113"/>
                  <a:pt x="4875876" y="1147444"/>
                  <a:pt x="4875876" y="799987"/>
                </a:cubicBezTo>
                <a:lnTo>
                  <a:pt x="4868799" y="729785"/>
                </a:lnTo>
                <a:lnTo>
                  <a:pt x="5043192" y="729785"/>
                </a:lnTo>
                <a:lnTo>
                  <a:pt x="5043265" y="731233"/>
                </a:lnTo>
                <a:lnTo>
                  <a:pt x="5692570" y="731233"/>
                </a:lnTo>
                <a:lnTo>
                  <a:pt x="5701892" y="638761"/>
                </a:lnTo>
                <a:cubicBezTo>
                  <a:pt x="5776488" y="274221"/>
                  <a:pt x="6099033" y="0"/>
                  <a:pt x="6485626" y="0"/>
                </a:cubicBezTo>
                <a:cubicBezTo>
                  <a:pt x="6872220" y="0"/>
                  <a:pt x="7194765" y="274221"/>
                  <a:pt x="7269360" y="638761"/>
                </a:cubicBezTo>
                <a:lnTo>
                  <a:pt x="7278682" y="731233"/>
                </a:lnTo>
                <a:lnTo>
                  <a:pt x="7927986" y="731233"/>
                </a:lnTo>
                <a:lnTo>
                  <a:pt x="7928059" y="729785"/>
                </a:lnTo>
                <a:lnTo>
                  <a:pt x="8102452" y="729785"/>
                </a:lnTo>
                <a:lnTo>
                  <a:pt x="8095375" y="799987"/>
                </a:lnTo>
                <a:cubicBezTo>
                  <a:pt x="8095375" y="1147444"/>
                  <a:pt x="8377044" y="1429113"/>
                  <a:pt x="8724501" y="1429113"/>
                </a:cubicBezTo>
                <a:cubicBezTo>
                  <a:pt x="9071958" y="1429113"/>
                  <a:pt x="9353627" y="1147444"/>
                  <a:pt x="9353627" y="799987"/>
                </a:cubicBezTo>
                <a:lnTo>
                  <a:pt x="9346550" y="729785"/>
                </a:lnTo>
                <a:lnTo>
                  <a:pt x="9520943" y="729785"/>
                </a:lnTo>
                <a:lnTo>
                  <a:pt x="9521016" y="731233"/>
                </a:lnTo>
                <a:lnTo>
                  <a:pt x="10745386" y="731233"/>
                </a:lnTo>
                <a:lnTo>
                  <a:pt x="10745386" y="910300"/>
                </a:lnTo>
                <a:lnTo>
                  <a:pt x="9513367" y="910300"/>
                </a:lnTo>
                <a:lnTo>
                  <a:pt x="9508235" y="961213"/>
                </a:lnTo>
                <a:cubicBezTo>
                  <a:pt x="9433639" y="1325753"/>
                  <a:pt x="9111094" y="1599974"/>
                  <a:pt x="8724501" y="1599974"/>
                </a:cubicBezTo>
                <a:cubicBezTo>
                  <a:pt x="8337908" y="1599974"/>
                  <a:pt x="8015363" y="1325753"/>
                  <a:pt x="7940767" y="961213"/>
                </a:cubicBezTo>
                <a:lnTo>
                  <a:pt x="7935635" y="910300"/>
                </a:lnTo>
                <a:lnTo>
                  <a:pt x="7277130" y="910300"/>
                </a:lnTo>
                <a:lnTo>
                  <a:pt x="7277130" y="910301"/>
                </a:lnTo>
                <a:lnTo>
                  <a:pt x="7103632" y="910301"/>
                </a:lnTo>
                <a:lnTo>
                  <a:pt x="7103632" y="910300"/>
                </a:lnTo>
                <a:lnTo>
                  <a:pt x="7102299" y="910300"/>
                </a:lnTo>
                <a:lnTo>
                  <a:pt x="7102299" y="731233"/>
                </a:lnTo>
                <a:lnTo>
                  <a:pt x="7107821" y="731233"/>
                </a:lnTo>
                <a:lnTo>
                  <a:pt x="7101971" y="673196"/>
                </a:lnTo>
                <a:cubicBezTo>
                  <a:pt x="7043307" y="386514"/>
                  <a:pt x="6789651" y="170861"/>
                  <a:pt x="6485626" y="170861"/>
                </a:cubicBezTo>
                <a:cubicBezTo>
                  <a:pt x="6138169" y="170861"/>
                  <a:pt x="5856500" y="452530"/>
                  <a:pt x="5856500" y="799987"/>
                </a:cubicBezTo>
                <a:lnTo>
                  <a:pt x="5867621" y="910301"/>
                </a:lnTo>
                <a:lnTo>
                  <a:pt x="5694122" y="910301"/>
                </a:lnTo>
                <a:lnTo>
                  <a:pt x="5694122" y="910300"/>
                </a:lnTo>
                <a:lnTo>
                  <a:pt x="5035617" y="910300"/>
                </a:lnTo>
                <a:lnTo>
                  <a:pt x="5030484" y="961213"/>
                </a:lnTo>
                <a:cubicBezTo>
                  <a:pt x="4955889" y="1325753"/>
                  <a:pt x="4633343" y="1599974"/>
                  <a:pt x="4246750" y="1599974"/>
                </a:cubicBezTo>
                <a:cubicBezTo>
                  <a:pt x="3860157" y="1599974"/>
                  <a:pt x="3537612" y="1325753"/>
                  <a:pt x="3463016" y="961213"/>
                </a:cubicBezTo>
                <a:lnTo>
                  <a:pt x="3457884" y="910300"/>
                </a:lnTo>
                <a:lnTo>
                  <a:pt x="2799378" y="910300"/>
                </a:lnTo>
                <a:lnTo>
                  <a:pt x="2799378" y="910301"/>
                </a:lnTo>
                <a:lnTo>
                  <a:pt x="2625880" y="910301"/>
                </a:lnTo>
                <a:lnTo>
                  <a:pt x="2637000" y="799987"/>
                </a:lnTo>
                <a:cubicBezTo>
                  <a:pt x="2637000" y="452530"/>
                  <a:pt x="2355331" y="170861"/>
                  <a:pt x="2007874" y="170861"/>
                </a:cubicBezTo>
                <a:cubicBezTo>
                  <a:pt x="1660417" y="170861"/>
                  <a:pt x="1378748" y="452530"/>
                  <a:pt x="1378748" y="799987"/>
                </a:cubicBezTo>
                <a:lnTo>
                  <a:pt x="1389869" y="910301"/>
                </a:lnTo>
                <a:lnTo>
                  <a:pt x="1216370" y="910301"/>
                </a:lnTo>
                <a:lnTo>
                  <a:pt x="1216370" y="910300"/>
                </a:lnTo>
                <a:lnTo>
                  <a:pt x="0" y="910300"/>
                </a:lnTo>
                <a:lnTo>
                  <a:pt x="0" y="731233"/>
                </a:lnTo>
                <a:lnTo>
                  <a:pt x="1214818" y="731233"/>
                </a:lnTo>
                <a:lnTo>
                  <a:pt x="1224140" y="638761"/>
                </a:lnTo>
                <a:cubicBezTo>
                  <a:pt x="1298736" y="274221"/>
                  <a:pt x="1621281" y="0"/>
                  <a:pt x="2007874" y="0"/>
                </a:cubicBezTo>
                <a:close/>
              </a:path>
            </a:pathLst>
          </a:cu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rgbClr val="595959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468404" y="5167047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468404" y="5434993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468403" y="5702939"/>
            <a:ext cx="2652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468404" y="5970886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655808" y="2126106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655808" y="2394052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3655807" y="2661998"/>
            <a:ext cx="2652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55808" y="2929945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5963504" y="5167047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5963504" y="5434993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5963503" y="5702939"/>
            <a:ext cx="2652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963504" y="5970886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150908" y="2126106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150908" y="2394052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50907" y="2661998"/>
            <a:ext cx="2652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150908" y="2929945"/>
            <a:ext cx="2652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请在此添加您的文字</a:t>
            </a:r>
            <a:r>
              <a:rPr lang="zh-CN" altLang="en-US" sz="1200" smtClean="0">
                <a:solidFill>
                  <a:srgbClr val="5858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>
              <a:solidFill>
                <a:srgbClr val="5858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38"/>
          <p:cNvSpPr txBox="1"/>
          <p:nvPr/>
        </p:nvSpPr>
        <p:spPr>
          <a:xfrm>
            <a:off x="2325370" y="3245232"/>
            <a:ext cx="6832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S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78" name="TextBox 41"/>
          <p:cNvSpPr txBox="1"/>
          <p:nvPr/>
        </p:nvSpPr>
        <p:spPr>
          <a:xfrm>
            <a:off x="6789322" y="3265552"/>
            <a:ext cx="71045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O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79" name="TextBox 42"/>
          <p:cNvSpPr txBox="1"/>
          <p:nvPr/>
        </p:nvSpPr>
        <p:spPr>
          <a:xfrm>
            <a:off x="9077906" y="3265552"/>
            <a:ext cx="6286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T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80" name="TextBox 43"/>
          <p:cNvSpPr txBox="1"/>
          <p:nvPr/>
        </p:nvSpPr>
        <p:spPr>
          <a:xfrm>
            <a:off x="4451557" y="3265552"/>
            <a:ext cx="96853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7500" dirty="0">
                <a:solidFill>
                  <a:schemeClr val="bg1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W</a:t>
            </a:r>
            <a:endParaRPr lang="en-US" sz="7500" dirty="0">
              <a:solidFill>
                <a:schemeClr val="bg1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81" name="稻壳儿小白白(http://dwz.cn/Wu2UP)"/>
          <p:cNvSpPr txBox="1">
            <a:spLocks noChangeArrowheads="1"/>
          </p:cNvSpPr>
          <p:nvPr/>
        </p:nvSpPr>
        <p:spPr bwMode="auto">
          <a:xfrm>
            <a:off x="2512362" y="4783888"/>
            <a:ext cx="11434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 smtClean="0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Strength</a:t>
            </a:r>
            <a:endParaRPr lang="en-US" altLang="zh-CN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稻壳儿小白白(http://dwz.cn/Wu2UP)"/>
          <p:cNvSpPr txBox="1">
            <a:spLocks noChangeArrowheads="1"/>
          </p:cNvSpPr>
          <p:nvPr/>
        </p:nvSpPr>
        <p:spPr bwMode="auto">
          <a:xfrm>
            <a:off x="1855506" y="4707220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优势</a:t>
            </a:r>
            <a:endParaRPr lang="en-US" altLang="zh-CN" sz="2400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稻壳儿小白白(http://dwz.cn/Wu2UP)"/>
          <p:cNvSpPr txBox="1">
            <a:spLocks noChangeArrowheads="1"/>
          </p:cNvSpPr>
          <p:nvPr/>
        </p:nvSpPr>
        <p:spPr bwMode="auto">
          <a:xfrm>
            <a:off x="4778236" y="1762053"/>
            <a:ext cx="13280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weakness</a:t>
            </a:r>
            <a:endParaRPr lang="en-US" altLang="zh-CN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稻壳儿小白白(http://dwz.cn/Wu2UP)"/>
          <p:cNvSpPr txBox="1">
            <a:spLocks noChangeArrowheads="1"/>
          </p:cNvSpPr>
          <p:nvPr/>
        </p:nvSpPr>
        <p:spPr bwMode="auto">
          <a:xfrm>
            <a:off x="4121380" y="1685385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弱势</a:t>
            </a:r>
            <a:endParaRPr lang="en-US" altLang="zh-CN" sz="2400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稻壳儿小白白(http://dwz.cn/Wu2UP)"/>
          <p:cNvSpPr txBox="1">
            <a:spLocks noChangeArrowheads="1"/>
          </p:cNvSpPr>
          <p:nvPr/>
        </p:nvSpPr>
        <p:spPr bwMode="auto">
          <a:xfrm>
            <a:off x="6872554" y="4769116"/>
            <a:ext cx="1688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opportunity</a:t>
            </a:r>
            <a:endParaRPr lang="en-US" altLang="zh-CN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稻壳儿小白白(http://dwz.cn/Wu2UP)"/>
          <p:cNvSpPr txBox="1">
            <a:spLocks noChangeArrowheads="1"/>
          </p:cNvSpPr>
          <p:nvPr/>
        </p:nvSpPr>
        <p:spPr bwMode="auto">
          <a:xfrm>
            <a:off x="6215698" y="4692448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 smtClean="0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机遇</a:t>
            </a:r>
            <a:endParaRPr lang="en-US" altLang="zh-CN" sz="2400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稻壳儿小白白(http://dwz.cn/Wu2UP)"/>
          <p:cNvSpPr txBox="1">
            <a:spLocks noChangeArrowheads="1"/>
          </p:cNvSpPr>
          <p:nvPr/>
        </p:nvSpPr>
        <p:spPr bwMode="auto">
          <a:xfrm>
            <a:off x="9369584" y="1787921"/>
            <a:ext cx="11434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b="1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threat</a:t>
            </a:r>
            <a:endParaRPr lang="en-US" altLang="zh-CN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稻壳儿小白白(http://dwz.cn/Wu2UP)"/>
          <p:cNvSpPr txBox="1">
            <a:spLocks noChangeArrowheads="1"/>
          </p:cNvSpPr>
          <p:nvPr/>
        </p:nvSpPr>
        <p:spPr bwMode="auto">
          <a:xfrm>
            <a:off x="8712728" y="1711253"/>
            <a:ext cx="75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 smtClean="0">
                <a:solidFill>
                  <a:srgbClr val="585858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威胁</a:t>
            </a:r>
            <a:endParaRPr lang="en-US" altLang="zh-CN" sz="2400" b="1" dirty="0">
              <a:solidFill>
                <a:srgbClr val="585858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5"/>
          <p:cNvSpPr/>
          <p:nvPr/>
        </p:nvSpPr>
        <p:spPr bwMode="auto">
          <a:xfrm>
            <a:off x="703184" y="221063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7" name="Freeform 66"/>
          <p:cNvSpPr/>
          <p:nvPr/>
        </p:nvSpPr>
        <p:spPr bwMode="auto">
          <a:xfrm>
            <a:off x="791492" y="231046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12" name="Freeform 15"/>
          <p:cNvSpPr/>
          <p:nvPr/>
        </p:nvSpPr>
        <p:spPr bwMode="auto">
          <a:xfrm>
            <a:off x="8084099" y="221063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13" name="Freeform 66"/>
          <p:cNvSpPr/>
          <p:nvPr/>
        </p:nvSpPr>
        <p:spPr bwMode="auto">
          <a:xfrm>
            <a:off x="8172407" y="231046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18" name="Freeform 15"/>
          <p:cNvSpPr/>
          <p:nvPr/>
        </p:nvSpPr>
        <p:spPr bwMode="auto">
          <a:xfrm>
            <a:off x="703184" y="360148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19" name="Freeform 66"/>
          <p:cNvSpPr/>
          <p:nvPr/>
        </p:nvSpPr>
        <p:spPr bwMode="auto">
          <a:xfrm>
            <a:off x="791492" y="370131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24" name="Freeform 15"/>
          <p:cNvSpPr/>
          <p:nvPr/>
        </p:nvSpPr>
        <p:spPr bwMode="auto">
          <a:xfrm>
            <a:off x="8084099" y="360148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25" name="Freeform 66"/>
          <p:cNvSpPr/>
          <p:nvPr/>
        </p:nvSpPr>
        <p:spPr bwMode="auto">
          <a:xfrm>
            <a:off x="8172407" y="370131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30" name="Freeform 15"/>
          <p:cNvSpPr/>
          <p:nvPr/>
        </p:nvSpPr>
        <p:spPr bwMode="auto">
          <a:xfrm>
            <a:off x="703184" y="499233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31" name="Freeform 66"/>
          <p:cNvSpPr/>
          <p:nvPr/>
        </p:nvSpPr>
        <p:spPr bwMode="auto">
          <a:xfrm>
            <a:off x="791492" y="509216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36" name="Freeform 15"/>
          <p:cNvSpPr/>
          <p:nvPr/>
        </p:nvSpPr>
        <p:spPr bwMode="auto">
          <a:xfrm>
            <a:off x="8084099" y="4992338"/>
            <a:ext cx="349112" cy="403008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37" name="Freeform 66"/>
          <p:cNvSpPr/>
          <p:nvPr/>
        </p:nvSpPr>
        <p:spPr bwMode="auto">
          <a:xfrm>
            <a:off x="8172407" y="5092166"/>
            <a:ext cx="165860" cy="170837"/>
          </a:xfrm>
          <a:custGeom>
            <a:avLst/>
            <a:gdLst>
              <a:gd name="T0" fmla="*/ 53 w 182"/>
              <a:gd name="T1" fmla="*/ 181 h 188"/>
              <a:gd name="T2" fmla="*/ 6 w 182"/>
              <a:gd name="T3" fmla="*/ 118 h 188"/>
              <a:gd name="T4" fmla="*/ 10 w 182"/>
              <a:gd name="T5" fmla="*/ 92 h 188"/>
              <a:gd name="T6" fmla="*/ 35 w 182"/>
              <a:gd name="T7" fmla="*/ 96 h 188"/>
              <a:gd name="T8" fmla="*/ 66 w 182"/>
              <a:gd name="T9" fmla="*/ 137 h 188"/>
              <a:gd name="T10" fmla="*/ 145 w 182"/>
              <a:gd name="T11" fmla="*/ 11 h 188"/>
              <a:gd name="T12" fmla="*/ 170 w 182"/>
              <a:gd name="T13" fmla="*/ 5 h 188"/>
              <a:gd name="T14" fmla="*/ 176 w 182"/>
              <a:gd name="T15" fmla="*/ 30 h 188"/>
              <a:gd name="T16" fmla="*/ 84 w 182"/>
              <a:gd name="T17" fmla="*/ 180 h 188"/>
              <a:gd name="T18" fmla="*/ 69 w 182"/>
              <a:gd name="T19" fmla="*/ 188 h 188"/>
              <a:gd name="T20" fmla="*/ 68 w 182"/>
              <a:gd name="T21" fmla="*/ 188 h 188"/>
              <a:gd name="T22" fmla="*/ 53 w 182"/>
              <a:gd name="T23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" h="188">
                <a:moveTo>
                  <a:pt x="53" y="181"/>
                </a:moveTo>
                <a:cubicBezTo>
                  <a:pt x="6" y="118"/>
                  <a:pt x="6" y="118"/>
                  <a:pt x="6" y="118"/>
                </a:cubicBezTo>
                <a:cubicBezTo>
                  <a:pt x="0" y="110"/>
                  <a:pt x="1" y="98"/>
                  <a:pt x="10" y="92"/>
                </a:cubicBezTo>
                <a:cubicBezTo>
                  <a:pt x="18" y="86"/>
                  <a:pt x="29" y="88"/>
                  <a:pt x="35" y="9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50" y="2"/>
                  <a:pt x="162" y="0"/>
                  <a:pt x="170" y="5"/>
                </a:cubicBezTo>
                <a:cubicBezTo>
                  <a:pt x="179" y="10"/>
                  <a:pt x="182" y="22"/>
                  <a:pt x="176" y="30"/>
                </a:cubicBezTo>
                <a:cubicBezTo>
                  <a:pt x="84" y="180"/>
                  <a:pt x="84" y="180"/>
                  <a:pt x="84" y="180"/>
                </a:cubicBezTo>
                <a:cubicBezTo>
                  <a:pt x="81" y="184"/>
                  <a:pt x="75" y="188"/>
                  <a:pt x="69" y="188"/>
                </a:cubicBezTo>
                <a:cubicBezTo>
                  <a:pt x="69" y="188"/>
                  <a:pt x="69" y="188"/>
                  <a:pt x="68" y="188"/>
                </a:cubicBezTo>
                <a:cubicBezTo>
                  <a:pt x="62" y="188"/>
                  <a:pt x="57" y="185"/>
                  <a:pt x="53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39" name="Freeform 5"/>
          <p:cNvSpPr/>
          <p:nvPr/>
        </p:nvSpPr>
        <p:spPr bwMode="auto">
          <a:xfrm>
            <a:off x="4503387" y="1869968"/>
            <a:ext cx="3222171" cy="3603440"/>
          </a:xfrm>
          <a:custGeom>
            <a:avLst/>
            <a:gdLst>
              <a:gd name="T0" fmla="*/ 2460 w 2650"/>
              <a:gd name="T1" fmla="*/ 893 h 2965"/>
              <a:gd name="T2" fmla="*/ 619 w 2650"/>
              <a:gd name="T3" fmla="*/ 346 h 2965"/>
              <a:gd name="T4" fmla="*/ 268 w 2650"/>
              <a:gd name="T5" fmla="*/ 1399 h 2965"/>
              <a:gd name="T6" fmla="*/ 64 w 2650"/>
              <a:gd name="T7" fmla="*/ 1838 h 2965"/>
              <a:gd name="T8" fmla="*/ 119 w 2650"/>
              <a:gd name="T9" fmla="*/ 1992 h 2965"/>
              <a:gd name="T10" fmla="*/ 170 w 2650"/>
              <a:gd name="T11" fmla="*/ 2083 h 2965"/>
              <a:gd name="T12" fmla="*/ 252 w 2650"/>
              <a:gd name="T13" fmla="*/ 2139 h 2965"/>
              <a:gd name="T14" fmla="*/ 205 w 2650"/>
              <a:gd name="T15" fmla="*/ 2198 h 2965"/>
              <a:gd name="T16" fmla="*/ 279 w 2650"/>
              <a:gd name="T17" fmla="*/ 2285 h 2965"/>
              <a:gd name="T18" fmla="*/ 326 w 2650"/>
              <a:gd name="T19" fmla="*/ 2507 h 2965"/>
              <a:gd name="T20" fmla="*/ 724 w 2650"/>
              <a:gd name="T21" fmla="*/ 2519 h 2965"/>
              <a:gd name="T22" fmla="*/ 1007 w 2650"/>
              <a:gd name="T23" fmla="*/ 2930 h 2965"/>
              <a:gd name="T24" fmla="*/ 1006 w 2650"/>
              <a:gd name="T25" fmla="*/ 2965 h 2965"/>
              <a:gd name="T26" fmla="*/ 2066 w 2650"/>
              <a:gd name="T27" fmla="*/ 2965 h 2965"/>
              <a:gd name="T28" fmla="*/ 2049 w 2650"/>
              <a:gd name="T29" fmla="*/ 2173 h 2965"/>
              <a:gd name="T30" fmla="*/ 2460 w 2650"/>
              <a:gd name="T31" fmla="*/ 893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50" h="2965">
                <a:moveTo>
                  <a:pt x="2460" y="893"/>
                </a:moveTo>
                <a:cubicBezTo>
                  <a:pt x="2269" y="149"/>
                  <a:pt x="1239" y="0"/>
                  <a:pt x="619" y="346"/>
                </a:cubicBezTo>
                <a:cubicBezTo>
                  <a:pt x="0" y="691"/>
                  <a:pt x="248" y="1294"/>
                  <a:pt x="268" y="1399"/>
                </a:cubicBezTo>
                <a:cubicBezTo>
                  <a:pt x="288" y="1505"/>
                  <a:pt x="115" y="1751"/>
                  <a:pt x="64" y="1838"/>
                </a:cubicBezTo>
                <a:cubicBezTo>
                  <a:pt x="12" y="1925"/>
                  <a:pt x="36" y="1957"/>
                  <a:pt x="119" y="1992"/>
                </a:cubicBezTo>
                <a:cubicBezTo>
                  <a:pt x="203" y="2027"/>
                  <a:pt x="167" y="2031"/>
                  <a:pt x="170" y="2083"/>
                </a:cubicBezTo>
                <a:cubicBezTo>
                  <a:pt x="173" y="2136"/>
                  <a:pt x="252" y="2139"/>
                  <a:pt x="252" y="2139"/>
                </a:cubicBezTo>
                <a:cubicBezTo>
                  <a:pt x="252" y="2139"/>
                  <a:pt x="204" y="2150"/>
                  <a:pt x="205" y="2198"/>
                </a:cubicBezTo>
                <a:cubicBezTo>
                  <a:pt x="206" y="2247"/>
                  <a:pt x="279" y="2285"/>
                  <a:pt x="279" y="2285"/>
                </a:cubicBezTo>
                <a:cubicBezTo>
                  <a:pt x="327" y="2333"/>
                  <a:pt x="255" y="2395"/>
                  <a:pt x="326" y="2507"/>
                </a:cubicBezTo>
                <a:cubicBezTo>
                  <a:pt x="398" y="2619"/>
                  <a:pt x="426" y="2531"/>
                  <a:pt x="724" y="2519"/>
                </a:cubicBezTo>
                <a:cubicBezTo>
                  <a:pt x="1022" y="2507"/>
                  <a:pt x="1007" y="2930"/>
                  <a:pt x="1007" y="2930"/>
                </a:cubicBezTo>
                <a:cubicBezTo>
                  <a:pt x="1007" y="2930"/>
                  <a:pt x="1007" y="2930"/>
                  <a:pt x="1006" y="2965"/>
                </a:cubicBezTo>
                <a:cubicBezTo>
                  <a:pt x="1006" y="2965"/>
                  <a:pt x="1006" y="2965"/>
                  <a:pt x="2066" y="2965"/>
                </a:cubicBezTo>
                <a:cubicBezTo>
                  <a:pt x="1799" y="2644"/>
                  <a:pt x="2049" y="2173"/>
                  <a:pt x="2049" y="2173"/>
                </a:cubicBezTo>
                <a:cubicBezTo>
                  <a:pt x="2049" y="2173"/>
                  <a:pt x="2650" y="1638"/>
                  <a:pt x="2460" y="893"/>
                </a:cubicBez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40" name="Freeform 15"/>
          <p:cNvSpPr/>
          <p:nvPr/>
        </p:nvSpPr>
        <p:spPr bwMode="auto">
          <a:xfrm>
            <a:off x="5419250" y="2532197"/>
            <a:ext cx="1505575" cy="1738006"/>
          </a:xfrm>
          <a:custGeom>
            <a:avLst/>
            <a:gdLst>
              <a:gd name="T0" fmla="*/ 1573 w 3148"/>
              <a:gd name="T1" fmla="*/ 0 h 3634"/>
              <a:gd name="T2" fmla="*/ 0 w 3148"/>
              <a:gd name="T3" fmla="*/ 904 h 3634"/>
              <a:gd name="T4" fmla="*/ 0 w 3148"/>
              <a:gd name="T5" fmla="*/ 2730 h 3634"/>
              <a:gd name="T6" fmla="*/ 1573 w 3148"/>
              <a:gd name="T7" fmla="*/ 3634 h 3634"/>
              <a:gd name="T8" fmla="*/ 3148 w 3148"/>
              <a:gd name="T9" fmla="*/ 2730 h 3634"/>
              <a:gd name="T10" fmla="*/ 3148 w 3148"/>
              <a:gd name="T11" fmla="*/ 904 h 3634"/>
              <a:gd name="T12" fmla="*/ 1573 w 3148"/>
              <a:gd name="T13" fmla="*/ 0 h 3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8" h="3634">
                <a:moveTo>
                  <a:pt x="1573" y="0"/>
                </a:moveTo>
                <a:lnTo>
                  <a:pt x="0" y="904"/>
                </a:lnTo>
                <a:lnTo>
                  <a:pt x="0" y="2730"/>
                </a:lnTo>
                <a:lnTo>
                  <a:pt x="1573" y="3634"/>
                </a:lnTo>
                <a:lnTo>
                  <a:pt x="3148" y="2730"/>
                </a:lnTo>
                <a:lnTo>
                  <a:pt x="3148" y="904"/>
                </a:lnTo>
                <a:lnTo>
                  <a:pt x="157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/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5798639" y="2929824"/>
            <a:ext cx="746797" cy="1173540"/>
          </a:xfrm>
          <a:custGeom>
            <a:avLst/>
            <a:gdLst>
              <a:gd name="T0" fmla="*/ 154 w 154"/>
              <a:gd name="T1" fmla="*/ 65 h 240"/>
              <a:gd name="T2" fmla="*/ 143 w 154"/>
              <a:gd name="T3" fmla="*/ 99 h 240"/>
              <a:gd name="T4" fmla="*/ 119 w 154"/>
              <a:gd name="T5" fmla="*/ 119 h 240"/>
              <a:gd name="T6" fmla="*/ 107 w 154"/>
              <a:gd name="T7" fmla="*/ 128 h 240"/>
              <a:gd name="T8" fmla="*/ 94 w 154"/>
              <a:gd name="T9" fmla="*/ 144 h 240"/>
              <a:gd name="T10" fmla="*/ 93 w 154"/>
              <a:gd name="T11" fmla="*/ 155 h 240"/>
              <a:gd name="T12" fmla="*/ 88 w 154"/>
              <a:gd name="T13" fmla="*/ 159 h 240"/>
              <a:gd name="T14" fmla="*/ 54 w 154"/>
              <a:gd name="T15" fmla="*/ 159 h 240"/>
              <a:gd name="T16" fmla="*/ 50 w 154"/>
              <a:gd name="T17" fmla="*/ 155 h 240"/>
              <a:gd name="T18" fmla="*/ 57 w 154"/>
              <a:gd name="T19" fmla="*/ 123 h 240"/>
              <a:gd name="T20" fmla="*/ 91 w 154"/>
              <a:gd name="T21" fmla="*/ 95 h 240"/>
              <a:gd name="T22" fmla="*/ 100 w 154"/>
              <a:gd name="T23" fmla="*/ 86 h 240"/>
              <a:gd name="T24" fmla="*/ 107 w 154"/>
              <a:gd name="T25" fmla="*/ 68 h 240"/>
              <a:gd name="T26" fmla="*/ 100 w 154"/>
              <a:gd name="T27" fmla="*/ 47 h 240"/>
              <a:gd name="T28" fmla="*/ 76 w 154"/>
              <a:gd name="T29" fmla="*/ 37 h 240"/>
              <a:gd name="T30" fmla="*/ 51 w 154"/>
              <a:gd name="T31" fmla="*/ 49 h 240"/>
              <a:gd name="T32" fmla="*/ 44 w 154"/>
              <a:gd name="T33" fmla="*/ 73 h 240"/>
              <a:gd name="T34" fmla="*/ 0 w 154"/>
              <a:gd name="T35" fmla="*/ 73 h 240"/>
              <a:gd name="T36" fmla="*/ 30 w 154"/>
              <a:gd name="T37" fmla="*/ 12 h 240"/>
              <a:gd name="T38" fmla="*/ 74 w 154"/>
              <a:gd name="T39" fmla="*/ 0 h 240"/>
              <a:gd name="T40" fmla="*/ 131 w 154"/>
              <a:gd name="T41" fmla="*/ 17 h 240"/>
              <a:gd name="T42" fmla="*/ 154 w 154"/>
              <a:gd name="T43" fmla="*/ 65 h 240"/>
              <a:gd name="T44" fmla="*/ 100 w 154"/>
              <a:gd name="T45" fmla="*/ 213 h 240"/>
              <a:gd name="T46" fmla="*/ 72 w 154"/>
              <a:gd name="T47" fmla="*/ 239 h 240"/>
              <a:gd name="T48" fmla="*/ 45 w 154"/>
              <a:gd name="T49" fmla="*/ 212 h 240"/>
              <a:gd name="T50" fmla="*/ 73 w 154"/>
              <a:gd name="T51" fmla="*/ 185 h 240"/>
              <a:gd name="T52" fmla="*/ 100 w 154"/>
              <a:gd name="T53" fmla="*/ 21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" h="240">
                <a:moveTo>
                  <a:pt x="154" y="65"/>
                </a:moveTo>
                <a:cubicBezTo>
                  <a:pt x="154" y="78"/>
                  <a:pt x="149" y="90"/>
                  <a:pt x="143" y="99"/>
                </a:cubicBezTo>
                <a:cubicBezTo>
                  <a:pt x="139" y="104"/>
                  <a:pt x="130" y="111"/>
                  <a:pt x="119" y="119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02" y="132"/>
                  <a:pt x="96" y="137"/>
                  <a:pt x="94" y="144"/>
                </a:cubicBezTo>
                <a:cubicBezTo>
                  <a:pt x="93" y="147"/>
                  <a:pt x="93" y="150"/>
                  <a:pt x="93" y="155"/>
                </a:cubicBezTo>
                <a:cubicBezTo>
                  <a:pt x="93" y="157"/>
                  <a:pt x="91" y="159"/>
                  <a:pt x="88" y="159"/>
                </a:cubicBezTo>
                <a:cubicBezTo>
                  <a:pt x="85" y="159"/>
                  <a:pt x="58" y="159"/>
                  <a:pt x="54" y="159"/>
                </a:cubicBezTo>
                <a:cubicBezTo>
                  <a:pt x="50" y="159"/>
                  <a:pt x="50" y="157"/>
                  <a:pt x="50" y="155"/>
                </a:cubicBezTo>
                <a:cubicBezTo>
                  <a:pt x="51" y="141"/>
                  <a:pt x="51" y="129"/>
                  <a:pt x="57" y="123"/>
                </a:cubicBezTo>
                <a:cubicBezTo>
                  <a:pt x="68" y="110"/>
                  <a:pt x="91" y="95"/>
                  <a:pt x="91" y="95"/>
                </a:cubicBezTo>
                <a:cubicBezTo>
                  <a:pt x="95" y="92"/>
                  <a:pt x="98" y="90"/>
                  <a:pt x="100" y="86"/>
                </a:cubicBezTo>
                <a:cubicBezTo>
                  <a:pt x="104" y="81"/>
                  <a:pt x="107" y="74"/>
                  <a:pt x="107" y="68"/>
                </a:cubicBezTo>
                <a:cubicBezTo>
                  <a:pt x="107" y="60"/>
                  <a:pt x="105" y="53"/>
                  <a:pt x="100" y="47"/>
                </a:cubicBezTo>
                <a:cubicBezTo>
                  <a:pt x="96" y="40"/>
                  <a:pt x="88" y="37"/>
                  <a:pt x="76" y="37"/>
                </a:cubicBezTo>
                <a:cubicBezTo>
                  <a:pt x="64" y="37"/>
                  <a:pt x="56" y="41"/>
                  <a:pt x="51" y="49"/>
                </a:cubicBezTo>
                <a:cubicBezTo>
                  <a:pt x="46" y="57"/>
                  <a:pt x="44" y="65"/>
                  <a:pt x="4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1" y="44"/>
                  <a:pt x="11" y="24"/>
                  <a:pt x="30" y="12"/>
                </a:cubicBezTo>
                <a:cubicBezTo>
                  <a:pt x="42" y="4"/>
                  <a:pt x="57" y="0"/>
                  <a:pt x="74" y="0"/>
                </a:cubicBezTo>
                <a:cubicBezTo>
                  <a:pt x="97" y="0"/>
                  <a:pt x="116" y="6"/>
                  <a:pt x="131" y="17"/>
                </a:cubicBezTo>
                <a:cubicBezTo>
                  <a:pt x="146" y="27"/>
                  <a:pt x="154" y="44"/>
                  <a:pt x="154" y="65"/>
                </a:cubicBezTo>
                <a:close/>
                <a:moveTo>
                  <a:pt x="100" y="213"/>
                </a:moveTo>
                <a:cubicBezTo>
                  <a:pt x="100" y="230"/>
                  <a:pt x="88" y="240"/>
                  <a:pt x="72" y="239"/>
                </a:cubicBezTo>
                <a:cubicBezTo>
                  <a:pt x="57" y="239"/>
                  <a:pt x="45" y="228"/>
                  <a:pt x="45" y="212"/>
                </a:cubicBezTo>
                <a:cubicBezTo>
                  <a:pt x="46" y="195"/>
                  <a:pt x="59" y="185"/>
                  <a:pt x="73" y="185"/>
                </a:cubicBezTo>
                <a:cubicBezTo>
                  <a:pt x="89" y="186"/>
                  <a:pt x="101" y="197"/>
                  <a:pt x="100" y="213"/>
                </a:cubicBez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endParaRPr lang="en-US" sz="860"/>
          </a:p>
        </p:txBody>
      </p:sp>
      <p:sp>
        <p:nvSpPr>
          <p:cNvPr id="42" name="矩形 41"/>
          <p:cNvSpPr/>
          <p:nvPr/>
        </p:nvSpPr>
        <p:spPr>
          <a:xfrm>
            <a:off x="1180406" y="2391736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81252" y="2101362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76626" y="3628898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77472" y="333852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74287" y="5019748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75133" y="472937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564879" y="2391736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565725" y="2101362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561099" y="3628898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61945" y="333852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558760" y="5019748"/>
            <a:ext cx="292977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击此处可编辑内容，根据您的需要自由拉伸文本框大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小，建议使用微软雅黑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559606" y="4729374"/>
            <a:ext cx="2050552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心得体会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9E9E9E"/>
          </a:solidFill>
        </p:spPr>
      </p:pic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157006" y="120645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rPr>
              <a:t>工作计划</a:t>
            </a:r>
            <a:endParaRPr kumimoji="0" lang="en-US" altLang="zh-CN" sz="7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25210" y="2560288"/>
            <a:ext cx="7164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If it is not real text. If it is not real text.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08248" y="2328279"/>
            <a:ext cx="798653" cy="457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 rot="8100000">
            <a:off x="7259907" y="2352611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5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5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 rot="8100000">
            <a:off x="5586477" y="2912697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8100000">
            <a:off x="3913047" y="3472783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 rot="8100000">
            <a:off x="2239617" y="4032869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0280" y="3528099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7130" y="3139568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添</a:t>
            </a: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1788" y="2287940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98638" y="1899409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添</a:t>
            </a: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667003" y="2727271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643853" y="2338740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添</a:t>
            </a: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15417" y="5073022"/>
            <a:ext cx="2188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92267" y="4684491"/>
            <a:ext cx="2188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添</a:t>
            </a:r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加标题</a:t>
            </a:r>
            <a:endParaRPr lang="en-US" altLang="zh-CN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99462" y="571844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作计划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64383" y="1293509"/>
            <a:ext cx="673257" cy="45719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38"/>
          <a:stretch>
            <a:fillRect/>
          </a:stretch>
        </p:blipFill>
        <p:spPr>
          <a:xfrm>
            <a:off x="0" y="0"/>
            <a:ext cx="8680627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130005" y="0"/>
            <a:ext cx="5061995" cy="6858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730324" y="1642019"/>
            <a:ext cx="28186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工作小结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1"/>
          <p:cNvSpPr txBox="1">
            <a:spLocks noChangeArrowheads="1"/>
          </p:cNvSpPr>
          <p:nvPr/>
        </p:nvSpPr>
        <p:spPr bwMode="auto">
          <a:xfrm>
            <a:off x="7824247" y="2746141"/>
            <a:ext cx="3791106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容。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>
            <a:off x="7824246" y="3764121"/>
            <a:ext cx="379110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可可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骆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</a:rPr>
              <a:t>可可，色彩纷呈，潮流时尚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单击此处可编辑内容，单击此处可编辑内容</a:t>
            </a: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</a:rPr>
              <a:t>单击添加项目内容</a:t>
            </a:r>
            <a:r>
              <a:rPr lang="zh-CN" altLang="zh-CN" sz="120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24246" y="2476980"/>
            <a:ext cx="93778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43500" y="970631"/>
            <a:ext cx="8905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汇</a:t>
            </a:r>
            <a:r>
              <a:rPr lang="zh-CN" altLang="en-US" sz="800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报完毕 感谢聆听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51611" y="2117536"/>
            <a:ext cx="8111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A designer can use default text to simulate what text would look like. 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it is not real </a:t>
            </a:r>
            <a:r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text.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81600" y="3006675"/>
            <a:ext cx="1828800" cy="46710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7309414" y="4007182"/>
            <a:ext cx="702895" cy="70289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081262" y="5568043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91383" y="5613102"/>
            <a:ext cx="772389" cy="86507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158943" y="4987207"/>
            <a:ext cx="697963" cy="69796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LIDE.DIAGRAM" val="a511c76c-1a3f-4939-92e4-096473c80b7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3511</Words>
  <Application>WPS 演示</Application>
  <PresentationFormat>宽屏</PresentationFormat>
  <Paragraphs>294</Paragraphs>
  <Slides>20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汉仪尚巍手书W</vt:lpstr>
      <vt:lpstr>华文细黑</vt:lpstr>
      <vt:lpstr>微软雅黑</vt:lpstr>
      <vt:lpstr>Calibri</vt:lpstr>
      <vt:lpstr>Bebas</vt:lpstr>
      <vt:lpstr>华文黑体</vt:lpstr>
      <vt:lpstr>等线</vt:lpstr>
      <vt:lpstr>等线</vt:lpstr>
      <vt:lpstr>Impact</vt:lpstr>
      <vt:lpstr>Arial Unicode MS</vt:lpstr>
      <vt:lpstr>等线 Light</vt:lpstr>
      <vt:lpstr>Segoe Print</vt:lpstr>
      <vt:lpstr>Calibri</vt:lpstr>
      <vt:lpstr>Gill Sans</vt:lpstr>
      <vt:lpstr>Montserrat</vt:lpstr>
      <vt:lpstr>方正兰亭粗黑简体</vt:lpstr>
      <vt:lpstr>黑体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45</cp:revision>
  <dcterms:created xsi:type="dcterms:W3CDTF">2018-09-02T08:09:00Z</dcterms:created>
  <dcterms:modified xsi:type="dcterms:W3CDTF">2018-09-05T08:54:00Z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