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3"/>
  </p:sldMasterIdLst>
  <p:notesMasterIdLst>
    <p:notesMasterId r:id="rId17"/>
  </p:notesMasterIdLst>
  <p:sldIdLst>
    <p:sldId id="256" r:id="rId4"/>
    <p:sldId id="258" r:id="rId5"/>
    <p:sldId id="296" r:id="rId6"/>
    <p:sldId id="257" r:id="rId7"/>
    <p:sldId id="297" r:id="rId8"/>
    <p:sldId id="262" r:id="rId9"/>
    <p:sldId id="263" r:id="rId10"/>
    <p:sldId id="298" r:id="rId11"/>
    <p:sldId id="300" r:id="rId12"/>
    <p:sldId id="277" r:id="rId13"/>
    <p:sldId id="301" r:id="rId14"/>
    <p:sldId id="261" r:id="rId15"/>
    <p:sldId id="313" r:id="rId16"/>
    <p:sldId id="304" r:id="rId18"/>
    <p:sldId id="302" r:id="rId19"/>
    <p:sldId id="295" r:id="rId20"/>
    <p:sldId id="259" r:id="rId21"/>
    <p:sldId id="315" r:id="rId22"/>
    <p:sldId id="314" r:id="rId23"/>
    <p:sldId id="299" r:id="rId24"/>
  </p:sldIdLst>
  <p:sldSz cx="9144000" cy="5143500"/>
  <p:notesSz cx="6858000" cy="9144000"/>
  <p:embeddedFontLst>
    <p:embeddedFont>
      <p:font typeface="经典繁角隶" panose="02010609000101010101" charset="-122"/>
      <p:regular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  <p:embeddedFont>
      <p:font typeface="隶书" panose="02010509060101010101" charset="-122"/>
      <p:regular r:id="rId33"/>
    </p:embeddedFont>
    <p:embeddedFont>
      <p:font typeface="汉仪程行简" panose="00020600040101010101" charset="-122"/>
      <p:regular r:id="rId34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4946"/>
    <a:srgbClr val="ABB4B6"/>
    <a:srgbClr val="C1CCCD"/>
    <a:srgbClr val="C8D3D5"/>
    <a:srgbClr val="E7EAE3"/>
    <a:srgbClr val="B6C9D0"/>
    <a:srgbClr val="B4CFD8"/>
    <a:srgbClr val="CDDCE1"/>
    <a:srgbClr val="C19E6B"/>
    <a:srgbClr val="C6C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939"/>
        <p:guide pos="2880"/>
        <p:guide pos="1416"/>
      </p:guideLst>
    </p:cSldViewPr>
  </p:slide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741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3375"/>
            </a:lvl1pPr>
          </a:lstStyle>
          <a:p>
            <a:pPr fontAlgn="base"/>
            <a:r>
              <a:rPr lang="zh-CN" altLang="en-US" sz="337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pPr fontAlgn="base"/>
            <a:r>
              <a:rPr lang="zh-CN" altLang="en-US" sz="1350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3375"/>
            </a:lvl1pPr>
          </a:lstStyle>
          <a:p>
            <a:pPr fontAlgn="base"/>
            <a:r>
              <a:rPr lang="zh-CN" altLang="en-US" sz="337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pPr fontAlgn="base"/>
            <a:r>
              <a:rPr lang="zh-CN" altLang="en-US" sz="1350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56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257175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14630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50"/>
            </a:lvl1pPr>
          </a:lstStyle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marL="0" lvl="0" indent="0" algn="ctr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463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6585" lvl="5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9485" lvl="6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2385" lvl="7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5285" lvl="8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6858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0287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3716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17145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058035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2400935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2743835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56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257175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14630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50"/>
            </a:lvl1pPr>
          </a:lstStyle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lvl1pPr marL="0" lvl="0" indent="0" algn="ctr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463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6585" lvl="5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9485" lvl="6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2385" lvl="7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5285" lvl="8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6858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0287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3716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17145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058035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2400935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2743835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7.png"/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22" name="文本框 2"/>
          <p:cNvSpPr txBox="1"/>
          <p:nvPr/>
        </p:nvSpPr>
        <p:spPr>
          <a:xfrm>
            <a:off x="2395538" y="3625850"/>
            <a:ext cx="2540000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>
                <a:latin typeface="经典繁角隶" panose="02010609000101010101" charset="-122"/>
                <a:ea typeface="经典繁角隶" panose="02010609000101010101" charset="-122"/>
              </a:rPr>
              <a:t>一.以树育德</a:t>
            </a:r>
            <a:endParaRPr lang="zh-CN" altLang="en-US" sz="20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5123" name="文本框 3"/>
          <p:cNvSpPr txBox="1"/>
          <p:nvPr/>
        </p:nvSpPr>
        <p:spPr>
          <a:xfrm>
            <a:off x="4497388" y="3625850"/>
            <a:ext cx="2540000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>
                <a:latin typeface="经典繁角隶" panose="02010609000101010101" charset="-122"/>
                <a:ea typeface="经典繁角隶" panose="02010609000101010101" charset="-122"/>
              </a:rPr>
              <a:t>二.以玉温心</a:t>
            </a:r>
            <a:endParaRPr lang="zh-CN" altLang="en-US" sz="20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5124" name="文本框 4"/>
          <p:cNvSpPr txBox="1"/>
          <p:nvPr/>
        </p:nvSpPr>
        <p:spPr>
          <a:xfrm>
            <a:off x="6600825" y="3625850"/>
            <a:ext cx="2540000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>
                <a:latin typeface="经典繁角隶" panose="02010609000101010101" charset="-122"/>
                <a:ea typeface="经典繁角隶" panose="02010609000101010101" charset="-122"/>
              </a:rPr>
              <a:t>三.万古更替</a:t>
            </a:r>
            <a:endParaRPr lang="zh-CN" altLang="en-US" sz="2000">
              <a:latin typeface="经典繁角隶" panose="02010609000101010101" charset="-122"/>
              <a:ea typeface="经典繁角隶" panose="0201060900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146" name="图片 2" descr="目录-3"/>
          <p:cNvPicPr>
            <a:picLocks noChangeAspect="1"/>
          </p:cNvPicPr>
          <p:nvPr/>
        </p:nvPicPr>
        <p:blipFill>
          <a:blip r:embed="rId1"/>
          <a:srcRect r="18004"/>
          <a:stretch>
            <a:fillRect/>
          </a:stretch>
        </p:blipFill>
        <p:spPr>
          <a:xfrm>
            <a:off x="-1349375" y="1074738"/>
            <a:ext cx="7531100" cy="346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7" name="图片 1" descr="目录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637" y="1685925"/>
            <a:ext cx="9183687" cy="346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5" descr="觅元素57aa04e9148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538" y="2097088"/>
            <a:ext cx="1538287" cy="1624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文本框 3"/>
          <p:cNvSpPr txBox="1"/>
          <p:nvPr/>
        </p:nvSpPr>
        <p:spPr>
          <a:xfrm>
            <a:off x="4022725" y="1277938"/>
            <a:ext cx="10985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</a:rPr>
              <a:t>第一章回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6150" name="文本框 4"/>
          <p:cNvSpPr txBox="1"/>
          <p:nvPr/>
        </p:nvSpPr>
        <p:spPr>
          <a:xfrm>
            <a:off x="3281363" y="1901825"/>
            <a:ext cx="2620962" cy="828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800">
                <a:latin typeface="经典繁角隶" panose="02010609000101010101" charset="-122"/>
                <a:ea typeface="经典繁角隶" panose="02010609000101010101" charset="-122"/>
              </a:rPr>
              <a:t>以树育德</a:t>
            </a:r>
            <a:endParaRPr lang="zh-CN" altLang="en-US" sz="48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6151" name="图片 9" descr="花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5624513" y="2051050"/>
            <a:ext cx="1035050" cy="466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图片 10" descr="花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2449513" y="2051050"/>
            <a:ext cx="1035050" cy="466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170" name="图片 6" descr="线条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0" y="520700"/>
            <a:ext cx="2824163" cy="113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文本框 1"/>
          <p:cNvSpPr txBox="1"/>
          <p:nvPr/>
        </p:nvSpPr>
        <p:spPr>
          <a:xfrm>
            <a:off x="5046663" y="1162050"/>
            <a:ext cx="3157537" cy="2322513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落叶乔木。木材可供建筑及制造器物之用。 </a:t>
            </a:r>
            <a:endParaRPr lang="zh-CN" altLang="en-US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治木器。 </a:t>
            </a:r>
            <a:endParaRPr lang="zh-CN" altLang="en-US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木头雕刻成印刷用的木板。 </a:t>
            </a:r>
            <a:endParaRPr lang="zh-CN" altLang="en-US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指故里。 </a:t>
            </a:r>
            <a:endParaRPr lang="zh-CN" altLang="en-US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姓。</a:t>
            </a:r>
            <a:endParaRPr lang="zh-CN" altLang="en-US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7172" name="图片 4" descr="云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50" y="1884363"/>
            <a:ext cx="4883150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图片 2" descr="线条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50" y="2536825"/>
            <a:ext cx="1690688" cy="287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4" name="文本框 5"/>
          <p:cNvSpPr txBox="1"/>
          <p:nvPr/>
        </p:nvSpPr>
        <p:spPr>
          <a:xfrm>
            <a:off x="1339850" y="750888"/>
            <a:ext cx="2597150" cy="20907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30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梓</a:t>
            </a:r>
            <a:endParaRPr lang="zh-CN" altLang="en-US" sz="130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3" descr="云-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850" y="3054350"/>
            <a:ext cx="3732213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1" descr="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575" y="587375"/>
            <a:ext cx="2762250" cy="895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剪去对角的矩形 2"/>
          <p:cNvSpPr/>
          <p:nvPr/>
        </p:nvSpPr>
        <p:spPr>
          <a:xfrm>
            <a:off x="755650" y="400050"/>
            <a:ext cx="504825" cy="2376488"/>
          </a:xfrm>
          <a:prstGeom prst="snip2DiagRect">
            <a:avLst/>
          </a:prstGeom>
          <a:blipFill rotWithShape="1">
            <a:blip r:embed="rId4"/>
          </a:blipFill>
          <a:ln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" name="剪去对角的矩形 3"/>
          <p:cNvSpPr/>
          <p:nvPr/>
        </p:nvSpPr>
        <p:spPr>
          <a:xfrm>
            <a:off x="1584325" y="400685"/>
            <a:ext cx="503555" cy="2376170"/>
          </a:xfrm>
          <a:prstGeom prst="snip2DiagRect">
            <a:avLst/>
          </a:prstGeom>
          <a:blipFill rotWithShape="1">
            <a:blip r:embed="rId4"/>
            <a:tile tx="0" ty="0" algn="tr"/>
          </a:blipFill>
          <a:ln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剪去对角的矩形 4"/>
          <p:cNvSpPr/>
          <p:nvPr/>
        </p:nvSpPr>
        <p:spPr>
          <a:xfrm>
            <a:off x="2412365" y="400685"/>
            <a:ext cx="503555" cy="2376170"/>
          </a:xfrm>
          <a:prstGeom prst="snip2DiagRect">
            <a:avLst/>
          </a:prstGeom>
          <a:blipFill rotWithShape="1">
            <a:blip r:embed="rId4">
              <a:alphaModFix amt="67000"/>
            </a:blip>
            <a:tile algn="ctr"/>
          </a:blipFill>
          <a:ln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6" name="剪去对角的矩形 5"/>
          <p:cNvSpPr/>
          <p:nvPr/>
        </p:nvSpPr>
        <p:spPr>
          <a:xfrm>
            <a:off x="3240405" y="400685"/>
            <a:ext cx="503555" cy="2376170"/>
          </a:xfrm>
          <a:prstGeom prst="snip2DiagRect">
            <a:avLst/>
          </a:prstGeom>
          <a:blipFill rotWithShape="1">
            <a:blip r:embed="rId4"/>
            <a:tile algn="r"/>
          </a:blipFill>
          <a:ln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7" name="剪去对角的矩形 6"/>
          <p:cNvSpPr/>
          <p:nvPr/>
        </p:nvSpPr>
        <p:spPr>
          <a:xfrm>
            <a:off x="4068763" y="400050"/>
            <a:ext cx="503238" cy="2376488"/>
          </a:xfrm>
          <a:prstGeom prst="snip2DiagRect">
            <a:avLst/>
          </a:prstGeom>
          <a:blipFill rotWithShape="1">
            <a:blip r:embed="rId4"/>
            <a:tile algn="tl"/>
          </a:blipFill>
          <a:ln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8201" name="文本框 7"/>
          <p:cNvSpPr txBox="1"/>
          <p:nvPr/>
        </p:nvSpPr>
        <p:spPr>
          <a:xfrm>
            <a:off x="712788" y="1112838"/>
            <a:ext cx="588962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仁</a:t>
            </a:r>
            <a:endParaRPr lang="zh-CN" altLang="en-US" sz="32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8202" name="文本框 8"/>
          <p:cNvSpPr txBox="1"/>
          <p:nvPr/>
        </p:nvSpPr>
        <p:spPr>
          <a:xfrm>
            <a:off x="1541463" y="1112838"/>
            <a:ext cx="588962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义</a:t>
            </a:r>
            <a:endParaRPr lang="zh-CN" altLang="en-US" sz="32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8203" name="文本框 9"/>
          <p:cNvSpPr txBox="1"/>
          <p:nvPr/>
        </p:nvSpPr>
        <p:spPr>
          <a:xfrm>
            <a:off x="2368550" y="1112838"/>
            <a:ext cx="590550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礼</a:t>
            </a:r>
            <a:endParaRPr lang="zh-CN" altLang="en-US" sz="32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8204" name="文本框 10"/>
          <p:cNvSpPr txBox="1"/>
          <p:nvPr/>
        </p:nvSpPr>
        <p:spPr>
          <a:xfrm>
            <a:off x="3197225" y="1112838"/>
            <a:ext cx="588963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智</a:t>
            </a:r>
            <a:endParaRPr lang="zh-CN" altLang="en-US" sz="32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8205" name="文本框 11"/>
          <p:cNvSpPr txBox="1"/>
          <p:nvPr/>
        </p:nvSpPr>
        <p:spPr>
          <a:xfrm>
            <a:off x="4025900" y="1112838"/>
            <a:ext cx="588963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信</a:t>
            </a:r>
            <a:endParaRPr lang="zh-CN" altLang="en-US" sz="32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8206" name="文本框 12"/>
          <p:cNvSpPr txBox="1"/>
          <p:nvPr/>
        </p:nvSpPr>
        <p:spPr>
          <a:xfrm>
            <a:off x="6054725" y="1958975"/>
            <a:ext cx="2597150" cy="209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30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德</a:t>
            </a:r>
            <a:endParaRPr lang="zh-CN" altLang="en-US" sz="130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8207" name="图片 14" descr="云-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3325" y="3565525"/>
            <a:ext cx="3702050" cy="914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52413" y="412750"/>
            <a:ext cx="8639175" cy="4319588"/>
          </a:xfrm>
          <a:prstGeom prst="rect">
            <a:avLst/>
          </a:prstGeom>
          <a:solidFill>
            <a:srgbClr val="E7EAE3"/>
          </a:solidFill>
          <a:ln w="19050"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9219" name="图片 1" descr="271"/>
          <p:cNvPicPr>
            <a:picLocks noChangeAspect="1"/>
          </p:cNvPicPr>
          <p:nvPr/>
        </p:nvPicPr>
        <p:blipFill>
          <a:blip r:embed="rId1"/>
          <a:srcRect t="11018" b="10217"/>
          <a:stretch>
            <a:fillRect/>
          </a:stretch>
        </p:blipFill>
        <p:spPr>
          <a:xfrm>
            <a:off x="2797175" y="498475"/>
            <a:ext cx="3549650" cy="4187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0" name="文本框 1"/>
          <p:cNvSpPr txBox="1"/>
          <p:nvPr/>
        </p:nvSpPr>
        <p:spPr>
          <a:xfrm>
            <a:off x="6346825" y="1751013"/>
            <a:ext cx="2587625" cy="1206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71755">
              <a:lnSpc>
                <a:spcPts val="2900"/>
              </a:lnSpc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1.落叶乔木。木材可供建筑及制造器物之用。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71755">
              <a:lnSpc>
                <a:spcPts val="2900"/>
              </a:lnSpc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2.治木器。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</p:txBody>
      </p:sp>
      <p:sp>
        <p:nvSpPr>
          <p:cNvPr id="9221" name="文本框 1"/>
          <p:cNvSpPr txBox="1"/>
          <p:nvPr/>
        </p:nvSpPr>
        <p:spPr>
          <a:xfrm>
            <a:off x="238125" y="1751013"/>
            <a:ext cx="2682875" cy="1577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71755" algn="r">
              <a:lnSpc>
                <a:spcPts val="2900"/>
              </a:lnSpc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 3.木头雕刻成印刷用的木板。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71755" algn="r">
              <a:lnSpc>
                <a:spcPts val="2900"/>
              </a:lnSpc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4.指故里。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71755" algn="r">
              <a:lnSpc>
                <a:spcPts val="2900"/>
              </a:lnSpc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5.姓。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52413" y="412750"/>
            <a:ext cx="8639175" cy="4319588"/>
          </a:xfrm>
          <a:prstGeom prst="rect">
            <a:avLst/>
          </a:prstGeom>
          <a:solidFill>
            <a:srgbClr val="E7EAE3"/>
          </a:solidFill>
          <a:ln w="19050"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10243" name="图片 1" descr="271"/>
          <p:cNvPicPr>
            <a:picLocks noChangeAspect="1"/>
          </p:cNvPicPr>
          <p:nvPr/>
        </p:nvPicPr>
        <p:blipFill>
          <a:blip r:embed="rId1"/>
          <a:srcRect t="8459" r="6761" b="38005"/>
          <a:stretch>
            <a:fillRect/>
          </a:stretch>
        </p:blipFill>
        <p:spPr>
          <a:xfrm>
            <a:off x="4048125" y="555625"/>
            <a:ext cx="4772025" cy="4105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4" name="文本框 1"/>
          <p:cNvSpPr txBox="1"/>
          <p:nvPr/>
        </p:nvSpPr>
        <p:spPr>
          <a:xfrm>
            <a:off x="584200" y="1130300"/>
            <a:ext cx="3157538" cy="258762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 u="sng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落叶乔木。木材可。   供建筑及制造器物之用              。 </a:t>
            </a:r>
            <a:endParaRPr lang="zh-CN" altLang="en-US" u="sng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 u="sng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治木器          。 </a:t>
            </a:r>
            <a:endParaRPr lang="zh-CN" altLang="en-US" u="sng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 u="sng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木头雕刻成印刷用的木板            。 </a:t>
            </a:r>
            <a:endParaRPr lang="zh-CN" altLang="en-US" u="sng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 u="sng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指故里          。 </a:t>
            </a:r>
            <a:endParaRPr lang="zh-CN" altLang="en-US" u="sng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 u="sng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姓              。</a:t>
            </a:r>
            <a:endParaRPr lang="zh-CN" altLang="en-US" u="sng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</p:txBody>
      </p:sp>
      <p:sp>
        <p:nvSpPr>
          <p:cNvPr id="10245" name="文本框 1"/>
          <p:cNvSpPr txBox="1"/>
          <p:nvPr/>
        </p:nvSpPr>
        <p:spPr>
          <a:xfrm>
            <a:off x="5745163" y="2132013"/>
            <a:ext cx="1198562" cy="13223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8000">
                <a:latin typeface="经典繁角隶" panose="02010609000101010101" charset="-122"/>
                <a:ea typeface="经典繁角隶" panose="02010609000101010101" charset="-122"/>
              </a:rPr>
              <a:t>梓</a:t>
            </a:r>
            <a:endParaRPr lang="zh-CN" altLang="en-US" sz="80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10246" name="文本框 3"/>
          <p:cNvSpPr txBox="1"/>
          <p:nvPr/>
        </p:nvSpPr>
        <p:spPr>
          <a:xfrm>
            <a:off x="6665913" y="2971800"/>
            <a:ext cx="944562" cy="1016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6000">
                <a:latin typeface="经典繁角隶" panose="02010609000101010101" charset="-122"/>
                <a:ea typeface="经典繁角隶" panose="02010609000101010101" charset="-122"/>
              </a:rPr>
              <a:t>玉</a:t>
            </a:r>
            <a:endParaRPr lang="zh-CN" altLang="en-US" sz="6000">
              <a:latin typeface="经典繁角隶" panose="02010609000101010101" charset="-122"/>
              <a:ea typeface="经典繁角隶" panose="0201060900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52413" y="412750"/>
            <a:ext cx="8639175" cy="4319588"/>
          </a:xfrm>
          <a:prstGeom prst="rect">
            <a:avLst/>
          </a:prstGeom>
          <a:solidFill>
            <a:srgbClr val="E7EAE3"/>
          </a:solidFill>
          <a:ln w="19050"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11267" name="图片 1" descr="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252413" y="-203200"/>
            <a:ext cx="5480050" cy="4935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图片 4" descr="手绘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08338" y="109538"/>
            <a:ext cx="5502275" cy="2005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图片 3" descr="鸽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58913" y="1071563"/>
            <a:ext cx="2395537" cy="2386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0" name="文本框 1"/>
          <p:cNvSpPr txBox="1"/>
          <p:nvPr/>
        </p:nvSpPr>
        <p:spPr>
          <a:xfrm>
            <a:off x="5732463" y="730250"/>
            <a:ext cx="3157537" cy="23241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落叶乔木。木材可供建筑及制造器物之用。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治木器。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木头雕刻成印刷用的木板。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指故里。 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  <a:p>
            <a:pPr marL="357505" indent="-28575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  <a:sym typeface="宋体" panose="02010600030101010101" pitchFamily="2" charset="-122"/>
              </a:rPr>
              <a:t>姓。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52413" y="411163"/>
            <a:ext cx="8639175" cy="4319588"/>
          </a:xfrm>
          <a:prstGeom prst="rect">
            <a:avLst/>
          </a:prstGeom>
          <a:solidFill>
            <a:srgbClr val="E7EAE3"/>
          </a:solidFill>
          <a:ln w="19050"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12291" name="图片 4" descr="手绘山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769938"/>
            <a:ext cx="5502275" cy="2006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2" name="文本框 5"/>
          <p:cNvSpPr txBox="1"/>
          <p:nvPr/>
        </p:nvSpPr>
        <p:spPr>
          <a:xfrm>
            <a:off x="873125" y="1344613"/>
            <a:ext cx="1196975" cy="2185987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p>
            <a:r>
              <a:rPr lang="zh-CN" altLang="en-US" sz="6600">
                <a:latin typeface="经典繁角隶" panose="02010609000101010101" charset="-122"/>
                <a:ea typeface="经典繁角隶" panose="02010609000101010101" charset="-122"/>
              </a:rPr>
              <a:t>梓 玉</a:t>
            </a:r>
            <a:endParaRPr lang="zh-CN" altLang="en-US" sz="66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12293" name="图片 6" descr="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488" y="2039938"/>
            <a:ext cx="3592512" cy="278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4" name="文本框 7"/>
          <p:cNvSpPr txBox="1"/>
          <p:nvPr/>
        </p:nvSpPr>
        <p:spPr>
          <a:xfrm>
            <a:off x="798513" y="2286000"/>
            <a:ext cx="1477962" cy="2762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200">
                <a:latin typeface="经典繁角隶" panose="02010609000101010101" charset="-122"/>
                <a:ea typeface="经典繁角隶" panose="02010609000101010101" charset="-122"/>
              </a:rPr>
              <a:t>梓玉清清 终有淳纯</a:t>
            </a:r>
            <a:endParaRPr lang="en-US" altLang="zh-CN" sz="12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12295" name="图片 8" descr="花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50" y="3457575"/>
            <a:ext cx="1482725" cy="669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6" name="图片 9" descr="花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730250" y="769938"/>
            <a:ext cx="1482725" cy="669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7" name="文本框 10"/>
          <p:cNvSpPr txBox="1"/>
          <p:nvPr/>
        </p:nvSpPr>
        <p:spPr>
          <a:xfrm>
            <a:off x="2484438" y="1700213"/>
            <a:ext cx="6167437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500">
                <a:latin typeface="经典繁角隶" panose="02010609000101010101" charset="-122"/>
                <a:ea typeface="经典繁角隶" panose="02010609000101010101" charset="-122"/>
              </a:rPr>
              <a:t>1、[梓树]落叶乔木。叶宽大，椭圆形。花浅黄色。木材可供建筑及造家具、乐器等用。树皮叫"梓白皮，可供药用；2、雕版、刻制木板供作印刷的版；3、称故乡。 玉：玉字是指一种质地柔软、透明有光泽的石头，可用来 心制造装饰品或做雕刻的材料，由于较为贵重难得，历史上一直与金并称为金玉，形容价值珍贵的东西。此外，玉字还引申有洁白美丽之义。 </a:t>
            </a:r>
            <a:endParaRPr lang="zh-CN" altLang="en-US" sz="1500">
              <a:latin typeface="经典繁角隶" panose="02010609000101010101" charset="-122"/>
              <a:ea typeface="经典繁角隶" panose="0201060900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3314" name="图片 7" descr="未标题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337" y="509588"/>
            <a:ext cx="9177337" cy="4586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图片 1" descr="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1025" y="412750"/>
            <a:ext cx="3679825" cy="4111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文本框 3"/>
          <p:cNvSpPr txBox="1"/>
          <p:nvPr/>
        </p:nvSpPr>
        <p:spPr>
          <a:xfrm>
            <a:off x="4022725" y="1322388"/>
            <a:ext cx="10985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solidFill>
                  <a:srgbClr val="595959"/>
                </a:solidFill>
                <a:latin typeface="经典繁角隶" panose="02010609000101010101" charset="-122"/>
                <a:ea typeface="经典繁角隶" panose="02010609000101010101" charset="-122"/>
              </a:rPr>
              <a:t>第二章回</a:t>
            </a:r>
            <a:endParaRPr lang="zh-CN" altLang="en-US">
              <a:solidFill>
                <a:srgbClr val="595959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13317" name="文本框 4"/>
          <p:cNvSpPr txBox="1"/>
          <p:nvPr/>
        </p:nvSpPr>
        <p:spPr>
          <a:xfrm>
            <a:off x="3287713" y="2187575"/>
            <a:ext cx="2620962" cy="8302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800">
                <a:solidFill>
                  <a:srgbClr val="595959"/>
                </a:solidFill>
                <a:latin typeface="经典繁角隶" panose="02010609000101010101" charset="-122"/>
                <a:ea typeface="经典繁角隶" panose="02010609000101010101" charset="-122"/>
              </a:rPr>
              <a:t>以玉温心</a:t>
            </a:r>
            <a:endParaRPr lang="zh-CN" altLang="en-US" sz="4800">
              <a:solidFill>
                <a:srgbClr val="595959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13318" name="图片 1" descr="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038" y="412750"/>
            <a:ext cx="3679825" cy="411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图片 9" descr="花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5624513" y="2338388"/>
            <a:ext cx="1035050" cy="466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图片 10" descr="花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2449513" y="2338388"/>
            <a:ext cx="1035050" cy="466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4338" name="图片 7" descr="未标题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>
            <a:off x="436563" y="-1728787"/>
            <a:ext cx="9177337" cy="4586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图片 1" descr="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138" y="260350"/>
            <a:ext cx="2879725" cy="3217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0" name="文本框 3"/>
          <p:cNvSpPr txBox="1"/>
          <p:nvPr/>
        </p:nvSpPr>
        <p:spPr>
          <a:xfrm>
            <a:off x="447675" y="3317875"/>
            <a:ext cx="8248650" cy="124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500">
                <a:solidFill>
                  <a:srgbClr val="595959"/>
                </a:solidFill>
                <a:latin typeface="经典繁角隶" panose="02010609000101010101" charset="-122"/>
                <a:ea typeface="经典繁角隶" panose="02010609000101010101" charset="-122"/>
              </a:rPr>
              <a:t>玉在中国的文明史上有着特殊的地位，《五经通义》说玉“温润而泽，有似于智；锐而不害，有似于仁；抑而不挠，有似于义；有瑕于内必见于外，有似于信；垂之如坠，有似于礼。”孔子说“玉之美，有如君子之德。”他认为玉具有仁、智、义、礼、乐、忠、信、天、地、德、道等君子的品节。《诗经》里有“言念君子，温其如玉”之句。古人给美玉赋予了那么多人性的品格，以至于人们仍将谦谦君子喻为“温润如玉”。</a:t>
            </a:r>
            <a:endParaRPr lang="zh-CN" altLang="en-US" sz="1500">
              <a:solidFill>
                <a:srgbClr val="595959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362" name="图片 1" descr="玉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0" y="-3182937"/>
            <a:ext cx="5978525" cy="8329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文本框 1"/>
          <p:cNvSpPr txBox="1"/>
          <p:nvPr/>
        </p:nvSpPr>
        <p:spPr>
          <a:xfrm>
            <a:off x="835025" y="1323975"/>
            <a:ext cx="3216275" cy="26939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71755">
              <a:lnSpc>
                <a:spcPts val="2900"/>
              </a:lnSpc>
            </a:pPr>
            <a:r>
              <a:rPr lang="zh-CN" altLang="en-US">
                <a:solidFill>
                  <a:srgbClr val="595959"/>
                </a:solidFill>
                <a:latin typeface="经典繁角隶" panose="02010609000101010101" charset="-122"/>
                <a:ea typeface="经典繁角隶" panose="02010609000101010101" charset="-122"/>
              </a:rPr>
              <a:t>玉在中国的文明史上有着特殊的地位，《五经通义》说玉“温润而泽，有似于智；锐而不害，有似于仁；抑而不挠，有似于义；有瑕于内必见于外，有似于信；垂之如坠，有似于礼。”</a:t>
            </a:r>
            <a:endParaRPr lang="zh-CN" altLang="en-US">
              <a:solidFill>
                <a:srgbClr val="595959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cxnSp>
        <p:nvCxnSpPr>
          <p:cNvPr id="6" name="直接连接符 5"/>
          <p:cNvCxnSpPr>
            <a:stCxn id="4" idx="1"/>
          </p:cNvCxnSpPr>
          <p:nvPr/>
        </p:nvCxnSpPr>
        <p:spPr>
          <a:xfrm flipH="1">
            <a:off x="558800" y="825500"/>
            <a:ext cx="2320925" cy="0"/>
          </a:xfrm>
          <a:prstGeom prst="line">
            <a:avLst/>
          </a:prstGeom>
          <a:ln w="12700">
            <a:solidFill>
              <a:srgbClr val="C19E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50863" y="1668463"/>
            <a:ext cx="0" cy="2868613"/>
          </a:xfrm>
          <a:prstGeom prst="line">
            <a:avLst/>
          </a:prstGeom>
          <a:ln w="9525">
            <a:solidFill>
              <a:srgbClr val="C19E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30225" y="4516438"/>
            <a:ext cx="3825875" cy="20638"/>
          </a:xfrm>
          <a:prstGeom prst="line">
            <a:avLst/>
          </a:prstGeom>
          <a:ln w="12700">
            <a:solidFill>
              <a:srgbClr val="C19E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356100" y="3867150"/>
            <a:ext cx="0" cy="669925"/>
          </a:xfrm>
          <a:prstGeom prst="line">
            <a:avLst/>
          </a:prstGeom>
          <a:ln w="9525">
            <a:solidFill>
              <a:srgbClr val="C19E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879725" y="754063"/>
            <a:ext cx="142875" cy="142875"/>
          </a:xfrm>
          <a:prstGeom prst="ellipse">
            <a:avLst/>
          </a:prstGeom>
          <a:noFill/>
          <a:ln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19E6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3" name="椭圆 12"/>
          <p:cNvSpPr/>
          <p:nvPr/>
        </p:nvSpPr>
        <p:spPr>
          <a:xfrm>
            <a:off x="4283075" y="3724275"/>
            <a:ext cx="144463" cy="142875"/>
          </a:xfrm>
          <a:prstGeom prst="ellipse">
            <a:avLst/>
          </a:prstGeom>
          <a:noFill/>
          <a:ln>
            <a:solidFill>
              <a:srgbClr val="C19E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19E6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15370" name="图片 2" descr="觅元素57aa0528c91e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20000">
            <a:off x="-400050" y="-323850"/>
            <a:ext cx="2112963" cy="2235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6386" name="图片 7" descr="未标题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15875" y="2189163"/>
            <a:ext cx="9177338" cy="4586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7" name="图片 7" descr="未标题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654175"/>
            <a:ext cx="9177338" cy="4586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椭圆 5"/>
          <p:cNvSpPr/>
          <p:nvPr/>
        </p:nvSpPr>
        <p:spPr>
          <a:xfrm>
            <a:off x="3832225" y="1449388"/>
            <a:ext cx="1481138" cy="1482725"/>
          </a:xfrm>
          <a:prstGeom prst="ellipse">
            <a:avLst/>
          </a:prstGeom>
          <a:noFill/>
          <a:ln w="6985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13315" name="图片 1" descr="玉"/>
          <p:cNvPicPr>
            <a:picLocks noChangeAspect="1"/>
          </p:cNvPicPr>
          <p:nvPr/>
        </p:nvPicPr>
        <p:blipFill>
          <a:blip r:embed="rId2"/>
          <a:srcRect l="11290" t="10458" r="11268" b="20462"/>
          <a:stretch>
            <a:fillRect/>
          </a:stretch>
        </p:blipFill>
        <p:spPr>
          <a:xfrm>
            <a:off x="3457575" y="1078865"/>
            <a:ext cx="2230120" cy="2223135"/>
          </a:xfrm>
          <a:prstGeom prst="pie">
            <a:avLst/>
          </a:prstGeom>
          <a:noFill/>
          <a:ln w="9525">
            <a:noFill/>
          </a:ln>
        </p:spPr>
      </p:pic>
      <p:pic>
        <p:nvPicPr>
          <p:cNvPr id="11" name="图片 10" descr="边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88" y="1984375"/>
            <a:ext cx="1679575" cy="2652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肘形连接符 11"/>
          <p:cNvCxnSpPr>
            <a:stCxn id="13315" idx="2"/>
          </p:cNvCxnSpPr>
          <p:nvPr/>
        </p:nvCxnSpPr>
        <p:spPr>
          <a:xfrm rot="10800000" flipV="1">
            <a:off x="1979613" y="2190750"/>
            <a:ext cx="1477963" cy="1100138"/>
          </a:xfrm>
          <a:prstGeom prst="bentConnector3">
            <a:avLst>
              <a:gd name="adj1" fmla="val 49979"/>
            </a:avLst>
          </a:prstGeom>
          <a:ln w="12700">
            <a:solidFill>
              <a:srgbClr val="574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边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73069" y="410369"/>
            <a:ext cx="1679575" cy="2652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肘形连接符 13"/>
          <p:cNvCxnSpPr>
            <a:stCxn id="13315" idx="2"/>
          </p:cNvCxnSpPr>
          <p:nvPr/>
        </p:nvCxnSpPr>
        <p:spPr>
          <a:xfrm>
            <a:off x="5199063" y="1277938"/>
            <a:ext cx="1316038" cy="501650"/>
          </a:xfrm>
          <a:prstGeom prst="bentConnector3">
            <a:avLst>
              <a:gd name="adj1" fmla="val 50048"/>
            </a:avLst>
          </a:prstGeom>
          <a:ln>
            <a:solidFill>
              <a:srgbClr val="574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文本框 9"/>
          <p:cNvSpPr txBox="1"/>
          <p:nvPr/>
        </p:nvSpPr>
        <p:spPr>
          <a:xfrm>
            <a:off x="990600" y="2190750"/>
            <a:ext cx="674688" cy="2122488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p>
            <a:r>
              <a:rPr lang="zh-CN" altLang="en-US" sz="3200">
                <a:latin typeface="经典繁角隶" panose="02010609000101010101" charset="-122"/>
                <a:ea typeface="经典繁角隶" panose="02010609000101010101" charset="-122"/>
              </a:rPr>
              <a:t>请输入文字</a:t>
            </a:r>
            <a:endParaRPr lang="zh-CN" altLang="en-US" sz="32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16395" name="文本框 9"/>
          <p:cNvSpPr txBox="1"/>
          <p:nvPr/>
        </p:nvSpPr>
        <p:spPr>
          <a:xfrm>
            <a:off x="6515100" y="1400175"/>
            <a:ext cx="2216150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经典繁角隶" panose="02010609000101010101" charset="-122"/>
                <a:ea typeface="经典繁角隶" panose="02010609000101010101" charset="-122"/>
              </a:rPr>
              <a:t>请输入文字</a:t>
            </a:r>
            <a:endParaRPr lang="zh-CN" altLang="en-US" sz="32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16396" name="文本框 17"/>
          <p:cNvSpPr txBox="1"/>
          <p:nvPr/>
        </p:nvSpPr>
        <p:spPr>
          <a:xfrm>
            <a:off x="5199063" y="909638"/>
            <a:ext cx="6397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30%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97" name="文本框 18"/>
          <p:cNvSpPr txBox="1"/>
          <p:nvPr/>
        </p:nvSpPr>
        <p:spPr>
          <a:xfrm>
            <a:off x="2816225" y="2208213"/>
            <a:ext cx="6413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70%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8434" name="图片 1" descr="卷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444500"/>
            <a:ext cx="8667750" cy="4252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2" descr="玉的延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038" y="752475"/>
            <a:ext cx="3462337" cy="3944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3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边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1101725"/>
            <a:ext cx="1679575" cy="2652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边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5525" y="528638"/>
            <a:ext cx="2182813" cy="34448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边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8263" y="1101725"/>
            <a:ext cx="1679575" cy="2652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461" name="文本框 8"/>
          <p:cNvSpPr txBox="1"/>
          <p:nvPr/>
        </p:nvSpPr>
        <p:spPr>
          <a:xfrm>
            <a:off x="1470025" y="1366838"/>
            <a:ext cx="674688" cy="2122487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p>
            <a:r>
              <a:rPr lang="zh-CN" altLang="en-US" sz="3200">
                <a:latin typeface="经典繁角隶" panose="02010609000101010101" charset="-122"/>
                <a:ea typeface="经典繁角隶" panose="02010609000101010101" charset="-122"/>
              </a:rPr>
              <a:t>请输入文字</a:t>
            </a:r>
            <a:endParaRPr lang="zh-CN" altLang="en-US" sz="32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19462" name="文本框 9"/>
          <p:cNvSpPr txBox="1"/>
          <p:nvPr/>
        </p:nvSpPr>
        <p:spPr>
          <a:xfrm>
            <a:off x="4248150" y="1047750"/>
            <a:ext cx="674688" cy="2122488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p>
            <a:r>
              <a:rPr lang="zh-CN" altLang="en-US" sz="3200">
                <a:latin typeface="经典繁角隶" panose="02010609000101010101" charset="-122"/>
                <a:ea typeface="经典繁角隶" panose="02010609000101010101" charset="-122"/>
              </a:rPr>
              <a:t>请输入文字</a:t>
            </a:r>
            <a:endParaRPr lang="zh-CN" altLang="en-US" sz="32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19463" name="文本框 10"/>
          <p:cNvSpPr txBox="1"/>
          <p:nvPr/>
        </p:nvSpPr>
        <p:spPr>
          <a:xfrm>
            <a:off x="6848475" y="1366838"/>
            <a:ext cx="674688" cy="2122487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p>
            <a:r>
              <a:rPr lang="zh-CN" altLang="en-US" sz="3200">
                <a:latin typeface="经典繁角隶" panose="02010609000101010101" charset="-122"/>
                <a:ea typeface="经典繁角隶" panose="02010609000101010101" charset="-122"/>
              </a:rPr>
              <a:t>请输入文字</a:t>
            </a:r>
            <a:endParaRPr lang="zh-CN" altLang="en-US" sz="32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19464" name="图片 11" descr="手绘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049838" y="2668588"/>
            <a:ext cx="3579812" cy="1304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5" name="图片 12" descr="手绘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88" y="2916238"/>
            <a:ext cx="3578225" cy="1303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6" name="图片 13" descr="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79375"/>
            <a:ext cx="2762250" cy="895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7" name="图片 14" descr="线条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350" y="1804988"/>
            <a:ext cx="2152650" cy="863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8" name="图片 15" descr="线条-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2838" y="385763"/>
            <a:ext cx="2973387" cy="1117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9" name="图片 16" descr="线条-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2838" y="2668588"/>
            <a:ext cx="1638300" cy="647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482" name="图片 1" descr="第一章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" y="-9525"/>
            <a:ext cx="2351088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文本框 2"/>
          <p:cNvSpPr txBox="1"/>
          <p:nvPr/>
        </p:nvSpPr>
        <p:spPr>
          <a:xfrm>
            <a:off x="3125788" y="1495425"/>
            <a:ext cx="110966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</a:rPr>
              <a:t>第三章回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20484" name="文本框 3"/>
          <p:cNvSpPr txBox="1"/>
          <p:nvPr/>
        </p:nvSpPr>
        <p:spPr>
          <a:xfrm>
            <a:off x="3125788" y="2187575"/>
            <a:ext cx="2620962" cy="8302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800">
                <a:latin typeface="经典繁角隶" panose="02010609000101010101" charset="-122"/>
                <a:ea typeface="经典繁角隶" panose="02010609000101010101" charset="-122"/>
              </a:rPr>
              <a:t>万物更替</a:t>
            </a:r>
            <a:endParaRPr lang="zh-CN" altLang="en-US" sz="4800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20485" name="图片 4" descr="如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088" y="4251325"/>
            <a:ext cx="787400" cy="90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图片 9" descr="花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5481638" y="2338388"/>
            <a:ext cx="1035050" cy="466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7" name="图片 10" descr="花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2306638" y="2338388"/>
            <a:ext cx="1035050" cy="466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1506" name="图片 1" descr="第三章-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25" y="1103313"/>
            <a:ext cx="2417763" cy="2417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图片 2" descr="第三章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025" y="615950"/>
            <a:ext cx="2903538" cy="290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图片 3" descr="第三章-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775" y="1103313"/>
            <a:ext cx="2417763" cy="2417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9" name="文本框 4"/>
          <p:cNvSpPr txBox="1"/>
          <p:nvPr/>
        </p:nvSpPr>
        <p:spPr>
          <a:xfrm>
            <a:off x="1130300" y="3606800"/>
            <a:ext cx="6858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</a:rPr>
              <a:t>花卉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21510" name="文本框 5"/>
          <p:cNvSpPr txBox="1"/>
          <p:nvPr/>
        </p:nvSpPr>
        <p:spPr>
          <a:xfrm>
            <a:off x="4225925" y="3606800"/>
            <a:ext cx="6858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</a:rPr>
              <a:t>山峦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21511" name="文本框 6"/>
          <p:cNvSpPr txBox="1"/>
          <p:nvPr/>
        </p:nvSpPr>
        <p:spPr>
          <a:xfrm>
            <a:off x="7321550" y="3606800"/>
            <a:ext cx="6858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>
                <a:latin typeface="经典繁角隶" panose="02010609000101010101" charset="-122"/>
                <a:ea typeface="经典繁角隶" panose="02010609000101010101" charset="-122"/>
              </a:rPr>
              <a:t>清池</a:t>
            </a:r>
            <a:endParaRPr lang="zh-CN" altLang="en-US">
              <a:latin typeface="经典繁角隶" panose="02010609000101010101" charset="-122"/>
              <a:ea typeface="经典繁角隶" panose="0201060900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2530" name="组合 18"/>
          <p:cNvGrpSpPr/>
          <p:nvPr/>
        </p:nvGrpSpPr>
        <p:grpSpPr>
          <a:xfrm>
            <a:off x="2247900" y="525463"/>
            <a:ext cx="1905000" cy="1903412"/>
            <a:chOff x="3662" y="1646"/>
            <a:chExt cx="3311" cy="3311"/>
          </a:xfrm>
        </p:grpSpPr>
        <p:sp>
          <p:nvSpPr>
            <p:cNvPr id="20" name="矩形 19"/>
            <p:cNvSpPr/>
            <p:nvPr/>
          </p:nvSpPr>
          <p:spPr>
            <a:xfrm>
              <a:off x="3685" y="1669"/>
              <a:ext cx="3288" cy="3288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cxnSp>
          <p:nvCxnSpPr>
            <p:cNvPr id="21" name="直接连接符 20"/>
            <p:cNvCxnSpPr>
              <a:stCxn id="20" idx="0"/>
              <a:endCxn id="20" idx="2"/>
            </p:cNvCxnSpPr>
            <p:nvPr/>
          </p:nvCxnSpPr>
          <p:spPr>
            <a:xfrm>
              <a:off x="5329" y="1669"/>
              <a:ext cx="0" cy="3288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>
              <a:stCxn id="20" idx="1"/>
              <a:endCxn id="20" idx="3"/>
            </p:cNvCxnSpPr>
            <p:nvPr/>
          </p:nvCxnSpPr>
          <p:spPr>
            <a:xfrm>
              <a:off x="3685" y="3313"/>
              <a:ext cx="3288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20" idx="1"/>
              <a:endCxn id="20" idx="3"/>
            </p:cNvCxnSpPr>
            <p:nvPr/>
          </p:nvCxnSpPr>
          <p:spPr>
            <a:xfrm flipH="1">
              <a:off x="3685" y="1680"/>
              <a:ext cx="3270" cy="3277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stCxn id="20" idx="1"/>
              <a:endCxn id="20" idx="3"/>
            </p:cNvCxnSpPr>
            <p:nvPr/>
          </p:nvCxnSpPr>
          <p:spPr>
            <a:xfrm>
              <a:off x="3662" y="1646"/>
              <a:ext cx="3311" cy="3311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1019175" y="2819400"/>
            <a:ext cx="7107238" cy="1935163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温润而泽，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有似于智；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锐而不害，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有似于仁；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抑而不挠，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有似于义；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有瑕于内必见于外，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有似于信；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垂之如坠，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  <a:p>
            <a:pPr algn="dist" fontAlgn="t">
              <a:lnSpc>
                <a:spcPct val="250000"/>
              </a:lnSpc>
            </a:pPr>
            <a:r>
              <a:rPr lang="zh-CN" altLang="en-US" u="dash" kern="0" spc="-300" noProof="1">
                <a:uFill>
                  <a:solidFill>
                    <a:schemeClr val="bg1"/>
                  </a:solidFill>
                </a:uFill>
                <a:latin typeface="隶书" panose="02010509060101010101" charset="-122"/>
                <a:ea typeface="隶书" panose="02010509060101010101" charset="-122"/>
                <a:cs typeface="+mn-cs"/>
              </a:rPr>
              <a:t>有似于礼</a:t>
            </a:r>
            <a:endParaRPr lang="zh-CN" altLang="en-US" u="dash" kern="0" spc="-300" noProof="1">
              <a:uFill>
                <a:solidFill>
                  <a:schemeClr val="bg1"/>
                </a:solidFill>
              </a:uFill>
              <a:latin typeface="隶书" panose="02010509060101010101" charset="-122"/>
              <a:ea typeface="隶书" panose="02010509060101010101" charset="-122"/>
            </a:endParaRPr>
          </a:p>
        </p:txBody>
      </p:sp>
      <p:grpSp>
        <p:nvGrpSpPr>
          <p:cNvPr id="22537" name="组合 7"/>
          <p:cNvGrpSpPr/>
          <p:nvPr/>
        </p:nvGrpSpPr>
        <p:grpSpPr>
          <a:xfrm>
            <a:off x="4989513" y="525463"/>
            <a:ext cx="1903412" cy="1903412"/>
            <a:chOff x="3662" y="1646"/>
            <a:chExt cx="3311" cy="3311"/>
          </a:xfrm>
        </p:grpSpPr>
        <p:sp>
          <p:nvSpPr>
            <p:cNvPr id="9" name="矩形 8"/>
            <p:cNvSpPr/>
            <p:nvPr/>
          </p:nvSpPr>
          <p:spPr>
            <a:xfrm>
              <a:off x="3685" y="1669"/>
              <a:ext cx="3288" cy="3288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cxnSp>
          <p:nvCxnSpPr>
            <p:cNvPr id="10" name="直接连接符 9"/>
            <p:cNvCxnSpPr>
              <a:stCxn id="9" idx="0"/>
              <a:endCxn id="9" idx="2"/>
            </p:cNvCxnSpPr>
            <p:nvPr/>
          </p:nvCxnSpPr>
          <p:spPr>
            <a:xfrm>
              <a:off x="5329" y="1669"/>
              <a:ext cx="0" cy="3288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stCxn id="9" idx="1"/>
              <a:endCxn id="9" idx="3"/>
            </p:cNvCxnSpPr>
            <p:nvPr/>
          </p:nvCxnSpPr>
          <p:spPr>
            <a:xfrm>
              <a:off x="3685" y="3313"/>
              <a:ext cx="3288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9" idx="1"/>
              <a:endCxn id="9" idx="3"/>
            </p:cNvCxnSpPr>
            <p:nvPr/>
          </p:nvCxnSpPr>
          <p:spPr>
            <a:xfrm flipH="1">
              <a:off x="3685" y="1680"/>
              <a:ext cx="3270" cy="3277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9" idx="1"/>
              <a:endCxn id="9" idx="3"/>
            </p:cNvCxnSpPr>
            <p:nvPr/>
          </p:nvCxnSpPr>
          <p:spPr>
            <a:xfrm>
              <a:off x="3662" y="1646"/>
              <a:ext cx="3311" cy="3311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2543" name="文本框 13"/>
          <p:cNvSpPr txBox="1"/>
          <p:nvPr/>
        </p:nvSpPr>
        <p:spPr>
          <a:xfrm>
            <a:off x="2320925" y="539750"/>
            <a:ext cx="1706563" cy="19367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2000">
                <a:solidFill>
                  <a:srgbClr val="595959"/>
                </a:solidFill>
                <a:latin typeface="经典繁角隶" panose="02010609000101010101" charset="-122"/>
                <a:ea typeface="经典繁角隶" panose="02010609000101010101" charset="-122"/>
              </a:rPr>
              <a:t>梓</a:t>
            </a:r>
            <a:endParaRPr lang="zh-CN" altLang="en-US" sz="12000">
              <a:solidFill>
                <a:srgbClr val="595959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sp>
        <p:nvSpPr>
          <p:cNvPr id="22544" name="文本框 14"/>
          <p:cNvSpPr txBox="1"/>
          <p:nvPr/>
        </p:nvSpPr>
        <p:spPr>
          <a:xfrm>
            <a:off x="5094288" y="539750"/>
            <a:ext cx="1706562" cy="19367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2000">
                <a:solidFill>
                  <a:srgbClr val="595959"/>
                </a:solidFill>
                <a:latin typeface="经典繁角隶" panose="02010609000101010101" charset="-122"/>
                <a:ea typeface="经典繁角隶" panose="02010609000101010101" charset="-122"/>
              </a:rPr>
              <a:t>玉</a:t>
            </a:r>
            <a:endParaRPr lang="zh-CN" altLang="en-US" sz="12000">
              <a:solidFill>
                <a:srgbClr val="595959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22545" name="图片 15" descr="如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200" y="2155825"/>
            <a:ext cx="708025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6" name="图片 16" descr="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8363" y="103188"/>
            <a:ext cx="2762250" cy="895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554" name="图片 6" descr="目录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" y="1728788"/>
            <a:ext cx="9140825" cy="3451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5" name="图片 7" descr="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620000">
            <a:off x="-1349375" y="138113"/>
            <a:ext cx="4745038" cy="4416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06363" y="184150"/>
            <a:ext cx="2030413" cy="378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12000" kern="200" spc="-10" noProof="1">
                <a:latin typeface="汉仪程行简" panose="00020600040101010101" charset="-122"/>
                <a:ea typeface="汉仪程行简" panose="00020600040101010101" charset="-122"/>
                <a:cs typeface="+mn-cs"/>
              </a:rPr>
              <a:t>山水</a:t>
            </a:r>
            <a:endParaRPr lang="zh-CN" altLang="en-US" sz="12000" kern="200" spc="-10" noProof="1">
              <a:latin typeface="汉仪程行简" panose="00020600040101010101" charset="-122"/>
              <a:ea typeface="汉仪程行简" panose="00020600040101010101" charset="-122"/>
            </a:endParaRPr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rcRect l="26421" t="-103" r="43697" b="103"/>
          <a:stretch>
            <a:fillRect/>
          </a:stretch>
        </p:blipFill>
        <p:spPr>
          <a:xfrm>
            <a:off x="5428615" y="492125"/>
            <a:ext cx="1490345" cy="3707130"/>
          </a:xfrm>
          <a:prstGeom prst="snip1Rect">
            <a:avLst/>
          </a:prstGeom>
          <a:ln w="28575">
            <a:solidFill>
              <a:srgbClr val="C19E6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1"/>
          <p:cNvPicPr>
            <a:picLocks noChangeAspect="1"/>
          </p:cNvPicPr>
          <p:nvPr/>
        </p:nvPicPr>
        <p:blipFill>
          <a:blip r:embed="rId3"/>
          <a:srcRect l="57212" t="-118" r="12906" b="118"/>
          <a:stretch>
            <a:fillRect/>
          </a:stretch>
        </p:blipFill>
        <p:spPr>
          <a:xfrm>
            <a:off x="7121525" y="492125"/>
            <a:ext cx="1490345" cy="3707765"/>
          </a:xfrm>
          <a:prstGeom prst="snip1Rect">
            <a:avLst/>
          </a:prstGeom>
          <a:ln w="28575">
            <a:solidFill>
              <a:srgbClr val="C19E6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rcRect r="70118"/>
          <a:stretch>
            <a:fillRect/>
          </a:stretch>
        </p:blipFill>
        <p:spPr>
          <a:xfrm>
            <a:off x="3735705" y="492125"/>
            <a:ext cx="1490345" cy="3707765"/>
          </a:xfrm>
          <a:prstGeom prst="snip1Rect">
            <a:avLst/>
          </a:prstGeom>
          <a:ln w="28575">
            <a:solidFill>
              <a:srgbClr val="C19E6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560" name="图片 20" descr="鸟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163" y="3681413"/>
            <a:ext cx="2762250" cy="895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" name="椭圆 9"/>
          <p:cNvSpPr/>
          <p:nvPr/>
        </p:nvSpPr>
        <p:spPr>
          <a:xfrm>
            <a:off x="2735263" y="577850"/>
            <a:ext cx="3671888" cy="3673475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24579" name="图片 6" descr="线条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411288"/>
            <a:ext cx="2825750" cy="113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4" descr="云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538" y="2209800"/>
            <a:ext cx="4883150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1" name="图片 2" descr="线条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575" y="2554288"/>
            <a:ext cx="1690688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图片 7" descr="线条-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2574925"/>
            <a:ext cx="3001963" cy="1128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3" name="文本框 5"/>
          <p:cNvSpPr txBox="1"/>
          <p:nvPr/>
        </p:nvSpPr>
        <p:spPr>
          <a:xfrm>
            <a:off x="3829050" y="828675"/>
            <a:ext cx="1485900" cy="31702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0000">
                <a:solidFill>
                  <a:srgbClr val="808080"/>
                </a:solidFill>
                <a:latin typeface="经典繁角隶" panose="02010609000101010101" charset="-122"/>
                <a:ea typeface="经典繁角隶" panose="02010609000101010101" charset="-122"/>
              </a:rPr>
              <a:t>再</a:t>
            </a:r>
            <a:r>
              <a:rPr lang="zh-CN" altLang="en-US" sz="10000">
                <a:solidFill>
                  <a:srgbClr val="F2F2F2"/>
                </a:solidFill>
                <a:latin typeface="经典繁角隶" panose="02010609000101010101" charset="-122"/>
                <a:ea typeface="经典繁角隶" panose="02010609000101010101" charset="-122"/>
              </a:rPr>
              <a:t>会</a:t>
            </a:r>
            <a:endParaRPr lang="zh-CN" altLang="en-US" sz="10000">
              <a:solidFill>
                <a:srgbClr val="F2F2F2"/>
              </a:solidFill>
              <a:latin typeface="经典繁角隶" panose="02010609000101010101" charset="-122"/>
              <a:ea typeface="经典繁角隶" panose="02010609000101010101" charset="-122"/>
            </a:endParaRPr>
          </a:p>
        </p:txBody>
      </p:sp>
      <p:pic>
        <p:nvPicPr>
          <p:cNvPr id="24584" name="图片 8" descr="线条-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5475" y="1517650"/>
            <a:ext cx="3351213" cy="132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5" name="图片 3" descr="手绘山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2863" y="1411288"/>
            <a:ext cx="5502275" cy="2005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848</Words>
  <Application>WPS 演示</Application>
  <PresentationFormat/>
  <Paragraphs>110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经典繁角隶</vt:lpstr>
      <vt:lpstr>微软雅黑</vt:lpstr>
      <vt:lpstr>Arial Unicode MS</vt:lpstr>
      <vt:lpstr>Calibri</vt:lpstr>
      <vt:lpstr>隶书</vt:lpstr>
      <vt:lpstr>汉仪程行简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15</cp:revision>
  <dcterms:created xsi:type="dcterms:W3CDTF">2018-07-19T09:38:00Z</dcterms:created>
  <dcterms:modified xsi:type="dcterms:W3CDTF">2018-08-10T09:45:53Z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  <property fmtid="{D5CDD505-2E9C-101B-9397-08002B2CF9AE}" pid="3" name="KSORubyTemplateID">
    <vt:lpwstr>2</vt:lpwstr>
  </property>
</Properties>
</file>