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9" r:id="rId4"/>
    <p:sldId id="277" r:id="rId5"/>
    <p:sldId id="281" r:id="rId6"/>
    <p:sldId id="304" r:id="rId7"/>
    <p:sldId id="303" r:id="rId8"/>
    <p:sldId id="307" r:id="rId9"/>
    <p:sldId id="284" r:id="rId10"/>
    <p:sldId id="308" r:id="rId11"/>
    <p:sldId id="285" r:id="rId12"/>
    <p:sldId id="309" r:id="rId13"/>
    <p:sldId id="310" r:id="rId14"/>
    <p:sldId id="286" r:id="rId15"/>
    <p:sldId id="283" r:id="rId16"/>
    <p:sldId id="264" r:id="rId17"/>
    <p:sldId id="311" r:id="rId18"/>
    <p:sldId id="312" r:id="rId19"/>
    <p:sldId id="314" r:id="rId20"/>
    <p:sldId id="340" r:id="rId21"/>
    <p:sldId id="288" r:id="rId22"/>
    <p:sldId id="319" r:id="rId2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BCC4"/>
    <a:srgbClr val="BDDAE2"/>
    <a:srgbClr val="2D6A60"/>
    <a:srgbClr val="669BAE"/>
    <a:srgbClr val="96B6C0"/>
    <a:srgbClr val="7D98A9"/>
    <a:srgbClr val="64737E"/>
    <a:srgbClr val="64F22C"/>
    <a:srgbClr val="97B6C1"/>
    <a:srgbClr val="BDD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6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" name="图片 19" descr="pexels-photo-421788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255" y="5080"/>
            <a:ext cx="12208510" cy="684784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806950" y="1587500"/>
            <a:ext cx="439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spc="600" dirty="0">
                <a:solidFill>
                  <a:schemeClr val="bg1"/>
                </a:solidFill>
                <a:ea typeface="SimSun-ExtB" panose="02010609060101010101" pitchFamily="49" charset="-122"/>
              </a:rPr>
              <a:t>A   Dream</a:t>
            </a:r>
            <a:endParaRPr lang="en-US" altLang="zh-CN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997075" y="-198120"/>
            <a:ext cx="7480300" cy="10462260"/>
            <a:chOff x="2582" y="-136"/>
            <a:chExt cx="11780" cy="16476"/>
          </a:xfrm>
        </p:grpSpPr>
        <p:sp>
          <p:nvSpPr>
            <p:cNvPr id="6" name="矩形 5"/>
            <p:cNvSpPr/>
            <p:nvPr/>
          </p:nvSpPr>
          <p:spPr>
            <a:xfrm rot="3600000">
              <a:off x="2018" y="8718"/>
              <a:ext cx="8187" cy="7058"/>
            </a:xfrm>
            <a:prstGeom prst="rect">
              <a:avLst/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 rot="3600000">
              <a:off x="6740" y="428"/>
              <a:ext cx="8187" cy="7058"/>
            </a:xfrm>
            <a:prstGeom prst="rect">
              <a:avLst/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2" descr="pexels-photo-421788[1]"/>
          <p:cNvPicPr>
            <a:picLocks noChangeAspect="1"/>
          </p:cNvPicPr>
          <p:nvPr/>
        </p:nvPicPr>
        <p:blipFill>
          <a:blip r:embed="rId1"/>
          <a:srcRect l="28935" t="32205" r="33205" b="33995"/>
          <a:stretch>
            <a:fillRect/>
          </a:stretch>
        </p:blipFill>
        <p:spPr>
          <a:xfrm>
            <a:off x="3531870" y="2212340"/>
            <a:ext cx="4622165" cy="23145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94275" y="4070985"/>
            <a:ext cx="6299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spc="600" dirty="0">
                <a:solidFill>
                  <a:schemeClr val="bg1"/>
                </a:solidFill>
                <a:ea typeface="SimSun-ExtB" panose="02010609060101010101" pitchFamily="49" charset="-122"/>
              </a:rPr>
              <a:t> And forever has </a:t>
            </a:r>
            <a:r>
              <a:rPr lang="zh-CN" altLang="en-US" sz="2400" b="1" spc="600" dirty="0">
                <a:solidFill>
                  <a:schemeClr val="accent1">
                    <a:lumMod val="20000"/>
                    <a:lumOff val="80000"/>
                  </a:schemeClr>
                </a:solidFill>
                <a:ea typeface="SimSun-ExtB" panose="02010609060101010101" pitchFamily="49" charset="-122"/>
              </a:rPr>
              <a:t>n</a:t>
            </a:r>
            <a:r>
              <a:rPr lang="zh-CN" altLang="en-US" sz="2400" b="1" spc="600" dirty="0">
                <a:solidFill>
                  <a:schemeClr val="bg1"/>
                </a:solidFill>
                <a:ea typeface="SimSun-ExtB" panose="02010609060101010101" pitchFamily="49" charset="-122"/>
              </a:rPr>
              <a:t>o end.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78610" y="2386330"/>
            <a:ext cx="82042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6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职业生涯规划</a:t>
            </a:r>
            <a:endParaRPr lang="zh-CN" altLang="en-US" sz="96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zoom dir="in"/>
      </p:transition>
    </mc:Choice>
    <mc:Fallback>
      <p:transition>
        <p:zoom dir="in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1" name="组合 10"/>
          <p:cNvGrpSpPr/>
          <p:nvPr/>
        </p:nvGrpSpPr>
        <p:grpSpPr>
          <a:xfrm>
            <a:off x="945515" y="1749425"/>
            <a:ext cx="1430655" cy="3407410"/>
            <a:chOff x="1489" y="2755"/>
            <a:chExt cx="2253" cy="5366"/>
          </a:xfrm>
        </p:grpSpPr>
        <p:grpSp>
          <p:nvGrpSpPr>
            <p:cNvPr id="21" name="组合 20"/>
            <p:cNvGrpSpPr/>
            <p:nvPr/>
          </p:nvGrpSpPr>
          <p:grpSpPr>
            <a:xfrm>
              <a:off x="1489" y="2755"/>
              <a:ext cx="1741" cy="1284"/>
              <a:chOff x="-1604504" y="2147667"/>
              <a:chExt cx="3687215" cy="2719712"/>
            </a:xfrm>
          </p:grpSpPr>
          <p:cxnSp>
            <p:nvCxnSpPr>
              <p:cNvPr id="22" name="直接连接符 21"/>
              <p:cNvCxnSpPr/>
              <p:nvPr/>
            </p:nvCxnSpPr>
            <p:spPr>
              <a:xfrm flipH="1">
                <a:off x="-1604504" y="2687623"/>
                <a:ext cx="2592288" cy="2179756"/>
              </a:xfrm>
              <a:prstGeom prst="line">
                <a:avLst/>
              </a:prstGeom>
              <a:ln w="76200">
                <a:solidFill>
                  <a:srgbClr val="2A72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-509577" y="2147667"/>
                <a:ext cx="2592288" cy="2179756"/>
              </a:xfrm>
              <a:prstGeom prst="line">
                <a:avLst/>
              </a:prstGeom>
              <a:ln w="12700">
                <a:solidFill>
                  <a:srgbClr val="2A72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 flipH="1" flipV="1">
              <a:off x="2001" y="6837"/>
              <a:ext cx="1741" cy="1284"/>
              <a:chOff x="-1604504" y="2147667"/>
              <a:chExt cx="3687215" cy="2719712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H="1">
                <a:off x="-1604504" y="2687623"/>
                <a:ext cx="2592288" cy="2179756"/>
              </a:xfrm>
              <a:prstGeom prst="line">
                <a:avLst/>
              </a:prstGeom>
              <a:ln w="762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-509577" y="2147667"/>
                <a:ext cx="2592288" cy="217975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8"/>
            <p:cNvSpPr txBox="1"/>
            <p:nvPr/>
          </p:nvSpPr>
          <p:spPr>
            <a:xfrm>
              <a:off x="2518" y="3164"/>
              <a:ext cx="848" cy="35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250000"/>
                </a:lnSpc>
              </a:pPr>
              <a:r>
                <a:rPr lang="zh-CN" altLang="en-US" sz="2800" dirty="0">
                  <a:solidFill>
                    <a:srgbClr val="2A727E"/>
                  </a:solidFill>
                </a:rPr>
                <a:t>目</a:t>
              </a:r>
              <a:endParaRPr lang="en-US" altLang="zh-CN" sz="2800" dirty="0">
                <a:solidFill>
                  <a:srgbClr val="2A727E"/>
                </a:solidFill>
              </a:endParaRPr>
            </a:p>
            <a:p>
              <a:pPr>
                <a:lnSpc>
                  <a:spcPct val="250000"/>
                </a:lnSpc>
              </a:pPr>
              <a:r>
                <a:rPr lang="zh-CN" altLang="en-US" sz="2800" dirty="0">
                  <a:solidFill>
                    <a:srgbClr val="2A727E"/>
                  </a:solidFill>
                </a:rPr>
                <a:t>录</a:t>
              </a:r>
              <a:endParaRPr lang="zh-CN" altLang="en-US" sz="2800" dirty="0">
                <a:solidFill>
                  <a:srgbClr val="2A727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87" y="5244"/>
              <a:ext cx="354" cy="208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/>
              <a:r>
                <a:rPr lang="en-US" altLang="zh-CN" sz="1000" dirty="0">
                  <a:solidFill>
                    <a:srgbClr val="2A727E"/>
                  </a:solidFill>
                </a:rPr>
                <a:t>CONTENTS</a:t>
              </a:r>
              <a:endParaRPr lang="en-US" altLang="zh-CN" sz="1000" dirty="0">
                <a:solidFill>
                  <a:srgbClr val="2A727E"/>
                </a:solidFill>
              </a:endParaRPr>
            </a:p>
          </p:txBody>
        </p:sp>
      </p:grpSp>
      <p:grpSp>
        <p:nvGrpSpPr>
          <p:cNvPr id="30" name="深海小鱼"/>
          <p:cNvGrpSpPr/>
          <p:nvPr/>
        </p:nvGrpSpPr>
        <p:grpSpPr>
          <a:xfrm>
            <a:off x="9124315" y="973455"/>
            <a:ext cx="2764790" cy="4876165"/>
            <a:chOff x="13001" y="1204"/>
            <a:chExt cx="4354" cy="7679"/>
          </a:xfrm>
        </p:grpSpPr>
        <p:cxnSp>
          <p:nvCxnSpPr>
            <p:cNvPr id="36" name="直接连接符 35"/>
            <p:cNvCxnSpPr/>
            <p:nvPr/>
          </p:nvCxnSpPr>
          <p:spPr>
            <a:xfrm flipH="1">
              <a:off x="13948" y="1204"/>
              <a:ext cx="1224" cy="1029"/>
            </a:xfrm>
            <a:prstGeom prst="line">
              <a:avLst/>
            </a:prstGeom>
            <a:ln w="38100">
              <a:solidFill>
                <a:srgbClr val="2A72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13001" y="4601"/>
              <a:ext cx="612" cy="515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16743" y="8369"/>
              <a:ext cx="612" cy="515"/>
            </a:xfrm>
            <a:prstGeom prst="line">
              <a:avLst/>
            </a:prstGeom>
            <a:ln w="12700">
              <a:solidFill>
                <a:srgbClr val="2A72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15107" y="5570"/>
              <a:ext cx="1224" cy="1029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3683000" y="973455"/>
            <a:ext cx="4825365" cy="4908550"/>
            <a:chOff x="5138" y="2319"/>
            <a:chExt cx="7599" cy="7730"/>
          </a:xfrm>
        </p:grpSpPr>
        <p:sp>
          <p:nvSpPr>
            <p:cNvPr id="12" name="文本框 11"/>
            <p:cNvSpPr txBox="1"/>
            <p:nvPr/>
          </p:nvSpPr>
          <p:spPr>
            <a:xfrm>
              <a:off x="5138" y="2323"/>
              <a:ext cx="120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6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3600" dirty="0">
                <a:solidFill>
                  <a:srgbClr val="2A727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962" y="2406"/>
              <a:ext cx="577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da-DK" sz="32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rPr>
                <a:t>自我认知</a:t>
              </a:r>
              <a:endParaRPr lang="zh-CN" altLang="da-DK" sz="3200" dirty="0">
                <a:solidFill>
                  <a:srgbClr val="2A727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PA_矩形 45"/>
            <p:cNvSpPr/>
            <p:nvPr>
              <p:custDataLst>
                <p:tags r:id="rId1"/>
              </p:custDataLst>
            </p:nvPr>
          </p:nvSpPr>
          <p:spPr>
            <a:xfrm>
              <a:off x="6615" y="2319"/>
              <a:ext cx="57" cy="1020"/>
            </a:xfrm>
            <a:prstGeom prst="rect">
              <a:avLst/>
            </a:prstGeom>
            <a:solidFill>
              <a:srgbClr val="2A72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962" y="3990"/>
              <a:ext cx="577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2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rPr>
                <a:t>职业分析</a:t>
              </a:r>
              <a:endParaRPr lang="zh-CN" altLang="en-US" sz="3200" dirty="0">
                <a:solidFill>
                  <a:srgbClr val="2A727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962" y="5584"/>
              <a:ext cx="577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2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rPr>
                <a:t>职业定位</a:t>
              </a:r>
              <a:endParaRPr lang="zh-CN" altLang="en-US" sz="3200" dirty="0">
                <a:solidFill>
                  <a:srgbClr val="2A727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138" y="3990"/>
              <a:ext cx="120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6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3600" dirty="0">
                <a:solidFill>
                  <a:srgbClr val="2A727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138" y="5584"/>
              <a:ext cx="120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6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3600" dirty="0">
                <a:solidFill>
                  <a:srgbClr val="2A727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PA_矩形 45"/>
            <p:cNvSpPr/>
            <p:nvPr>
              <p:custDataLst>
                <p:tags r:id="rId2"/>
              </p:custDataLst>
            </p:nvPr>
          </p:nvSpPr>
          <p:spPr>
            <a:xfrm>
              <a:off x="6615" y="3990"/>
              <a:ext cx="57" cy="1020"/>
            </a:xfrm>
            <a:prstGeom prst="rect">
              <a:avLst/>
            </a:prstGeom>
            <a:solidFill>
              <a:srgbClr val="2A72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5138" y="7269"/>
              <a:ext cx="7598" cy="1020"/>
              <a:chOff x="5138" y="7269"/>
              <a:chExt cx="7598" cy="1020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6962" y="7317"/>
                <a:ext cx="5774" cy="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zh-CN" altLang="en-US" sz="3200" dirty="0">
                    <a:solidFill>
                      <a:srgbClr val="2A727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计划实施</a:t>
                </a:r>
                <a:endParaRPr lang="zh-CN" altLang="en-US" sz="32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138" y="7269"/>
                <a:ext cx="1209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3600" dirty="0">
                    <a:solidFill>
                      <a:srgbClr val="2A727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  <a:endParaRPr lang="en-US" altLang="zh-CN" sz="36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PA_矩形 45"/>
              <p:cNvSpPr/>
              <p:nvPr>
                <p:custDataLst>
                  <p:tags r:id="rId3"/>
                </p:custDataLst>
              </p:nvPr>
            </p:nvSpPr>
            <p:spPr>
              <a:xfrm>
                <a:off x="6615" y="7269"/>
                <a:ext cx="57" cy="1020"/>
              </a:xfrm>
              <a:prstGeom prst="rect">
                <a:avLst/>
              </a:prstGeom>
              <a:solidFill>
                <a:srgbClr val="2A72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PA_矩形 45"/>
            <p:cNvSpPr/>
            <p:nvPr>
              <p:custDataLst>
                <p:tags r:id="rId4"/>
              </p:custDataLst>
            </p:nvPr>
          </p:nvSpPr>
          <p:spPr>
            <a:xfrm>
              <a:off x="6615" y="5584"/>
              <a:ext cx="57" cy="1020"/>
            </a:xfrm>
            <a:prstGeom prst="rect">
              <a:avLst/>
            </a:prstGeom>
            <a:solidFill>
              <a:srgbClr val="2A72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962" y="9077"/>
              <a:ext cx="577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2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rPr>
                <a:t>评估调整</a:t>
              </a:r>
              <a:endParaRPr lang="zh-CN" altLang="en-US" sz="3200" dirty="0">
                <a:solidFill>
                  <a:srgbClr val="2A727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138" y="9029"/>
              <a:ext cx="120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600" dirty="0">
                  <a:solidFill>
                    <a:srgbClr val="2A727E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en-US" altLang="zh-CN" sz="3600" dirty="0">
                <a:solidFill>
                  <a:srgbClr val="2A727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_矩形 45"/>
            <p:cNvSpPr/>
            <p:nvPr>
              <p:custDataLst>
                <p:tags r:id="rId5"/>
              </p:custDataLst>
            </p:nvPr>
          </p:nvSpPr>
          <p:spPr>
            <a:xfrm>
              <a:off x="6615" y="9029"/>
              <a:ext cx="57" cy="1020"/>
            </a:xfrm>
            <a:prstGeom prst="rect">
              <a:avLst/>
            </a:prstGeom>
            <a:solidFill>
              <a:srgbClr val="2A72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2499360" y="0"/>
            <a:ext cx="8145780" cy="6858000"/>
            <a:chOff x="3936" y="0"/>
            <a:chExt cx="12828" cy="10800"/>
          </a:xfrm>
          <a:solidFill>
            <a:srgbClr val="7D98A9">
              <a:alpha val="54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5814" y="0"/>
              <a:ext cx="7572" cy="1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936" y="1913"/>
              <a:ext cx="12828" cy="6830"/>
            </a:xfrm>
            <a:prstGeom prst="rect">
              <a:avLst/>
            </a:prstGeom>
            <a:solidFill>
              <a:srgbClr val="BDDDE6">
                <a:alpha val="54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1132" y="1621"/>
              <a:ext cx="4940" cy="4933"/>
            </a:xfrm>
            <a:prstGeom prst="rect">
              <a:avLst/>
            </a:prstGeom>
            <a:solidFill>
              <a:srgbClr val="669BAE">
                <a:alpha val="62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3" name="图片 12" descr="pexels-photo-800694[1]"/>
          <p:cNvPicPr>
            <a:picLocks noChangeAspect="1"/>
          </p:cNvPicPr>
          <p:nvPr/>
        </p:nvPicPr>
        <p:blipFill>
          <a:blip r:embed="rId1">
            <a:lum bright="12000"/>
          </a:blip>
          <a:stretch>
            <a:fillRect/>
          </a:stretch>
        </p:blipFill>
        <p:spPr>
          <a:xfrm>
            <a:off x="530860" y="1531620"/>
            <a:ext cx="6425565" cy="3702685"/>
          </a:xfrm>
          <a:prstGeom prst="rect">
            <a:avLst/>
          </a:prstGeom>
          <a:ln w="22225">
            <a:solidFill>
              <a:srgbClr val="64737E"/>
            </a:solidFill>
          </a:ln>
        </p:spPr>
      </p:pic>
      <p:grpSp>
        <p:nvGrpSpPr>
          <p:cNvPr id="37" name="组合 36"/>
          <p:cNvGrpSpPr/>
          <p:nvPr/>
        </p:nvGrpSpPr>
        <p:grpSpPr>
          <a:xfrm>
            <a:off x="7435985" y="1443355"/>
            <a:ext cx="2427590" cy="2406650"/>
            <a:chOff x="4965" y="3608"/>
            <a:chExt cx="4152" cy="3790"/>
          </a:xfrm>
        </p:grpSpPr>
        <p:sp>
          <p:nvSpPr>
            <p:cNvPr id="14" name="矩形 13"/>
            <p:cNvSpPr/>
            <p:nvPr/>
          </p:nvSpPr>
          <p:spPr>
            <a:xfrm>
              <a:off x="6525" y="4151"/>
              <a:ext cx="1799" cy="1506"/>
            </a:xfrm>
            <a:prstGeom prst="rect">
              <a:avLst/>
            </a:prstGeom>
            <a:noFill/>
            <a:ln w="22225">
              <a:solidFill>
                <a:schemeClr val="bg1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568" y="3608"/>
              <a:ext cx="2128" cy="1808"/>
            </a:xfrm>
            <a:prstGeom prst="rect">
              <a:avLst/>
            </a:prstGeom>
            <a:solidFill>
              <a:srgbClr val="669BAE">
                <a:alpha val="65000"/>
              </a:srgbClr>
            </a:solidFill>
            <a:ln>
              <a:solidFill>
                <a:schemeClr val="bg1"/>
              </a:solidFill>
            </a:ln>
          </p:spPr>
          <p:txBody>
            <a:bodyPr wrap="square" lIns="68580" tIns="34290" rIns="68580" bIns="34290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54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01</a:t>
              </a:r>
              <a:endParaRPr lang="en-US" altLang="zh-CN" sz="5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965" y="5773"/>
              <a:ext cx="4152" cy="1625"/>
              <a:chOff x="4965" y="5773"/>
              <a:chExt cx="4152" cy="162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4965" y="5773"/>
                <a:ext cx="3888" cy="126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黑体" panose="02010609060101010101" charset="-122"/>
                    <a:ea typeface="黑体" panose="02010609060101010101" charset="-122"/>
                  </a:rPr>
                  <a:t>自我认知</a:t>
                </a:r>
                <a:r>
                  <a:rPr lang="zh-CN" altLang="en-US" sz="2800" dirty="0" smtClean="0">
                    <a:solidFill>
                      <a:srgbClr val="7D98A9"/>
                    </a:solidFill>
                    <a:latin typeface="黑体" panose="02010609060101010101" charset="-122"/>
                    <a:ea typeface="黑体" panose="02010609060101010101" charset="-122"/>
                  </a:rPr>
                  <a:t> </a:t>
                </a:r>
                <a:r>
                  <a:rPr lang="zh-CN" altLang="en-US" sz="2800" dirty="0" smtClean="0">
                    <a:solidFill>
                      <a:srgbClr val="7D98A9"/>
                    </a:solidFill>
                    <a:latin typeface="华文中宋" panose="02010600040101010101" charset="-122"/>
                    <a:ea typeface="华文中宋" panose="02010600040101010101" charset="-122"/>
                  </a:rPr>
                  <a:t> </a:t>
                </a:r>
                <a:endParaRPr lang="zh-CN" altLang="en-US" sz="2800" dirty="0" smtClean="0">
                  <a:solidFill>
                    <a:srgbClr val="7D98A9"/>
                  </a:solidFill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5100" y="6914"/>
                <a:ext cx="4017" cy="4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solidFill>
                      <a:schemeClr val="bg1"/>
                    </a:solidFill>
                    <a:effectLst/>
                    <a:latin typeface="华文中宋" panose="02010600040101010101" charset="-122"/>
                    <a:ea typeface="华文中宋" panose="02010600040101010101" charset="-122"/>
                    <a:sym typeface="+mn-ea"/>
                  </a:rPr>
                  <a:t>The dust receives insult and in return offers her flowers。</a:t>
                </a:r>
                <a:endParaRPr lang="en-US" altLang="ko-KR" sz="1000" b="0" dirty="0">
                  <a:solidFill>
                    <a:schemeClr val="bg1"/>
                  </a:solidFill>
                  <a:effectLst/>
                  <a:latin typeface="华文中宋" panose="02010600040101010101" charset="-122"/>
                  <a:ea typeface="华文中宋" panose="02010600040101010101" charset="-122"/>
                  <a:sym typeface="+mn-ea"/>
                </a:endParaRPr>
              </a:p>
            </p:txBody>
          </p:sp>
        </p:grpSp>
      </p:grpSp>
      <p:pic>
        <p:nvPicPr>
          <p:cNvPr id="20" name="图片 19" descr="pexels-photo-421788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5" y="1478915"/>
            <a:ext cx="6424930" cy="3755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7" name="Rectangle 75"/>
          <p:cNvSpPr/>
          <p:nvPr/>
        </p:nvSpPr>
        <p:spPr>
          <a:xfrm>
            <a:off x="4859020" y="3712845"/>
            <a:ext cx="69215" cy="3111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Rectangle 82"/>
          <p:cNvSpPr/>
          <p:nvPr/>
        </p:nvSpPr>
        <p:spPr>
          <a:xfrm>
            <a:off x="3082925" y="4317365"/>
            <a:ext cx="69215" cy="2506980"/>
          </a:xfrm>
          <a:prstGeom prst="rect">
            <a:avLst/>
          </a:prstGeom>
          <a:solidFill>
            <a:srgbClr val="669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ectangle 86"/>
          <p:cNvSpPr/>
          <p:nvPr/>
        </p:nvSpPr>
        <p:spPr>
          <a:xfrm>
            <a:off x="9220200" y="4859655"/>
            <a:ext cx="69215" cy="1965325"/>
          </a:xfrm>
          <a:prstGeom prst="rect">
            <a:avLst/>
          </a:prstGeom>
          <a:solidFill>
            <a:srgbClr val="717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Oval 115"/>
          <p:cNvSpPr>
            <a:spLocks noChangeAspect="1"/>
          </p:cNvSpPr>
          <p:nvPr/>
        </p:nvSpPr>
        <p:spPr>
          <a:xfrm>
            <a:off x="4392930" y="4034790"/>
            <a:ext cx="1042035" cy="770890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Oval 122"/>
          <p:cNvSpPr>
            <a:spLocks noChangeAspect="1"/>
          </p:cNvSpPr>
          <p:nvPr/>
        </p:nvSpPr>
        <p:spPr>
          <a:xfrm>
            <a:off x="8784590" y="5274945"/>
            <a:ext cx="1042035" cy="770890"/>
          </a:xfrm>
          <a:prstGeom prst="ellipse">
            <a:avLst/>
          </a:prstGeom>
          <a:solidFill>
            <a:srgbClr val="717E9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05</a:t>
            </a: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深海小鱼"/>
          <p:cNvSpPr>
            <a:spLocks noChangeAspect="1"/>
          </p:cNvSpPr>
          <p:nvPr/>
        </p:nvSpPr>
        <p:spPr>
          <a:xfrm>
            <a:off x="2598420" y="4963160"/>
            <a:ext cx="1042035" cy="770890"/>
          </a:xfrm>
          <a:prstGeom prst="ellipse">
            <a:avLst/>
          </a:prstGeom>
          <a:solidFill>
            <a:srgbClr val="669BA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2" name="Group 138"/>
          <p:cNvGrpSpPr/>
          <p:nvPr/>
        </p:nvGrpSpPr>
        <p:grpSpPr>
          <a:xfrm rot="0">
            <a:off x="8642350" y="4025900"/>
            <a:ext cx="1241425" cy="917575"/>
            <a:chOff x="5867400" y="3486150"/>
            <a:chExt cx="670145" cy="670705"/>
          </a:xfrm>
          <a:solidFill>
            <a:srgbClr val="717E9A"/>
          </a:solidFill>
        </p:grpSpPr>
        <p:sp>
          <p:nvSpPr>
            <p:cNvPr id="73" name="Oval 85"/>
            <p:cNvSpPr>
              <a:spLocks noChangeAspect="1"/>
            </p:cNvSpPr>
            <p:nvPr/>
          </p:nvSpPr>
          <p:spPr>
            <a:xfrm>
              <a:off x="5867400" y="3486150"/>
              <a:ext cx="670145" cy="670705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62"/>
            <p:cNvSpPr>
              <a:spLocks noEditPoints="1"/>
            </p:cNvSpPr>
            <p:nvPr/>
          </p:nvSpPr>
          <p:spPr bwMode="auto">
            <a:xfrm>
              <a:off x="6020570" y="3638144"/>
              <a:ext cx="363804" cy="366716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131"/>
          <p:cNvGrpSpPr/>
          <p:nvPr/>
        </p:nvGrpSpPr>
        <p:grpSpPr>
          <a:xfrm rot="0">
            <a:off x="3841115" y="2145665"/>
            <a:ext cx="2120900" cy="1568450"/>
            <a:chOff x="3273762" y="2110755"/>
            <a:chExt cx="1145838" cy="1146795"/>
          </a:xfrm>
          <a:solidFill>
            <a:schemeClr val="bg2"/>
          </a:solidFill>
        </p:grpSpPr>
        <p:sp>
          <p:nvSpPr>
            <p:cNvPr id="76" name="Oval 71"/>
            <p:cNvSpPr>
              <a:spLocks noChangeAspect="1"/>
            </p:cNvSpPr>
            <p:nvPr/>
          </p:nvSpPr>
          <p:spPr>
            <a:xfrm>
              <a:off x="3273762" y="2110755"/>
              <a:ext cx="1145838" cy="1146795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83"/>
            <p:cNvSpPr>
              <a:spLocks noEditPoints="1"/>
            </p:cNvSpPr>
            <p:nvPr/>
          </p:nvSpPr>
          <p:spPr bwMode="auto">
            <a:xfrm>
              <a:off x="3699604" y="2463535"/>
              <a:ext cx="294154" cy="441234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137"/>
          <p:cNvGrpSpPr/>
          <p:nvPr/>
        </p:nvGrpSpPr>
        <p:grpSpPr>
          <a:xfrm rot="0">
            <a:off x="7091045" y="3108960"/>
            <a:ext cx="1635760" cy="1209675"/>
            <a:chOff x="5029200" y="2815445"/>
            <a:chExt cx="883472" cy="88421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9" name="Oval 72"/>
            <p:cNvSpPr>
              <a:spLocks noChangeAspect="1"/>
            </p:cNvSpPr>
            <p:nvPr/>
          </p:nvSpPr>
          <p:spPr>
            <a:xfrm>
              <a:off x="5029200" y="2815445"/>
              <a:ext cx="883472" cy="884210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176"/>
            <p:cNvSpPr>
              <a:spLocks noEditPoints="1"/>
            </p:cNvSpPr>
            <p:nvPr/>
          </p:nvSpPr>
          <p:spPr bwMode="auto">
            <a:xfrm>
              <a:off x="5257019" y="3087290"/>
              <a:ext cx="427834" cy="340520"/>
            </a:xfrm>
            <a:custGeom>
              <a:avLst/>
              <a:gdLst/>
              <a:ahLst/>
              <a:cxnLst>
                <a:cxn ang="0">
                  <a:pos x="53" y="20"/>
                </a:cxn>
                <a:cxn ang="0">
                  <a:pos x="26" y="39"/>
                </a:cxn>
                <a:cxn ang="0">
                  <a:pos x="20" y="39"/>
                </a:cxn>
                <a:cxn ang="0">
                  <a:pos x="9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5" y="43"/>
                </a:cxn>
                <a:cxn ang="0">
                  <a:pos x="5" y="41"/>
                </a:cxn>
                <a:cxn ang="0">
                  <a:pos x="10" y="35"/>
                </a:cxn>
                <a:cxn ang="0">
                  <a:pos x="0" y="20"/>
                </a:cxn>
                <a:cxn ang="0">
                  <a:pos x="26" y="0"/>
                </a:cxn>
                <a:cxn ang="0">
                  <a:pos x="53" y="20"/>
                </a:cxn>
                <a:cxn ang="0">
                  <a:pos x="5" y="20"/>
                </a:cxn>
                <a:cxn ang="0">
                  <a:pos x="12" y="31"/>
                </a:cxn>
                <a:cxn ang="0">
                  <a:pos x="16" y="33"/>
                </a:cxn>
                <a:cxn ang="0">
                  <a:pos x="15" y="36"/>
                </a:cxn>
                <a:cxn ang="0">
                  <a:pos x="17" y="35"/>
                </a:cxn>
                <a:cxn ang="0">
                  <a:pos x="19" y="34"/>
                </a:cxn>
                <a:cxn ang="0">
                  <a:pos x="21" y="34"/>
                </a:cxn>
                <a:cxn ang="0">
                  <a:pos x="26" y="34"/>
                </a:cxn>
                <a:cxn ang="0">
                  <a:pos x="48" y="20"/>
                </a:cxn>
                <a:cxn ang="0">
                  <a:pos x="26" y="5"/>
                </a:cxn>
                <a:cxn ang="0">
                  <a:pos x="5" y="20"/>
                </a:cxn>
                <a:cxn ang="0">
                  <a:pos x="62" y="51"/>
                </a:cxn>
                <a:cxn ang="0">
                  <a:pos x="63" y="53"/>
                </a:cxn>
                <a:cxn ang="0">
                  <a:pos x="62" y="54"/>
                </a:cxn>
                <a:cxn ang="0">
                  <a:pos x="58" y="53"/>
                </a:cxn>
                <a:cxn ang="0">
                  <a:pos x="48" y="48"/>
                </a:cxn>
                <a:cxn ang="0">
                  <a:pos x="41" y="49"/>
                </a:cxn>
                <a:cxn ang="0">
                  <a:pos x="23" y="44"/>
                </a:cxn>
                <a:cxn ang="0">
                  <a:pos x="26" y="44"/>
                </a:cxn>
                <a:cxn ang="0">
                  <a:pos x="48" y="38"/>
                </a:cxn>
                <a:cxn ang="0">
                  <a:pos x="58" y="20"/>
                </a:cxn>
                <a:cxn ang="0">
                  <a:pos x="57" y="14"/>
                </a:cxn>
                <a:cxn ang="0">
                  <a:pos x="68" y="30"/>
                </a:cxn>
                <a:cxn ang="0">
                  <a:pos x="58" y="45"/>
                </a:cxn>
                <a:cxn ang="0">
                  <a:pos x="62" y="51"/>
                </a:cxn>
              </a:cxnLst>
              <a:rect l="0" t="0" r="r" b="b"/>
              <a:pathLst>
                <a:path w="68" h="54">
                  <a:moveTo>
                    <a:pt x="53" y="20"/>
                  </a:moveTo>
                  <a:cubicBezTo>
                    <a:pt x="53" y="31"/>
                    <a:pt x="41" y="39"/>
                    <a:pt x="26" y="39"/>
                  </a:cubicBezTo>
                  <a:cubicBezTo>
                    <a:pt x="24" y="39"/>
                    <a:pt x="22" y="39"/>
                    <a:pt x="20" y="39"/>
                  </a:cubicBezTo>
                  <a:cubicBezTo>
                    <a:pt x="17" y="41"/>
                    <a:pt x="13" y="43"/>
                    <a:pt x="9" y="44"/>
                  </a:cubicBezTo>
                  <a:cubicBezTo>
                    <a:pt x="8" y="44"/>
                    <a:pt x="7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4"/>
                    <a:pt x="5" y="44"/>
                    <a:pt x="5" y="43"/>
                  </a:cubicBezTo>
                  <a:cubicBezTo>
                    <a:pt x="5" y="42"/>
                    <a:pt x="5" y="42"/>
                    <a:pt x="5" y="41"/>
                  </a:cubicBezTo>
                  <a:cubicBezTo>
                    <a:pt x="7" y="40"/>
                    <a:pt x="9" y="38"/>
                    <a:pt x="10" y="35"/>
                  </a:cubicBezTo>
                  <a:cubicBezTo>
                    <a:pt x="4" y="32"/>
                    <a:pt x="0" y="26"/>
                    <a:pt x="0" y="20"/>
                  </a:cubicBezTo>
                  <a:cubicBezTo>
                    <a:pt x="0" y="9"/>
                    <a:pt x="12" y="0"/>
                    <a:pt x="26" y="0"/>
                  </a:cubicBezTo>
                  <a:cubicBezTo>
                    <a:pt x="41" y="0"/>
                    <a:pt x="53" y="9"/>
                    <a:pt x="53" y="20"/>
                  </a:cubicBezTo>
                  <a:close/>
                  <a:moveTo>
                    <a:pt x="5" y="20"/>
                  </a:moveTo>
                  <a:cubicBezTo>
                    <a:pt x="5" y="24"/>
                    <a:pt x="7" y="28"/>
                    <a:pt x="12" y="31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3" y="34"/>
                    <a:pt x="25" y="34"/>
                    <a:pt x="26" y="34"/>
                  </a:cubicBezTo>
                  <a:cubicBezTo>
                    <a:pt x="38" y="34"/>
                    <a:pt x="48" y="28"/>
                    <a:pt x="48" y="20"/>
                  </a:cubicBezTo>
                  <a:cubicBezTo>
                    <a:pt x="48" y="12"/>
                    <a:pt x="38" y="5"/>
                    <a:pt x="26" y="5"/>
                  </a:cubicBezTo>
                  <a:cubicBezTo>
                    <a:pt x="15" y="5"/>
                    <a:pt x="5" y="12"/>
                    <a:pt x="5" y="20"/>
                  </a:cubicBezTo>
                  <a:close/>
                  <a:moveTo>
                    <a:pt x="62" y="51"/>
                  </a:moveTo>
                  <a:cubicBezTo>
                    <a:pt x="63" y="52"/>
                    <a:pt x="63" y="52"/>
                    <a:pt x="63" y="53"/>
                  </a:cubicBezTo>
                  <a:cubicBezTo>
                    <a:pt x="63" y="53"/>
                    <a:pt x="62" y="54"/>
                    <a:pt x="62" y="54"/>
                  </a:cubicBezTo>
                  <a:cubicBezTo>
                    <a:pt x="60" y="54"/>
                    <a:pt x="59" y="54"/>
                    <a:pt x="58" y="53"/>
                  </a:cubicBezTo>
                  <a:cubicBezTo>
                    <a:pt x="54" y="52"/>
                    <a:pt x="51" y="51"/>
                    <a:pt x="48" y="48"/>
                  </a:cubicBezTo>
                  <a:cubicBezTo>
                    <a:pt x="46" y="49"/>
                    <a:pt x="43" y="49"/>
                    <a:pt x="41" y="49"/>
                  </a:cubicBezTo>
                  <a:cubicBezTo>
                    <a:pt x="34" y="49"/>
                    <a:pt x="28" y="47"/>
                    <a:pt x="23" y="44"/>
                  </a:cubicBezTo>
                  <a:cubicBezTo>
                    <a:pt x="24" y="44"/>
                    <a:pt x="25" y="44"/>
                    <a:pt x="26" y="44"/>
                  </a:cubicBezTo>
                  <a:cubicBezTo>
                    <a:pt x="35" y="44"/>
                    <a:pt x="42" y="42"/>
                    <a:pt x="48" y="38"/>
                  </a:cubicBezTo>
                  <a:cubicBezTo>
                    <a:pt x="55" y="33"/>
                    <a:pt x="58" y="27"/>
                    <a:pt x="58" y="20"/>
                  </a:cubicBezTo>
                  <a:cubicBezTo>
                    <a:pt x="58" y="18"/>
                    <a:pt x="58" y="16"/>
                    <a:pt x="57" y="14"/>
                  </a:cubicBezTo>
                  <a:cubicBezTo>
                    <a:pt x="64" y="18"/>
                    <a:pt x="68" y="23"/>
                    <a:pt x="68" y="30"/>
                  </a:cubicBezTo>
                  <a:cubicBezTo>
                    <a:pt x="68" y="36"/>
                    <a:pt x="64" y="41"/>
                    <a:pt x="58" y="45"/>
                  </a:cubicBezTo>
                  <a:cubicBezTo>
                    <a:pt x="59" y="48"/>
                    <a:pt x="61" y="49"/>
                    <a:pt x="6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深海小鱼"/>
          <p:cNvGrpSpPr/>
          <p:nvPr/>
        </p:nvGrpSpPr>
        <p:grpSpPr>
          <a:xfrm rot="0">
            <a:off x="2293620" y="3108960"/>
            <a:ext cx="1635760" cy="1209675"/>
            <a:chOff x="2438400" y="2815445"/>
            <a:chExt cx="883472" cy="884210"/>
          </a:xfrm>
          <a:solidFill>
            <a:srgbClr val="669BAE"/>
          </a:solidFill>
        </p:grpSpPr>
        <p:sp>
          <p:nvSpPr>
            <p:cNvPr id="82" name="Oval 81"/>
            <p:cNvSpPr>
              <a:spLocks noChangeAspect="1"/>
            </p:cNvSpPr>
            <p:nvPr/>
          </p:nvSpPr>
          <p:spPr>
            <a:xfrm>
              <a:off x="2438400" y="2815445"/>
              <a:ext cx="883472" cy="884210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216"/>
            <p:cNvSpPr>
              <a:spLocks noEditPoints="1"/>
            </p:cNvSpPr>
            <p:nvPr/>
          </p:nvSpPr>
          <p:spPr bwMode="auto">
            <a:xfrm>
              <a:off x="2666219" y="3042179"/>
              <a:ext cx="427834" cy="430742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15" y="40"/>
                </a:cxn>
                <a:cxn ang="0">
                  <a:pos x="14" y="34"/>
                </a:cxn>
                <a:cxn ang="0">
                  <a:pos x="15" y="27"/>
                </a:cxn>
                <a:cxn ang="0">
                  <a:pos x="8" y="20"/>
                </a:cxn>
                <a:cxn ang="0">
                  <a:pos x="5" y="34"/>
                </a:cxn>
                <a:cxn ang="0">
                  <a:pos x="8" y="47"/>
                </a:cxn>
                <a:cxn ang="0">
                  <a:pos x="15" y="40"/>
                </a:cxn>
                <a:cxn ang="0">
                  <a:pos x="48" y="34"/>
                </a:cxn>
                <a:cxn ang="0">
                  <a:pos x="34" y="19"/>
                </a:cxn>
                <a:cxn ang="0">
                  <a:pos x="19" y="34"/>
                </a:cxn>
                <a:cxn ang="0">
                  <a:pos x="34" y="48"/>
                </a:cxn>
                <a:cxn ang="0">
                  <a:pos x="48" y="34"/>
                </a:cxn>
                <a:cxn ang="0">
                  <a:pos x="20" y="8"/>
                </a:cxn>
                <a:cxn ang="0">
                  <a:pos x="27" y="15"/>
                </a:cxn>
                <a:cxn ang="0">
                  <a:pos x="34" y="14"/>
                </a:cxn>
                <a:cxn ang="0">
                  <a:pos x="40" y="15"/>
                </a:cxn>
                <a:cxn ang="0">
                  <a:pos x="47" y="8"/>
                </a:cxn>
                <a:cxn ang="0">
                  <a:pos x="34" y="5"/>
                </a:cxn>
                <a:cxn ang="0">
                  <a:pos x="20" y="8"/>
                </a:cxn>
                <a:cxn ang="0">
                  <a:pos x="47" y="59"/>
                </a:cxn>
                <a:cxn ang="0">
                  <a:pos x="40" y="52"/>
                </a:cxn>
                <a:cxn ang="0">
                  <a:pos x="34" y="53"/>
                </a:cxn>
                <a:cxn ang="0">
                  <a:pos x="27" y="52"/>
                </a:cxn>
                <a:cxn ang="0">
                  <a:pos x="20" y="59"/>
                </a:cxn>
                <a:cxn ang="0">
                  <a:pos x="34" y="63"/>
                </a:cxn>
                <a:cxn ang="0">
                  <a:pos x="47" y="59"/>
                </a:cxn>
                <a:cxn ang="0">
                  <a:pos x="60" y="47"/>
                </a:cxn>
                <a:cxn ang="0">
                  <a:pos x="63" y="34"/>
                </a:cxn>
                <a:cxn ang="0">
                  <a:pos x="60" y="20"/>
                </a:cxn>
                <a:cxn ang="0">
                  <a:pos x="52" y="27"/>
                </a:cxn>
                <a:cxn ang="0">
                  <a:pos x="53" y="34"/>
                </a:cxn>
                <a:cxn ang="0">
                  <a:pos x="52" y="40"/>
                </a:cxn>
                <a:cxn ang="0">
                  <a:pos x="60" y="4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450" name="任意多边形 13"/>
          <p:cNvSpPr/>
          <p:nvPr/>
        </p:nvSpPr>
        <p:spPr>
          <a:xfrm rot="-2774445">
            <a:off x="2893275" y="3263980"/>
            <a:ext cx="469189" cy="908895"/>
          </a:xfrm>
          <a:custGeom>
            <a:avLst/>
            <a:gdLst>
              <a:gd name="txL" fmla="*/ 0 w 469026"/>
              <a:gd name="txT" fmla="*/ 0 h 908580"/>
              <a:gd name="txR" fmla="*/ 469026 w 469026"/>
              <a:gd name="txB" fmla="*/ 908580 h 908580"/>
            </a:gdLst>
            <a:ahLst/>
            <a:cxnLst>
              <a:cxn ang="0">
                <a:pos x="235173" y="732025"/>
              </a:cxn>
              <a:cxn ang="0">
                <a:pos x="181173" y="786025"/>
              </a:cxn>
              <a:cxn ang="0">
                <a:pos x="235173" y="840025"/>
              </a:cxn>
              <a:cxn ang="0">
                <a:pos x="289173" y="786025"/>
              </a:cxn>
              <a:cxn ang="0">
                <a:pos x="235173" y="732025"/>
              </a:cxn>
              <a:cxn ang="0">
                <a:pos x="350586" y="0"/>
              </a:cxn>
              <a:cxn ang="0">
                <a:pos x="400339" y="33544"/>
              </a:cxn>
              <a:cxn ang="0">
                <a:pos x="469026" y="199370"/>
              </a:cxn>
              <a:cxn ang="0">
                <a:pos x="400339" y="365196"/>
              </a:cxn>
              <a:cxn ang="0">
                <a:pos x="350984" y="398472"/>
              </a:cxn>
              <a:cxn ang="0">
                <a:pos x="350984" y="792110"/>
              </a:cxn>
              <a:cxn ang="0">
                <a:pos x="234514" y="908580"/>
              </a:cxn>
              <a:cxn ang="0">
                <a:pos x="234514" y="908579"/>
              </a:cxn>
              <a:cxn ang="0">
                <a:pos x="118044" y="792109"/>
              </a:cxn>
              <a:cxn ang="0">
                <a:pos x="118044" y="398473"/>
              </a:cxn>
              <a:cxn ang="0">
                <a:pos x="68687" y="365196"/>
              </a:cxn>
              <a:cxn ang="0">
                <a:pos x="0" y="199370"/>
              </a:cxn>
              <a:cxn ang="0">
                <a:pos x="68687" y="33544"/>
              </a:cxn>
              <a:cxn ang="0">
                <a:pos x="118438" y="1"/>
              </a:cxn>
              <a:cxn ang="0">
                <a:pos x="158312" y="199369"/>
              </a:cxn>
              <a:cxn ang="0">
                <a:pos x="310712" y="199369"/>
              </a:cxn>
            </a:cxnLst>
            <a:rect l="txL" t="txT" r="txR" b="txB"/>
            <a:pathLst>
              <a:path w="469026" h="908580">
                <a:moveTo>
                  <a:pt x="235173" y="732025"/>
                </a:moveTo>
                <a:cubicBezTo>
                  <a:pt x="205350" y="732025"/>
                  <a:pt x="181173" y="756202"/>
                  <a:pt x="181173" y="786025"/>
                </a:cubicBezTo>
                <a:cubicBezTo>
                  <a:pt x="181173" y="815848"/>
                  <a:pt x="205350" y="840025"/>
                  <a:pt x="235173" y="840025"/>
                </a:cubicBezTo>
                <a:cubicBezTo>
                  <a:pt x="264996" y="840025"/>
                  <a:pt x="289173" y="815848"/>
                  <a:pt x="289173" y="786025"/>
                </a:cubicBezTo>
                <a:cubicBezTo>
                  <a:pt x="289173" y="756202"/>
                  <a:pt x="264996" y="732025"/>
                  <a:pt x="235173" y="732025"/>
                </a:cubicBezTo>
                <a:close/>
                <a:moveTo>
                  <a:pt x="350586" y="0"/>
                </a:moveTo>
                <a:lnTo>
                  <a:pt x="400339" y="33544"/>
                </a:lnTo>
                <a:cubicBezTo>
                  <a:pt x="442777" y="75983"/>
                  <a:pt x="469026" y="134611"/>
                  <a:pt x="469026" y="199370"/>
                </a:cubicBezTo>
                <a:cubicBezTo>
                  <a:pt x="469026" y="264129"/>
                  <a:pt x="442777" y="322757"/>
                  <a:pt x="400339" y="365196"/>
                </a:cubicBezTo>
                <a:lnTo>
                  <a:pt x="350984" y="398472"/>
                </a:lnTo>
                <a:lnTo>
                  <a:pt x="350984" y="792110"/>
                </a:lnTo>
                <a:cubicBezTo>
                  <a:pt x="350984" y="856435"/>
                  <a:pt x="298839" y="908580"/>
                  <a:pt x="234514" y="908580"/>
                </a:cubicBezTo>
                <a:lnTo>
                  <a:pt x="234514" y="908579"/>
                </a:lnTo>
                <a:cubicBezTo>
                  <a:pt x="170189" y="908579"/>
                  <a:pt x="118044" y="856434"/>
                  <a:pt x="118044" y="792109"/>
                </a:cubicBezTo>
                <a:lnTo>
                  <a:pt x="118044" y="398473"/>
                </a:lnTo>
                <a:lnTo>
                  <a:pt x="68687" y="365196"/>
                </a:lnTo>
                <a:cubicBezTo>
                  <a:pt x="26249" y="322757"/>
                  <a:pt x="0" y="264129"/>
                  <a:pt x="0" y="199370"/>
                </a:cubicBezTo>
                <a:cubicBezTo>
                  <a:pt x="0" y="134611"/>
                  <a:pt x="26249" y="75983"/>
                  <a:pt x="68687" y="33544"/>
                </a:cubicBezTo>
                <a:lnTo>
                  <a:pt x="118438" y="1"/>
                </a:lnTo>
                <a:lnTo>
                  <a:pt x="158312" y="199369"/>
                </a:lnTo>
                <a:lnTo>
                  <a:pt x="310712" y="199369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txBody>
          <a:bodyPr anchor="ctr"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633720" y="962660"/>
            <a:ext cx="2325370" cy="5862320"/>
            <a:chOff x="8856" y="1516"/>
            <a:chExt cx="3662" cy="9232"/>
          </a:xfrm>
          <a:solidFill>
            <a:srgbClr val="BDDDE6"/>
          </a:solidFill>
        </p:grpSpPr>
        <p:sp>
          <p:nvSpPr>
            <p:cNvPr id="48" name="Rectangle 77"/>
            <p:cNvSpPr/>
            <p:nvPr/>
          </p:nvSpPr>
          <p:spPr>
            <a:xfrm>
              <a:off x="10566" y="4144"/>
              <a:ext cx="109" cy="66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3560" tIns="31780" rIns="63560" bIns="31780"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78"/>
            <p:cNvSpPr/>
            <p:nvPr/>
          </p:nvSpPr>
          <p:spPr>
            <a:xfrm>
              <a:off x="12410" y="6799"/>
              <a:ext cx="109" cy="394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3560" tIns="31780" rIns="63560" bIns="31780"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Oval 121"/>
            <p:cNvSpPr>
              <a:spLocks noChangeAspect="1"/>
            </p:cNvSpPr>
            <p:nvPr/>
          </p:nvSpPr>
          <p:spPr>
            <a:xfrm>
              <a:off x="9822" y="7094"/>
              <a:ext cx="1641" cy="1214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4" name="Group 132"/>
            <p:cNvGrpSpPr/>
            <p:nvPr/>
          </p:nvGrpSpPr>
          <p:grpSpPr>
            <a:xfrm rot="0">
              <a:off x="8856" y="1516"/>
              <a:ext cx="3556" cy="2627"/>
              <a:chOff x="4236600" y="1246056"/>
              <a:chExt cx="1219200" cy="1220218"/>
            </a:xfrm>
            <a:grpFill/>
          </p:grpSpPr>
          <p:sp>
            <p:nvSpPr>
              <p:cNvPr id="85" name="Oval 74"/>
              <p:cNvSpPr>
                <a:spLocks noChangeAspect="1"/>
              </p:cNvSpPr>
              <p:nvPr/>
            </p:nvSpPr>
            <p:spPr>
              <a:xfrm>
                <a:off x="4236600" y="1246056"/>
                <a:ext cx="1219200" cy="1220218"/>
              </a:xfrm>
              <a:prstGeom prst="ellipse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6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217"/>
              <p:cNvSpPr>
                <a:spLocks noEditPoints="1"/>
              </p:cNvSpPr>
              <p:nvPr/>
            </p:nvSpPr>
            <p:spPr bwMode="auto">
              <a:xfrm>
                <a:off x="4601724" y="1672807"/>
                <a:ext cx="488952" cy="366716"/>
              </a:xfrm>
              <a:custGeom>
                <a:avLst/>
                <a:gdLst/>
                <a:ahLst/>
                <a:cxnLst>
                  <a:cxn ang="0">
                    <a:pos x="78" y="58"/>
                  </a:cxn>
                  <a:cxn ang="0">
                    <a:pos x="0" y="58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5" y="53"/>
                  </a:cxn>
                  <a:cxn ang="0">
                    <a:pos x="78" y="53"/>
                  </a:cxn>
                  <a:cxn ang="0">
                    <a:pos x="78" y="58"/>
                  </a:cxn>
                  <a:cxn ang="0">
                    <a:pos x="73" y="22"/>
                  </a:cxn>
                  <a:cxn ang="0">
                    <a:pos x="71" y="23"/>
                  </a:cxn>
                  <a:cxn ang="0">
                    <a:pos x="66" y="18"/>
                  </a:cxn>
                  <a:cxn ang="0">
                    <a:pos x="42" y="42"/>
                  </a:cxn>
                  <a:cxn ang="0">
                    <a:pos x="40" y="42"/>
                  </a:cxn>
                  <a:cxn ang="0">
                    <a:pos x="31" y="34"/>
                  </a:cxn>
                  <a:cxn ang="0">
                    <a:pos x="16" y="49"/>
                  </a:cxn>
                  <a:cxn ang="0">
                    <a:pos x="8" y="42"/>
                  </a:cxn>
                  <a:cxn ang="0">
                    <a:pos x="30" y="20"/>
                  </a:cxn>
                  <a:cxn ang="0">
                    <a:pos x="32" y="20"/>
                  </a:cxn>
                  <a:cxn ang="0">
                    <a:pos x="41" y="29"/>
                  </a:cxn>
                  <a:cxn ang="0">
                    <a:pos x="59" y="11"/>
                  </a:cxn>
                  <a:cxn ang="0">
                    <a:pos x="54" y="6"/>
                  </a:cxn>
                  <a:cxn ang="0">
                    <a:pos x="55" y="4"/>
                  </a:cxn>
                  <a:cxn ang="0">
                    <a:pos x="71" y="4"/>
                  </a:cxn>
                  <a:cxn ang="0">
                    <a:pos x="73" y="6"/>
                  </a:cxn>
                  <a:cxn ang="0">
                    <a:pos x="73" y="22"/>
                  </a:cxn>
                </a:cxnLst>
                <a:rect l="0" t="0" r="r" b="b"/>
                <a:pathLst>
                  <a:path w="78" h="58">
                    <a:moveTo>
                      <a:pt x="78" y="58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78" y="53"/>
                      <a:pt x="78" y="53"/>
                      <a:pt x="78" y="53"/>
                    </a:cubicBezTo>
                    <a:lnTo>
                      <a:pt x="78" y="58"/>
                    </a:lnTo>
                    <a:close/>
                    <a:moveTo>
                      <a:pt x="73" y="22"/>
                    </a:moveTo>
                    <a:cubicBezTo>
                      <a:pt x="73" y="23"/>
                      <a:pt x="71" y="24"/>
                      <a:pt x="71" y="23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1" y="43"/>
                      <a:pt x="41" y="43"/>
                      <a:pt x="40" y="42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1" y="19"/>
                      <a:pt x="32" y="19"/>
                      <a:pt x="32" y="20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3" y="6"/>
                      <a:pt x="54" y="4"/>
                      <a:pt x="55" y="4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72" y="4"/>
                      <a:pt x="73" y="5"/>
                      <a:pt x="73" y="6"/>
                    </a:cubicBezTo>
                    <a:lnTo>
                      <a:pt x="73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448" name="任意多边形 87"/>
            <p:cNvSpPr/>
            <p:nvPr/>
          </p:nvSpPr>
          <p:spPr>
            <a:xfrm rot="2220796">
              <a:off x="10076" y="2239"/>
              <a:ext cx="1159" cy="1197"/>
            </a:xfrm>
            <a:custGeom>
              <a:avLst/>
              <a:gdLst>
                <a:gd name="txL" fmla="*/ 0 w 1412563"/>
                <a:gd name="txT" fmla="*/ 0 h 1458403"/>
                <a:gd name="txR" fmla="*/ 1412563 w 1412563"/>
                <a:gd name="txB" fmla="*/ 1458403 h 1458403"/>
              </a:gdLst>
              <a:ahLst/>
              <a:cxnLst>
                <a:cxn ang="0">
                  <a:pos x="245192" y="4873"/>
                </a:cxn>
                <a:cxn ang="0">
                  <a:pos x="355713" y="36523"/>
                </a:cxn>
                <a:cxn ang="0">
                  <a:pos x="361796" y="45274"/>
                </a:cxn>
                <a:cxn ang="0">
                  <a:pos x="394202" y="167228"/>
                </a:cxn>
                <a:cxn ang="0">
                  <a:pos x="662077" y="167228"/>
                </a:cxn>
                <a:cxn ang="0">
                  <a:pos x="735891" y="300061"/>
                </a:cxn>
                <a:cxn ang="0">
                  <a:pos x="429500" y="300061"/>
                </a:cxn>
                <a:cxn ang="0">
                  <a:pos x="482181" y="498315"/>
                </a:cxn>
                <a:cxn ang="0">
                  <a:pos x="574538" y="498315"/>
                </a:cxn>
                <a:cxn ang="0">
                  <a:pos x="655911" y="644753"/>
                </a:cxn>
                <a:cxn ang="0">
                  <a:pos x="455830" y="644753"/>
                </a:cxn>
                <a:cxn ang="0">
                  <a:pos x="268771" y="759772"/>
                </a:cxn>
                <a:cxn ang="0">
                  <a:pos x="261387" y="592407"/>
                </a:cxn>
                <a:cxn ang="0">
                  <a:pos x="332791" y="548502"/>
                </a:cxn>
                <a:cxn ang="0">
                  <a:pos x="262833" y="358725"/>
                </a:cxn>
                <a:cxn ang="0">
                  <a:pos x="6698" y="516218"/>
                </a:cxn>
                <a:cxn ang="0">
                  <a:pos x="0" y="364401"/>
                </a:cxn>
                <a:cxn ang="0">
                  <a:pos x="215972" y="231603"/>
                </a:cxn>
                <a:cxn ang="0">
                  <a:pos x="173367" y="116025"/>
                </a:cxn>
                <a:cxn ang="0">
                  <a:pos x="173106" y="114777"/>
                </a:cxn>
                <a:cxn ang="0">
                  <a:pos x="245192" y="4873"/>
                </a:cxn>
              </a:cxnLst>
              <a:rect l="txL" t="txT" r="txR" b="txB"/>
              <a:pathLst>
                <a:path w="1412563" h="1458403">
                  <a:moveTo>
                    <a:pt x="470653" y="9354"/>
                  </a:moveTo>
                  <a:cubicBezTo>
                    <a:pt x="549488" y="-15591"/>
                    <a:pt x="632294" y="10938"/>
                    <a:pt x="682800" y="70106"/>
                  </a:cubicBezTo>
                  <a:lnTo>
                    <a:pt x="694477" y="86905"/>
                  </a:lnTo>
                  <a:lnTo>
                    <a:pt x="756682" y="320998"/>
                  </a:lnTo>
                  <a:lnTo>
                    <a:pt x="1270875" y="320998"/>
                  </a:lnTo>
                  <a:lnTo>
                    <a:pt x="1412563" y="575975"/>
                  </a:lnTo>
                  <a:lnTo>
                    <a:pt x="824437" y="575975"/>
                  </a:lnTo>
                  <a:lnTo>
                    <a:pt x="925560" y="956529"/>
                  </a:lnTo>
                  <a:lnTo>
                    <a:pt x="1102841" y="956529"/>
                  </a:lnTo>
                  <a:lnTo>
                    <a:pt x="1259040" y="1237620"/>
                  </a:lnTo>
                  <a:lnTo>
                    <a:pt x="874979" y="1237620"/>
                  </a:lnTo>
                  <a:lnTo>
                    <a:pt x="515914" y="1458403"/>
                  </a:lnTo>
                  <a:lnTo>
                    <a:pt x="501740" y="1137141"/>
                  </a:lnTo>
                  <a:lnTo>
                    <a:pt x="638801" y="1052864"/>
                  </a:lnTo>
                  <a:lnTo>
                    <a:pt x="504515" y="688582"/>
                  </a:lnTo>
                  <a:lnTo>
                    <a:pt x="12857" y="990894"/>
                  </a:lnTo>
                  <a:lnTo>
                    <a:pt x="0" y="699478"/>
                  </a:lnTo>
                  <a:lnTo>
                    <a:pt x="414565" y="444569"/>
                  </a:lnTo>
                  <a:lnTo>
                    <a:pt x="332782" y="222714"/>
                  </a:lnTo>
                  <a:lnTo>
                    <a:pt x="332282" y="220317"/>
                  </a:lnTo>
                  <a:cubicBezTo>
                    <a:pt x="322587" y="127975"/>
                    <a:pt x="378680" y="38456"/>
                    <a:pt x="470653" y="9354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noFill/>
            </a:ln>
          </p:spPr>
          <p:txBody>
            <a:bodyPr anchor="ctr"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7422" name="任意多边形 82"/>
          <p:cNvSpPr/>
          <p:nvPr/>
        </p:nvSpPr>
        <p:spPr>
          <a:xfrm>
            <a:off x="4501442" y="2535205"/>
            <a:ext cx="816949" cy="800350"/>
          </a:xfrm>
          <a:custGeom>
            <a:avLst/>
            <a:gdLst>
              <a:gd name="txL" fmla="*/ 0 w 816666"/>
              <a:gd name="txT" fmla="*/ 0 h 800988"/>
              <a:gd name="txR" fmla="*/ 816666 w 816666"/>
              <a:gd name="txB" fmla="*/ 800988 h 800988"/>
            </a:gdLst>
            <a:ahLst/>
            <a:cxnLst>
              <a:cxn ang="0">
                <a:pos x="408333" y="0"/>
              </a:cxn>
              <a:cxn ang="0">
                <a:pos x="816666" y="463996"/>
              </a:cxn>
              <a:cxn ang="0">
                <a:pos x="612500" y="463996"/>
              </a:cxn>
              <a:cxn ang="0">
                <a:pos x="612500" y="800988"/>
              </a:cxn>
              <a:cxn ang="0">
                <a:pos x="490407" y="800988"/>
              </a:cxn>
              <a:cxn ang="0">
                <a:pos x="490407" y="593765"/>
              </a:cxn>
              <a:cxn ang="0">
                <a:pos x="326258" y="593765"/>
              </a:cxn>
              <a:cxn ang="0">
                <a:pos x="326258" y="800988"/>
              </a:cxn>
              <a:cxn ang="0">
                <a:pos x="204167" y="800988"/>
              </a:cxn>
              <a:cxn ang="0">
                <a:pos x="204167" y="463996"/>
              </a:cxn>
              <a:cxn ang="0">
                <a:pos x="0" y="463996"/>
              </a:cxn>
            </a:cxnLst>
            <a:rect l="txL" t="txT" r="txR" b="txB"/>
            <a:pathLst>
              <a:path w="816666" h="800988">
                <a:moveTo>
                  <a:pt x="408333" y="0"/>
                </a:moveTo>
                <a:lnTo>
                  <a:pt x="816666" y="463996"/>
                </a:lnTo>
                <a:lnTo>
                  <a:pt x="612500" y="463996"/>
                </a:lnTo>
                <a:lnTo>
                  <a:pt x="612500" y="800988"/>
                </a:lnTo>
                <a:lnTo>
                  <a:pt x="490407" y="800988"/>
                </a:lnTo>
                <a:lnTo>
                  <a:pt x="490407" y="593765"/>
                </a:lnTo>
                <a:lnTo>
                  <a:pt x="326258" y="593765"/>
                </a:lnTo>
                <a:lnTo>
                  <a:pt x="326258" y="800988"/>
                </a:lnTo>
                <a:lnTo>
                  <a:pt x="204167" y="800988"/>
                </a:lnTo>
                <a:lnTo>
                  <a:pt x="204167" y="463996"/>
                </a:lnTo>
                <a:lnTo>
                  <a:pt x="0" y="463996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txBody>
          <a:bodyPr anchor="ctr"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21506" name="组合 19"/>
          <p:cNvGrpSpPr/>
          <p:nvPr/>
        </p:nvGrpSpPr>
        <p:grpSpPr>
          <a:xfrm>
            <a:off x="7219950" y="3036253"/>
            <a:ext cx="1389063" cy="1389062"/>
            <a:chOff x="0" y="0"/>
            <a:chExt cx="1388581" cy="1388581"/>
          </a:xfrm>
        </p:grpSpPr>
        <p:sp>
          <p:nvSpPr>
            <p:cNvPr id="21551" name="椭圆 5"/>
            <p:cNvSpPr/>
            <p:nvPr/>
          </p:nvSpPr>
          <p:spPr>
            <a:xfrm>
              <a:off x="0" y="0"/>
              <a:ext cx="1388581" cy="1388581"/>
            </a:xfrm>
            <a:prstGeom prst="ellipse">
              <a:avLst/>
            </a:prstGeom>
            <a:noFill/>
            <a:ln w="25400">
              <a:noFill/>
            </a:ln>
          </p:spPr>
          <p:txBody>
            <a:bodyPr anchor="ctr"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552" name="等腰三角形 16"/>
            <p:cNvSpPr/>
            <p:nvPr/>
          </p:nvSpPr>
          <p:spPr>
            <a:xfrm>
              <a:off x="273050" y="472992"/>
              <a:ext cx="609600" cy="442595"/>
            </a:xfrm>
            <a:prstGeom prst="triangle">
              <a:avLst>
                <a:gd name="adj" fmla="val 47917"/>
              </a:avLst>
            </a:prstGeom>
            <a:solidFill>
              <a:schemeClr val="bg1"/>
            </a:solidFill>
            <a:ln w="25400">
              <a:noFill/>
            </a:ln>
          </p:spPr>
          <p:txBody>
            <a:bodyPr anchor="ctr"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553" name="等腰三角形 54"/>
            <p:cNvSpPr/>
            <p:nvPr/>
          </p:nvSpPr>
          <p:spPr>
            <a:xfrm>
              <a:off x="566184" y="533678"/>
              <a:ext cx="526016" cy="381909"/>
            </a:xfrm>
            <a:prstGeom prst="triangle">
              <a:avLst>
                <a:gd name="adj" fmla="val 47917"/>
              </a:avLst>
            </a:prstGeom>
            <a:solidFill>
              <a:schemeClr val="bg1"/>
            </a:solidFill>
            <a:ln w="25400">
              <a:noFill/>
            </a:ln>
          </p:spPr>
          <p:txBody>
            <a:bodyPr anchor="ctr"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554" name="椭圆 18"/>
            <p:cNvSpPr/>
            <p:nvPr/>
          </p:nvSpPr>
          <p:spPr>
            <a:xfrm>
              <a:off x="763084" y="353426"/>
              <a:ext cx="119566" cy="119566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anchor="ctr"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2584" name="任意多边形 9"/>
          <p:cNvSpPr/>
          <p:nvPr/>
        </p:nvSpPr>
        <p:spPr>
          <a:xfrm>
            <a:off x="8873490" y="4162425"/>
            <a:ext cx="779780" cy="516255"/>
          </a:xfrm>
          <a:custGeom>
            <a:avLst/>
            <a:gdLst>
              <a:gd name="txL" fmla="*/ 0 w 1038225"/>
              <a:gd name="txT" fmla="*/ 0 h 672874"/>
              <a:gd name="txR" fmla="*/ 1038225 w 1038225"/>
              <a:gd name="txB" fmla="*/ 672874 h 672874"/>
            </a:gdLst>
            <a:ahLst/>
            <a:cxnLst>
              <a:cxn ang="0">
                <a:pos x="479443" y="0"/>
              </a:cxn>
              <a:cxn ang="0">
                <a:pos x="721446" y="197238"/>
              </a:cxn>
              <a:cxn ang="0">
                <a:pos x="722365" y="206349"/>
              </a:cxn>
              <a:cxn ang="0">
                <a:pos x="742777" y="208407"/>
              </a:cxn>
              <a:cxn ang="0">
                <a:pos x="871908" y="366845"/>
              </a:cxn>
              <a:cxn ang="0">
                <a:pos x="871908" y="403360"/>
              </a:cxn>
              <a:cxn ang="0">
                <a:pos x="710184" y="565084"/>
              </a:cxn>
              <a:cxn ang="0">
                <a:pos x="161724" y="565084"/>
              </a:cxn>
              <a:cxn ang="0">
                <a:pos x="0" y="403360"/>
              </a:cxn>
              <a:cxn ang="0">
                <a:pos x="0" y="366845"/>
              </a:cxn>
              <a:cxn ang="0">
                <a:pos x="129131" y="208407"/>
              </a:cxn>
              <a:cxn ang="0">
                <a:pos x="129782" y="208341"/>
              </a:cxn>
              <a:cxn ang="0">
                <a:pos x="136604" y="174548"/>
              </a:cxn>
              <a:cxn ang="0">
                <a:pos x="232422" y="111036"/>
              </a:cxn>
              <a:cxn ang="0">
                <a:pos x="268682" y="118356"/>
              </a:cxn>
              <a:cxn ang="0">
                <a:pos x="322314" y="56408"/>
              </a:cxn>
              <a:cxn ang="0">
                <a:pos x="479443" y="0"/>
              </a:cxn>
            </a:cxnLst>
            <a:rect l="txL" t="txT" r="txR" b="txB"/>
            <a:pathLst>
              <a:path w="1038225" h="672874">
                <a:moveTo>
                  <a:pt x="570897" y="0"/>
                </a:moveTo>
                <a:cubicBezTo>
                  <a:pt x="713041" y="0"/>
                  <a:pt x="831635" y="100826"/>
                  <a:pt x="859062" y="234861"/>
                </a:cubicBezTo>
                <a:lnTo>
                  <a:pt x="860156" y="245710"/>
                </a:lnTo>
                <a:lnTo>
                  <a:pt x="884462" y="248161"/>
                </a:lnTo>
                <a:cubicBezTo>
                  <a:pt x="972215" y="266117"/>
                  <a:pt x="1038225" y="343761"/>
                  <a:pt x="1038225" y="436821"/>
                </a:cubicBezTo>
                <a:lnTo>
                  <a:pt x="1038225" y="480301"/>
                </a:lnTo>
                <a:cubicBezTo>
                  <a:pt x="1038225" y="586656"/>
                  <a:pt x="952007" y="672874"/>
                  <a:pt x="845652" y="672874"/>
                </a:cubicBezTo>
                <a:lnTo>
                  <a:pt x="192573" y="672874"/>
                </a:lnTo>
                <a:cubicBezTo>
                  <a:pt x="86218" y="672874"/>
                  <a:pt x="0" y="586656"/>
                  <a:pt x="0" y="480301"/>
                </a:cubicBezTo>
                <a:lnTo>
                  <a:pt x="0" y="436821"/>
                </a:lnTo>
                <a:cubicBezTo>
                  <a:pt x="0" y="343761"/>
                  <a:pt x="66010" y="266117"/>
                  <a:pt x="153763" y="248161"/>
                </a:cubicBezTo>
                <a:lnTo>
                  <a:pt x="154538" y="248082"/>
                </a:lnTo>
                <a:lnTo>
                  <a:pt x="162661" y="207843"/>
                </a:lnTo>
                <a:cubicBezTo>
                  <a:pt x="181459" y="163400"/>
                  <a:pt x="225466" y="132216"/>
                  <a:pt x="276756" y="132216"/>
                </a:cubicBezTo>
                <a:lnTo>
                  <a:pt x="319933" y="140933"/>
                </a:lnTo>
                <a:lnTo>
                  <a:pt x="383796" y="67168"/>
                </a:lnTo>
                <a:cubicBezTo>
                  <a:pt x="434641" y="25207"/>
                  <a:pt x="499826" y="0"/>
                  <a:pt x="570897" y="0"/>
                </a:cubicBezTo>
                <a:close/>
              </a:path>
            </a:pathLst>
          </a:custGeom>
          <a:noFill/>
          <a:ln w="28575" cap="flat" cmpd="sng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075" y="2445281"/>
            <a:ext cx="2026074" cy="753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1.职业兴趣</a:t>
            </a:r>
            <a:endParaRPr lang="en-US" altLang="zh-CN" sz="2000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喜欢干什么</a:t>
            </a:r>
            <a:endParaRPr lang="en-US" altLang="zh-CN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49945" y="1953791"/>
            <a:ext cx="2026074" cy="753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4、职业价值观</a:t>
            </a:r>
            <a:endParaRPr lang="en-US" altLang="zh-CN" sz="2000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最看重什么</a:t>
            </a:r>
            <a:endParaRPr lang="en-US" altLang="zh-CN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83710" y="117371"/>
            <a:ext cx="2026074" cy="753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3、个人特质</a:t>
            </a:r>
            <a:endParaRPr lang="en-US" altLang="zh-CN" sz="2000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适合干什么</a:t>
            </a:r>
            <a:endParaRPr lang="en-US" altLang="zh-CN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93620" y="1115591"/>
            <a:ext cx="2026074" cy="753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2、职业能力</a:t>
            </a:r>
            <a:endParaRPr lang="en-US" altLang="zh-CN" sz="2000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能够干什么</a:t>
            </a:r>
            <a:endParaRPr lang="en-US" altLang="zh-CN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983470" y="3290466"/>
            <a:ext cx="2026074" cy="753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5、胜任能力</a:t>
            </a:r>
            <a:endParaRPr lang="en-US" altLang="zh-CN" sz="2000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     优劣势是什么</a:t>
            </a:r>
            <a:endParaRPr lang="en-US" altLang="zh-CN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深海小鱼"/>
          <p:cNvSpPr>
            <a:spLocks noChangeAspect="1"/>
          </p:cNvSpPr>
          <p:nvPr/>
        </p:nvSpPr>
        <p:spPr>
          <a:xfrm>
            <a:off x="7407910" y="5274945"/>
            <a:ext cx="1042035" cy="77089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04</a:t>
            </a: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63180" y="439420"/>
            <a:ext cx="4346575" cy="11068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6600" b="1">
                <a:ln>
                  <a:solidFill>
                    <a:srgbClr val="BDDDE6"/>
                  </a:solidFill>
                </a:ln>
                <a:solidFill>
                  <a:srgbClr val="7D98A9"/>
                </a:solidFill>
                <a:effectLst/>
              </a:rPr>
              <a:t>科学分析</a:t>
            </a:r>
            <a:endParaRPr lang="zh-CN" altLang="en-US" sz="6600" b="1">
              <a:ln>
                <a:solidFill>
                  <a:srgbClr val="BDDDE6"/>
                </a:solidFill>
              </a:ln>
              <a:solidFill>
                <a:srgbClr val="7D98A9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-5715" y="3415030"/>
            <a:ext cx="6094730" cy="34455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089015" y="-635"/>
            <a:ext cx="6094730" cy="3425825"/>
          </a:xfrm>
          <a:prstGeom prst="rect">
            <a:avLst/>
          </a:prstGeom>
          <a:solidFill>
            <a:srgbClr val="669BA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285480" y="201930"/>
            <a:ext cx="1702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rPr>
              <a:t>2.职业能力</a:t>
            </a:r>
            <a:endParaRPr lang="en-US" altLang="zh-CN" sz="240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15010" y="4012565"/>
            <a:ext cx="5207000" cy="2461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0000"/>
              </a:lnSpc>
            </a:pPr>
            <a:r>
              <a:rPr lang="zh-CN" altLang="en-US" sz="200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我的性格类型属于：ESFJ供给者/销售员（外向、实感、情感、判断型）</a:t>
            </a:r>
            <a:endParaRPr lang="zh-CN" altLang="en-US" sz="200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</a:pPr>
            <a:r>
              <a:rPr lang="zh-CN" altLang="en-US" sz="200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</a:rPr>
              <a:t>有爱心、有责任心、合作。希望周边的环境温馨而和谐，并为此果断地营造这样的环境。喜欢和他人一起精确并及时地完成任务。忠诚，即使在细微地事情上也如此。能体察到他人在日常生活中的所需并竭尽全力帮助。</a:t>
            </a:r>
            <a:endParaRPr lang="zh-CN" altLang="en-US" sz="200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69685" y="928370"/>
            <a:ext cx="5534025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0000"/>
              </a:lnSpc>
            </a:pPr>
            <a:r>
              <a:rPr lang="zh-CN" altLang="en-US" sz="20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rPr>
              <a:t>根据霍尔德深度报告，我能够做的，适合的现代职业有：</a:t>
            </a:r>
            <a:endParaRPr lang="zh-CN" altLang="en-US" sz="200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0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rPr>
              <a:t>律师,投资银行总裁、 基金研究员、 咨询顾问、 项目主管、 技术总监、 司法部部长、 法官、 经济学家、 财务总监等。</a:t>
            </a:r>
            <a:endParaRPr lang="zh-CN" altLang="en-US" sz="200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4" name="图片 44" descr="untitl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" y="-635"/>
            <a:ext cx="6094730" cy="3150870"/>
          </a:xfrm>
          <a:prstGeom prst="rect">
            <a:avLst/>
          </a:prstGeom>
        </p:spPr>
      </p:pic>
      <p:pic>
        <p:nvPicPr>
          <p:cNvPr id="142" name="图片 142" descr="demo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015" y="3759200"/>
            <a:ext cx="6090285" cy="31013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20570" y="3552190"/>
            <a:ext cx="2042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 smtClean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3、个人特质</a:t>
            </a:r>
            <a:endParaRPr lang="en-US" altLang="zh-CN" sz="2400" dirty="0" smtClean="0">
              <a:solidFill>
                <a:srgbClr val="669BAE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07630" y="3390900"/>
            <a:ext cx="2858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 MBTI性格类型清晰度指标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428115" y="2976245"/>
            <a:ext cx="3227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Sunward career SDS 职业倾向图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r"/>
      </p:transition>
    </mc:Choice>
    <mc:Fallback>
      <p:transition>
        <p:wipe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6957060" y="1275715"/>
            <a:ext cx="4717415" cy="502348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Picture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" y="1659255"/>
            <a:ext cx="5636895" cy="3111500"/>
          </a:xfrm>
          <a:prstGeom prst="rect">
            <a:avLst/>
          </a:prstGeom>
          <a:ln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617348" y="246780"/>
            <a:ext cx="10796122" cy="5921776"/>
            <a:chOff x="976" y="844"/>
            <a:chExt cx="16139" cy="8711"/>
          </a:xfrm>
        </p:grpSpPr>
        <p:sp>
          <p:nvSpPr>
            <p:cNvPr id="7" name="矩形 3"/>
            <p:cNvSpPr/>
            <p:nvPr/>
          </p:nvSpPr>
          <p:spPr>
            <a:xfrm>
              <a:off x="976" y="844"/>
              <a:ext cx="4850" cy="78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lIns="91431" tIns="45716" rIns="91431" bIns="45716">
              <a:spAutoFit/>
            </a:bodyPr>
            <a:p>
              <a:pPr lvl="0" eaLnBrk="1" hangingPunct="1">
                <a:buNone/>
              </a:pPr>
              <a:r>
                <a:rPr lang="en-US" altLang="zh-CN" sz="2900" dirty="0" smtClean="0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4、职业价值观</a:t>
              </a:r>
              <a:endParaRPr lang="en-US" altLang="zh-CN" sz="2900" dirty="0">
                <a:solidFill>
                  <a:srgbClr val="568267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11231" y="3280"/>
              <a:ext cx="5712" cy="3053"/>
              <a:chOff x="1678" y="4544"/>
              <a:chExt cx="4080" cy="3967"/>
            </a:xfrm>
          </p:grpSpPr>
          <p:sp>
            <p:nvSpPr>
              <p:cNvPr id="51" name="TextBox 24"/>
              <p:cNvSpPr txBox="1"/>
              <p:nvPr/>
            </p:nvSpPr>
            <p:spPr>
              <a:xfrm>
                <a:off x="1678" y="4544"/>
                <a:ext cx="4080" cy="2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>
                  <a:lnSpc>
                    <a:spcPct val="150000"/>
                  </a:lnSpc>
                  <a:buFont typeface="Wingdings" panose="05000000000000000000" pitchFamily="2" charset="2"/>
                </a:pPr>
                <a:r>
                  <a:rPr lang="en-US" altLang="zh-CN" sz="1400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</a:rPr>
                  <a:t>     </a:t>
                </a:r>
                <a:r>
                  <a:rPr lang="zh-CN" altLang="en-US" sz="1400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</a:rPr>
                  <a:t>我的职业锚测试结果为：技术/职能型职业锚，指对工作有专长和强烈兴趣，注重工作的专业化，对总经理工作缺乏热情，典型工作为技术主管和职能部门经理；</a:t>
                </a:r>
                <a:endParaRPr lang="zh-CN" altLang="en-US" sz="1400" dirty="0">
                  <a:solidFill>
                    <a:srgbClr val="669BAE"/>
                  </a:solidFill>
                  <a:latin typeface="微软雅黑 Light" panose="020B0502040204020203" charset="-122"/>
                  <a:ea typeface="微软雅黑 Light" panose="020B0502040204020203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678" y="7807"/>
                <a:ext cx="2711" cy="70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>
                  <a:spcBef>
                    <a:spcPts val="600"/>
                  </a:spcBef>
                </a:pPr>
                <a:r>
                  <a:rPr lang="zh-CN" altLang="en-US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  <a:sym typeface="+mn-ea"/>
                  </a:rPr>
                  <a:t>（</a:t>
                </a:r>
                <a:r>
                  <a:rPr lang="en-US" altLang="zh-CN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  <a:sym typeface="+mn-ea"/>
                  </a:rPr>
                  <a:t>2</a:t>
                </a:r>
                <a:r>
                  <a:rPr lang="zh-CN" altLang="en-US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  <a:sym typeface="+mn-ea"/>
                  </a:rPr>
                  <a:t>）我的职业价值观</a:t>
                </a:r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1231" y="2576"/>
              <a:ext cx="5884" cy="5940"/>
              <a:chOff x="1678" y="678"/>
              <a:chExt cx="4203" cy="7717"/>
            </a:xfrm>
          </p:grpSpPr>
          <p:sp>
            <p:nvSpPr>
              <p:cNvPr id="57" name="TextBox 24"/>
              <p:cNvSpPr txBox="1"/>
              <p:nvPr/>
            </p:nvSpPr>
            <p:spPr>
              <a:xfrm>
                <a:off x="1801" y="5751"/>
                <a:ext cx="4080" cy="2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>
                  <a:lnSpc>
                    <a:spcPct val="150000"/>
                  </a:lnSpc>
                  <a:buFont typeface="Wingdings" panose="05000000000000000000" pitchFamily="2" charset="2"/>
                </a:pPr>
                <a:r>
                  <a:rPr lang="en-US" altLang="zh-CN" sz="1400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</a:rPr>
                  <a:t>   </a:t>
                </a:r>
                <a:r>
                  <a:rPr lang="zh-CN" altLang="en-US" sz="1400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</a:rPr>
                  <a:t>实干型的，希望通过自己的工作使社会更好的发展，例如：成为一名律师可以帮人维护自己的权利，成为一名好老师能对学生的发展起到好的影响。我对管理型工作缺乏热情。</a:t>
                </a:r>
                <a:endParaRPr lang="zh-CN" altLang="en-US" sz="1400" dirty="0">
                  <a:solidFill>
                    <a:srgbClr val="669BAE"/>
                  </a:solidFill>
                  <a:latin typeface="微软雅黑 Light" panose="020B0502040204020203" charset="-122"/>
                  <a:ea typeface="微软雅黑 Light" panose="020B0502040204020203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678" y="678"/>
                <a:ext cx="2912" cy="70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>
                  <a:spcBef>
                    <a:spcPts val="600"/>
                  </a:spcBef>
                </a:pPr>
                <a:r>
                  <a:rPr lang="zh-CN" altLang="en-US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  <a:sym typeface="+mn-ea"/>
                  </a:rPr>
                  <a:t>（</a:t>
                </a:r>
                <a:r>
                  <a:rPr lang="en-US" altLang="zh-CN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  <a:sym typeface="+mn-ea"/>
                  </a:rPr>
                  <a:t>1</a:t>
                </a:r>
                <a:r>
                  <a:rPr lang="zh-CN" altLang="en-US" dirty="0">
                    <a:solidFill>
                      <a:srgbClr val="669BAE"/>
                    </a:solidFill>
                    <a:latin typeface="微软雅黑 Light" panose="020B0502040204020203" charset="-122"/>
                    <a:ea typeface="微软雅黑 Light" panose="020B0502040204020203" charset="-122"/>
                    <a:sym typeface="+mn-ea"/>
                  </a:rPr>
                  <a:t>）职业锚</a:t>
                </a:r>
                <a:endParaRPr lang="zh-CN" altLang="en-US">
                  <a:latin typeface="微软雅黑 Light" panose="020B0502040204020203" charset="-122"/>
                  <a:ea typeface="微软雅黑 Light" panose="020B0502040204020203" charset="-122"/>
                </a:endParaRPr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3423" y="7499"/>
              <a:ext cx="2817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669BAE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职业锚测试</a:t>
              </a:r>
              <a:endParaRPr lang="zh-CN" altLang="en-US" sz="2400">
                <a:solidFill>
                  <a:srgbClr val="669BAE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cxnSp>
          <p:nvCxnSpPr>
            <p:cNvPr id="72" name="直接连接符 71"/>
            <p:cNvCxnSpPr/>
            <p:nvPr/>
          </p:nvCxnSpPr>
          <p:spPr>
            <a:xfrm>
              <a:off x="9594" y="2358"/>
              <a:ext cx="10" cy="7197"/>
            </a:xfrm>
            <a:prstGeom prst="line">
              <a:avLst/>
            </a:prstGeom>
            <a:ln>
              <a:solidFill>
                <a:srgbClr val="7D98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47" descr="untitl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90" y="1805305"/>
            <a:ext cx="4303395" cy="26206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39825" y="5431155"/>
            <a:ext cx="4372610" cy="737235"/>
          </a:xfrm>
          <a:prstGeom prst="rect">
            <a:avLst/>
          </a:prstGeom>
          <a:solidFill>
            <a:schemeClr val="bg2">
              <a:alpha val="36000"/>
            </a:schemeClr>
          </a:solidFill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rgbClr val="669BAE"/>
                </a:solidFill>
                <a:latin typeface="微软雅黑 Light" panose="020B0502040204020203" charset="-122"/>
                <a:ea typeface="微软雅黑 Light" panose="020B0502040204020203" charset="-122"/>
              </a:rPr>
              <a:t>职业锚是指当一个人面临职业选择的时候，他无论如何都不会放弃的职业中至关重要的东西或价值观。我通过做职业锚测试的方式了解自己的职业价值观。</a:t>
            </a:r>
            <a:endParaRPr lang="zh-CN" altLang="en-US" sz="1400" dirty="0">
              <a:solidFill>
                <a:srgbClr val="669BAE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617220" y="933450"/>
            <a:ext cx="3697605" cy="0"/>
          </a:xfrm>
          <a:prstGeom prst="straightConnector1">
            <a:avLst/>
          </a:prstGeom>
          <a:ln w="12700">
            <a:solidFill>
              <a:srgbClr val="669BA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五角星 10"/>
          <p:cNvSpPr/>
          <p:nvPr/>
        </p:nvSpPr>
        <p:spPr>
          <a:xfrm>
            <a:off x="5512435" y="1463040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>
            <a:off x="11499215" y="5654675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>
            <a:off x="377190" y="2372995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五角星 14"/>
          <p:cNvSpPr/>
          <p:nvPr/>
        </p:nvSpPr>
        <p:spPr>
          <a:xfrm>
            <a:off x="11173460" y="659765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五角星 15"/>
          <p:cNvSpPr/>
          <p:nvPr/>
        </p:nvSpPr>
        <p:spPr>
          <a:xfrm>
            <a:off x="6717030" y="369570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五角星 16"/>
          <p:cNvSpPr/>
          <p:nvPr/>
        </p:nvSpPr>
        <p:spPr>
          <a:xfrm>
            <a:off x="9267190" y="1612900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五角星 17"/>
          <p:cNvSpPr/>
          <p:nvPr/>
        </p:nvSpPr>
        <p:spPr>
          <a:xfrm>
            <a:off x="8437880" y="5654675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五角星 18"/>
          <p:cNvSpPr/>
          <p:nvPr/>
        </p:nvSpPr>
        <p:spPr>
          <a:xfrm>
            <a:off x="5512435" y="6299200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pull dir="rd"/>
      </p:transition>
    </mc:Choice>
    <mc:Fallback>
      <p:transition>
        <p:pull dir="rd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2414270" y="0"/>
            <a:ext cx="8790305" cy="6858000"/>
            <a:chOff x="3936" y="0"/>
            <a:chExt cx="13843" cy="10800"/>
          </a:xfrm>
          <a:solidFill>
            <a:srgbClr val="7D98A9">
              <a:alpha val="54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5814" y="0"/>
              <a:ext cx="7572" cy="1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936" y="1913"/>
              <a:ext cx="12828" cy="6830"/>
            </a:xfrm>
            <a:prstGeom prst="rect">
              <a:avLst/>
            </a:prstGeom>
            <a:solidFill>
              <a:srgbClr val="BDDDE6">
                <a:alpha val="54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3808" y="2776"/>
              <a:ext cx="3971" cy="1702"/>
            </a:xfrm>
            <a:prstGeom prst="rect">
              <a:avLst/>
            </a:prstGeom>
            <a:solidFill>
              <a:srgbClr val="669BAE">
                <a:alpha val="62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aphicFrame>
        <p:nvGraphicFramePr>
          <p:cNvPr id="2" name="表格 1"/>
          <p:cNvGraphicFramePr/>
          <p:nvPr/>
        </p:nvGraphicFramePr>
        <p:xfrm>
          <a:off x="902970" y="1640840"/>
          <a:ext cx="71348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7430"/>
                <a:gridCol w="3567430"/>
              </a:tblGrid>
              <a:tr h="772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Strength</a:t>
                      </a:r>
                      <a:endParaRPr lang="zh-CN" altLang="en-US"/>
                    </a:p>
                  </a:txBody>
                  <a:tcPr>
                    <a:solidFill>
                      <a:srgbClr val="97B6C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Weakness</a:t>
                      </a:r>
                      <a:endParaRPr lang="zh-CN" altLang="en-US"/>
                    </a:p>
                  </a:txBody>
                  <a:tcPr/>
                </a:tc>
              </a:tr>
              <a:tr h="3524885">
                <a:tc>
                  <a:txBody>
                    <a:bodyPr/>
                    <a:p>
                      <a:pPr algn="l">
                        <a:lnSpc>
                          <a:spcPct val="140000"/>
                        </a:lnSpc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（1）勤于思考，爱读书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  <a:p>
                      <a:pPr algn="l">
                        <a:lnSpc>
                          <a:spcPct val="140000"/>
                        </a:lnSpc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（2）善于与他人沟通交流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  <a:p>
                      <a:pPr algn="l">
                        <a:lnSpc>
                          <a:spcPct val="140000"/>
                        </a:lnSpc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（3）对自己的工作充满热情，态度积极认真，做事严谨，理性客观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  <a:p>
                      <a:pPr algn="l">
                        <a:lnSpc>
                          <a:spcPct val="140000"/>
                        </a:lnSpc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（4）熟练使用PPT，word等软件，有一定的设计能力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</a:txBody>
                  <a:tcPr>
                    <a:solidFill>
                      <a:srgbClr val="BDDDE6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230000"/>
                        </a:lnSpc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（1）专业水平还有待提高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  <a:p>
                      <a:pPr>
                        <a:lnSpc>
                          <a:spcPct val="230000"/>
                        </a:lnSpc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（2）经验浅薄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  <a:p>
                      <a:pPr>
                        <a:lnSpc>
                          <a:spcPct val="230000"/>
                        </a:lnSpc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（3）英语水平有待提高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9066530" y="2021205"/>
            <a:ext cx="23698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5.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胜任能力</a:t>
            </a:r>
            <a:endParaRPr lang="zh-CN" altLang="en-US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10042525" y="1546860"/>
            <a:ext cx="417830" cy="325755"/>
          </a:xfrm>
          <a:prstGeom prst="parallelogram">
            <a:avLst>
              <a:gd name="adj" fmla="val 14536"/>
            </a:avLst>
          </a:prstGeom>
          <a:solidFill>
            <a:srgbClr val="BDDDE6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/>
        </p:nvSpPr>
        <p:spPr>
          <a:xfrm>
            <a:off x="4261485" y="1437005"/>
            <a:ext cx="417830" cy="325755"/>
          </a:xfrm>
          <a:prstGeom prst="parallelogram">
            <a:avLst>
              <a:gd name="adj" fmla="val 14536"/>
            </a:avLst>
          </a:prstGeom>
          <a:solidFill>
            <a:srgbClr val="BDDDE6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>
            <a:off x="9824085" y="6285230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>
            <a:off x="11436350" y="3284220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五角星 18"/>
          <p:cNvSpPr/>
          <p:nvPr/>
        </p:nvSpPr>
        <p:spPr>
          <a:xfrm>
            <a:off x="9670415" y="365760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五角星 19"/>
          <p:cNvSpPr/>
          <p:nvPr/>
        </p:nvSpPr>
        <p:spPr>
          <a:xfrm>
            <a:off x="266700" y="5261610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五角星 20"/>
          <p:cNvSpPr/>
          <p:nvPr/>
        </p:nvSpPr>
        <p:spPr>
          <a:xfrm>
            <a:off x="1249680" y="655955"/>
            <a:ext cx="240030" cy="290195"/>
          </a:xfrm>
          <a:prstGeom prst="star5">
            <a:avLst/>
          </a:prstGeom>
          <a:solidFill>
            <a:srgbClr val="B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平行四边形 21"/>
          <p:cNvSpPr/>
          <p:nvPr/>
        </p:nvSpPr>
        <p:spPr>
          <a:xfrm>
            <a:off x="10064115" y="1546860"/>
            <a:ext cx="417830" cy="325755"/>
          </a:xfrm>
          <a:prstGeom prst="parallelogram">
            <a:avLst>
              <a:gd name="adj" fmla="val 14536"/>
            </a:avLst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2499360" y="0"/>
            <a:ext cx="8145780" cy="6858000"/>
            <a:chOff x="3936" y="0"/>
            <a:chExt cx="12828" cy="10800"/>
          </a:xfrm>
          <a:solidFill>
            <a:srgbClr val="7D98A9">
              <a:alpha val="54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5814" y="0"/>
              <a:ext cx="7572" cy="1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936" y="1913"/>
              <a:ext cx="12828" cy="6830"/>
            </a:xfrm>
            <a:prstGeom prst="rect">
              <a:avLst/>
            </a:prstGeom>
            <a:solidFill>
              <a:srgbClr val="BDDDE6">
                <a:alpha val="54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1132" y="1621"/>
              <a:ext cx="4940" cy="4933"/>
            </a:xfrm>
            <a:prstGeom prst="rect">
              <a:avLst/>
            </a:prstGeom>
            <a:solidFill>
              <a:srgbClr val="669BAE">
                <a:alpha val="62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3" name="图片 12" descr="pexels-photo-800694[1]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>
            <a:off x="520700" y="1511935"/>
            <a:ext cx="6425565" cy="3702685"/>
          </a:xfrm>
          <a:prstGeom prst="rect">
            <a:avLst/>
          </a:prstGeom>
          <a:ln w="22225">
            <a:solidFill>
              <a:srgbClr val="64737E"/>
            </a:solidFill>
          </a:ln>
        </p:spPr>
      </p:pic>
      <p:grpSp>
        <p:nvGrpSpPr>
          <p:cNvPr id="37" name="组合 36"/>
          <p:cNvGrpSpPr/>
          <p:nvPr/>
        </p:nvGrpSpPr>
        <p:grpSpPr>
          <a:xfrm>
            <a:off x="7435985" y="1443355"/>
            <a:ext cx="2427590" cy="2406650"/>
            <a:chOff x="4965" y="3608"/>
            <a:chExt cx="4152" cy="3790"/>
          </a:xfrm>
        </p:grpSpPr>
        <p:sp>
          <p:nvSpPr>
            <p:cNvPr id="14" name="矩形 13"/>
            <p:cNvSpPr/>
            <p:nvPr/>
          </p:nvSpPr>
          <p:spPr>
            <a:xfrm>
              <a:off x="6525" y="4151"/>
              <a:ext cx="1799" cy="1506"/>
            </a:xfrm>
            <a:prstGeom prst="rect">
              <a:avLst/>
            </a:prstGeom>
            <a:noFill/>
            <a:ln w="22225">
              <a:solidFill>
                <a:schemeClr val="bg1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568" y="3608"/>
              <a:ext cx="2128" cy="1808"/>
            </a:xfrm>
            <a:prstGeom prst="rect">
              <a:avLst/>
            </a:prstGeom>
            <a:solidFill>
              <a:srgbClr val="669BAE">
                <a:alpha val="65000"/>
              </a:srgbClr>
            </a:solidFill>
            <a:ln>
              <a:solidFill>
                <a:schemeClr val="bg1"/>
              </a:solidFill>
            </a:ln>
          </p:spPr>
          <p:txBody>
            <a:bodyPr wrap="square" lIns="68580" tIns="34290" rIns="68580" bIns="34290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54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02</a:t>
              </a:r>
              <a:endParaRPr lang="en-US" altLang="zh-CN" sz="5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965" y="5773"/>
              <a:ext cx="4152" cy="1625"/>
              <a:chOff x="4965" y="5773"/>
              <a:chExt cx="4152" cy="162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4965" y="5773"/>
                <a:ext cx="3888" cy="126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职业分析</a:t>
                </a:r>
                <a:r>
                  <a:rPr lang="zh-CN" altLang="en-US" sz="2800" dirty="0" smtClean="0">
                    <a:solidFill>
                      <a:srgbClr val="7D98A9"/>
                    </a:solidFill>
                    <a:latin typeface="黑体" panose="02010609060101010101" charset="-122"/>
                    <a:ea typeface="黑体" panose="02010609060101010101" charset="-122"/>
                  </a:rPr>
                  <a:t> </a:t>
                </a:r>
                <a:r>
                  <a:rPr lang="zh-CN" altLang="en-US" sz="2800" dirty="0" smtClean="0">
                    <a:solidFill>
                      <a:srgbClr val="7D98A9"/>
                    </a:solidFill>
                    <a:latin typeface="华文中宋" panose="02010600040101010101" charset="-122"/>
                    <a:ea typeface="华文中宋" panose="02010600040101010101" charset="-122"/>
                  </a:rPr>
                  <a:t> </a:t>
                </a:r>
                <a:endParaRPr lang="zh-CN" altLang="en-US" sz="2800" dirty="0" smtClean="0">
                  <a:solidFill>
                    <a:srgbClr val="7D98A9"/>
                  </a:solidFill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5100" y="6914"/>
                <a:ext cx="4017" cy="4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solidFill>
                      <a:schemeClr val="bg1"/>
                    </a:solidFill>
                    <a:effectLst/>
                    <a:latin typeface="华文中宋" panose="02010600040101010101" charset="-122"/>
                    <a:ea typeface="华文中宋" panose="02010600040101010101" charset="-122"/>
                    <a:sym typeface="+mn-ea"/>
                  </a:rPr>
                  <a:t>The dust receives insult and in return offers her flowers。</a:t>
                </a:r>
                <a:endParaRPr lang="en-US" altLang="ko-KR" sz="1000" b="0" dirty="0">
                  <a:solidFill>
                    <a:schemeClr val="bg1"/>
                  </a:solidFill>
                  <a:effectLst/>
                  <a:latin typeface="华文中宋" panose="02010600040101010101" charset="-122"/>
                  <a:ea typeface="华文中宋" panose="02010600040101010101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zoom dir="in"/>
      </p:transition>
    </mc:Choice>
    <mc:Fallback>
      <p:transition>
        <p:zoom dir="in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62230" y="599440"/>
            <a:ext cx="12274550" cy="576199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21615" y="780415"/>
            <a:ext cx="11677015" cy="5372735"/>
            <a:chOff x="349" y="1229"/>
            <a:chExt cx="18389" cy="8461"/>
          </a:xfrm>
        </p:grpSpPr>
        <p:grpSp>
          <p:nvGrpSpPr>
            <p:cNvPr id="13" name="组合 12"/>
            <p:cNvGrpSpPr/>
            <p:nvPr/>
          </p:nvGrpSpPr>
          <p:grpSpPr>
            <a:xfrm>
              <a:off x="1455" y="1718"/>
              <a:ext cx="11444" cy="6854"/>
              <a:chOff x="1367" y="2747"/>
              <a:chExt cx="11444" cy="6854"/>
            </a:xfrm>
            <a:solidFill>
              <a:schemeClr val="bg2">
                <a:lumMod val="90000"/>
                <a:alpha val="70000"/>
              </a:schemeClr>
            </a:solidFill>
          </p:grpSpPr>
          <p:cxnSp>
            <p:nvCxnSpPr>
              <p:cNvPr id="4" name="直接连接符 3"/>
              <p:cNvCxnSpPr>
                <a:stCxn id="12" idx="5"/>
              </p:cNvCxnSpPr>
              <p:nvPr/>
            </p:nvCxnSpPr>
            <p:spPr>
              <a:xfrm>
                <a:off x="7607" y="4855"/>
                <a:ext cx="906" cy="715"/>
              </a:xfrm>
              <a:prstGeom prst="line">
                <a:avLst/>
              </a:prstGeom>
              <a:grpFill/>
              <a:ln>
                <a:solidFill>
                  <a:srgbClr val="8FA6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>
                <a:stCxn id="8" idx="7"/>
                <a:endCxn id="9" idx="3"/>
              </p:cNvCxnSpPr>
              <p:nvPr/>
            </p:nvCxnSpPr>
            <p:spPr>
              <a:xfrm flipV="1">
                <a:off x="10370" y="4197"/>
                <a:ext cx="1227" cy="804"/>
              </a:xfrm>
              <a:prstGeom prst="line">
                <a:avLst/>
              </a:prstGeom>
              <a:grpFill/>
              <a:ln>
                <a:solidFill>
                  <a:srgbClr val="8FA6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>
                <a:stCxn id="8" idx="5"/>
              </p:cNvCxnSpPr>
              <p:nvPr/>
            </p:nvCxnSpPr>
            <p:spPr>
              <a:xfrm>
                <a:off x="10370" y="6752"/>
                <a:ext cx="1019" cy="511"/>
              </a:xfrm>
              <a:prstGeom prst="line">
                <a:avLst/>
              </a:prstGeom>
              <a:grpFill/>
              <a:ln>
                <a:solidFill>
                  <a:srgbClr val="8FA6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>
                <a:stCxn id="8" idx="3"/>
              </p:cNvCxnSpPr>
              <p:nvPr/>
            </p:nvCxnSpPr>
            <p:spPr>
              <a:xfrm flipH="1">
                <a:off x="7369" y="6752"/>
                <a:ext cx="1249" cy="2015"/>
              </a:xfrm>
              <a:prstGeom prst="line">
                <a:avLst/>
              </a:prstGeom>
              <a:grpFill/>
              <a:ln>
                <a:solidFill>
                  <a:srgbClr val="8FA6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椭圆 7"/>
              <p:cNvSpPr/>
              <p:nvPr/>
            </p:nvSpPr>
            <p:spPr>
              <a:xfrm>
                <a:off x="8255" y="4638"/>
                <a:ext cx="2478" cy="247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1389" y="2983"/>
                <a:ext cx="1422" cy="142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400" dirty="0">
                    <a:solidFill>
                      <a:srgbClr val="669BAE"/>
                    </a:solidFill>
                  </a:rPr>
                  <a:t>叁</a:t>
                </a:r>
                <a:endParaRPr lang="zh-CN" altLang="en-US" sz="2400" dirty="0">
                  <a:solidFill>
                    <a:srgbClr val="669BAE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11195" y="6819"/>
                <a:ext cx="1271" cy="127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400" dirty="0">
                    <a:solidFill>
                      <a:srgbClr val="669BAE"/>
                    </a:solidFill>
                  </a:rPr>
                  <a:t>肆</a:t>
                </a:r>
                <a:endParaRPr lang="zh-CN" altLang="en-US" sz="2400" dirty="0">
                  <a:solidFill>
                    <a:srgbClr val="669BAE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6522" y="8330"/>
                <a:ext cx="1271" cy="127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400" dirty="0">
                    <a:solidFill>
                      <a:srgbClr val="669BAE"/>
                    </a:solidFill>
                  </a:rPr>
                  <a:t>贰</a:t>
                </a:r>
                <a:endParaRPr lang="zh-CN" altLang="en-US" sz="2400" dirty="0">
                  <a:solidFill>
                    <a:srgbClr val="669BAE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6522" y="3770"/>
                <a:ext cx="1271" cy="127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400" dirty="0">
                    <a:solidFill>
                      <a:srgbClr val="669BAE"/>
                    </a:solidFill>
                  </a:rPr>
                  <a:t>壹</a:t>
                </a:r>
                <a:endParaRPr lang="zh-CN" altLang="en-US" sz="2400" dirty="0">
                  <a:solidFill>
                    <a:srgbClr val="669BAE"/>
                  </a:solidFill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367" y="3682"/>
                <a:ext cx="4674" cy="1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en-US" altLang="zh-CN" dirty="0">
                    <a:solidFill>
                      <a:srgbClr val="669BAE"/>
                    </a:solidFill>
                  </a:rPr>
                  <a:t>       </a:t>
                </a:r>
                <a:r>
                  <a:rPr lang="zh-CN" altLang="en-US" dirty="0">
                    <a:solidFill>
                      <a:srgbClr val="669BAE"/>
                    </a:solidFill>
                  </a:rPr>
                  <a:t>律师行业现状是收入差距很大，底层人多，依靠人脉。发展趋势会更向</a:t>
                </a:r>
                <a:r>
                  <a:rPr lang="zh-CN" altLang="en-US" b="1" dirty="0">
                    <a:solidFill>
                      <a:srgbClr val="669BAE"/>
                    </a:solidFill>
                  </a:rPr>
                  <a:t>高精尖</a:t>
                </a:r>
                <a:r>
                  <a:rPr lang="zh-CN" altLang="en-US" dirty="0">
                    <a:solidFill>
                      <a:srgbClr val="669BAE"/>
                    </a:solidFill>
                  </a:rPr>
                  <a:t>方向发展。</a:t>
                </a:r>
                <a:endParaRPr lang="zh-CN" altLang="en-US" dirty="0">
                  <a:solidFill>
                    <a:srgbClr val="669BAE"/>
                  </a:solidFill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2598" y="2747"/>
                <a:ext cx="3543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r"/>
                <a:r>
                  <a:rPr lang="zh-CN" altLang="en-US" sz="2400" b="1" dirty="0">
                    <a:solidFill>
                      <a:srgbClr val="669BAE"/>
                    </a:solidFill>
                  </a:rPr>
                  <a:t>行业分析</a:t>
                </a:r>
                <a:endParaRPr lang="zh-CN" altLang="en-US" sz="2400" b="1" dirty="0">
                  <a:solidFill>
                    <a:srgbClr val="669BAE"/>
                  </a:solidFill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8752" y="5127"/>
                <a:ext cx="1519" cy="15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2800" dirty="0" smtClean="0">
                    <a:solidFill>
                      <a:srgbClr val="669BAE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职业分析</a:t>
                </a:r>
                <a:endParaRPr lang="zh-CN" altLang="en-US" sz="2800" dirty="0" smtClean="0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12554" y="5509"/>
              <a:ext cx="2796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r"/>
              <a:r>
                <a:rPr lang="zh-CN" altLang="en-US" sz="2400" b="1" dirty="0">
                  <a:solidFill>
                    <a:srgbClr val="669BAE"/>
                  </a:solidFill>
                </a:rPr>
                <a:t>地域分析</a:t>
              </a:r>
              <a:endParaRPr lang="zh-CN" altLang="en-US" sz="2400" b="1" dirty="0">
                <a:solidFill>
                  <a:srgbClr val="669BA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2899" y="1229"/>
              <a:ext cx="2894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r"/>
              <a:r>
                <a:rPr lang="zh-CN" altLang="en-US" sz="2400" b="1" dirty="0">
                  <a:solidFill>
                    <a:srgbClr val="669BAE"/>
                  </a:solidFill>
                </a:rPr>
                <a:t>企业分析</a:t>
              </a:r>
              <a:endParaRPr lang="zh-CN" altLang="en-US" sz="2400" b="1" dirty="0">
                <a:solidFill>
                  <a:srgbClr val="669BA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140" y="5890"/>
              <a:ext cx="4874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r"/>
              <a:r>
                <a:rPr lang="zh-CN" altLang="en-US" sz="2400" b="1" dirty="0">
                  <a:solidFill>
                    <a:srgbClr val="669BAE"/>
                  </a:solidFill>
                </a:rPr>
                <a:t>职业分析</a:t>
              </a:r>
              <a:endParaRPr lang="zh-CN" altLang="en-US" sz="2400" b="1" dirty="0">
                <a:solidFill>
                  <a:srgbClr val="669BAE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3161" y="6347"/>
              <a:ext cx="5577" cy="2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l"/>
              <a:r>
                <a:rPr lang="zh-CN" altLang="en-US" dirty="0">
                  <a:solidFill>
                    <a:srgbClr val="669BAE"/>
                  </a:solidFill>
                </a:rPr>
                <a:t>律师行业在大城市发展前景更好，我喜欢</a:t>
              </a:r>
              <a:r>
                <a:rPr lang="zh-CN" altLang="en-US" b="1" dirty="0">
                  <a:solidFill>
                    <a:srgbClr val="669BAE"/>
                  </a:solidFill>
                </a:rPr>
                <a:t>南京</a:t>
              </a:r>
              <a:r>
                <a:rPr lang="zh-CN" altLang="en-US" dirty="0">
                  <a:solidFill>
                    <a:srgbClr val="669BAE"/>
                  </a:solidFill>
                </a:rPr>
                <a:t>，就业压力没有北上广那么大，但也是很好的选择。文化底蕴好，气候舒适宜居，高校多，精英人士多。</a:t>
              </a:r>
              <a:endParaRPr lang="zh-CN" altLang="en-US" dirty="0">
                <a:solidFill>
                  <a:srgbClr val="669BA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49" y="6929"/>
              <a:ext cx="5780" cy="27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l"/>
              <a:r>
                <a:rPr lang="zh-CN" altLang="en-US" dirty="0">
                  <a:solidFill>
                    <a:srgbClr val="669BAE"/>
                  </a:solidFill>
                  <a:sym typeface="+mn-ea"/>
                </a:rPr>
                <a:t>律师职业的工作内容多样，要选择自己擅长的方面专攻、工作要求加班时间长，业务水平强，善于思辨，人际交往能力强。发展前景好。根据人岗匹配分析，</a:t>
              </a:r>
              <a:r>
                <a:rPr lang="zh-CN" altLang="en-US" b="1" dirty="0">
                  <a:solidFill>
                    <a:srgbClr val="669BAE"/>
                  </a:solidFill>
                  <a:sym typeface="+mn-ea"/>
                </a:rPr>
                <a:t>事业型，善辩型</a:t>
              </a:r>
              <a:r>
                <a:rPr lang="zh-CN" altLang="en-US" dirty="0">
                  <a:solidFill>
                    <a:srgbClr val="669BAE"/>
                  </a:solidFill>
                  <a:sym typeface="+mn-ea"/>
                </a:rPr>
                <a:t>的人更适合该职业。</a:t>
              </a:r>
              <a:r>
                <a:rPr lang="zh-CN" altLang="en-US" dirty="0">
                  <a:solidFill>
                    <a:srgbClr val="182335"/>
                  </a:solidFill>
                  <a:sym typeface="+mn-ea"/>
                </a:rPr>
                <a:t> </a:t>
              </a:r>
              <a:endParaRPr lang="zh-CN" altLang="en-US" dirty="0">
                <a:solidFill>
                  <a:srgbClr val="182335"/>
                </a:solidFill>
                <a:sym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3407" y="1954"/>
              <a:ext cx="5331" cy="31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l"/>
              <a:r>
                <a:rPr lang="zh-CN" altLang="en-US" dirty="0">
                  <a:solidFill>
                    <a:srgbClr val="669BAE"/>
                  </a:solidFill>
                </a:rPr>
                <a:t>律所按照不同标准可以分为不同种类，如外资所和内资所、综合所和精品所、诉讼所和非诉所等。精品所的氛围更加自由宽松、自律平等、尊重、认可，优秀、年轻而有活力的中低年纪的人居多。我更倾向于</a:t>
              </a:r>
              <a:r>
                <a:rPr lang="zh-CN" altLang="en-US" b="1" dirty="0">
                  <a:solidFill>
                    <a:srgbClr val="669BAE"/>
                  </a:solidFill>
                </a:rPr>
                <a:t>精品所</a:t>
              </a:r>
              <a:r>
                <a:rPr lang="zh-CN" altLang="en-US" dirty="0">
                  <a:solidFill>
                    <a:srgbClr val="669BAE"/>
                  </a:solidFill>
                </a:rPr>
                <a:t>。</a:t>
              </a:r>
              <a:endParaRPr lang="zh-CN" altLang="en-US" dirty="0">
                <a:solidFill>
                  <a:srgbClr val="669BA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split orient="vert"/>
      </p:transition>
    </mc:Choice>
    <mc:Fallback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2551430" y="0"/>
            <a:ext cx="8145780" cy="6858000"/>
            <a:chOff x="3936" y="0"/>
            <a:chExt cx="12828" cy="10800"/>
          </a:xfrm>
          <a:solidFill>
            <a:srgbClr val="7D98A9">
              <a:alpha val="54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5814" y="0"/>
              <a:ext cx="7572" cy="1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936" y="1913"/>
              <a:ext cx="12828" cy="6830"/>
            </a:xfrm>
            <a:prstGeom prst="rect">
              <a:avLst/>
            </a:prstGeom>
            <a:solidFill>
              <a:srgbClr val="BDDDE6">
                <a:alpha val="54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1132" y="1621"/>
              <a:ext cx="4940" cy="4933"/>
            </a:xfrm>
            <a:prstGeom prst="rect">
              <a:avLst/>
            </a:prstGeom>
            <a:solidFill>
              <a:srgbClr val="669BAE">
                <a:alpha val="62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3" name="图片 12" descr="pexels-photo-800694[1]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>
            <a:off x="520700" y="1511935"/>
            <a:ext cx="6425565" cy="3702685"/>
          </a:xfrm>
          <a:prstGeom prst="rect">
            <a:avLst/>
          </a:prstGeom>
          <a:ln w="22225">
            <a:solidFill>
              <a:srgbClr val="64737E"/>
            </a:solidFill>
          </a:ln>
        </p:spPr>
      </p:pic>
      <p:grpSp>
        <p:nvGrpSpPr>
          <p:cNvPr id="37" name="组合 36"/>
          <p:cNvGrpSpPr/>
          <p:nvPr/>
        </p:nvGrpSpPr>
        <p:grpSpPr>
          <a:xfrm>
            <a:off x="7435985" y="1443355"/>
            <a:ext cx="2612349" cy="2486660"/>
            <a:chOff x="4965" y="3608"/>
            <a:chExt cx="4468" cy="3916"/>
          </a:xfrm>
        </p:grpSpPr>
        <p:sp>
          <p:nvSpPr>
            <p:cNvPr id="14" name="矩形 13"/>
            <p:cNvSpPr/>
            <p:nvPr/>
          </p:nvSpPr>
          <p:spPr>
            <a:xfrm>
              <a:off x="6525" y="4151"/>
              <a:ext cx="1799" cy="1506"/>
            </a:xfrm>
            <a:prstGeom prst="rect">
              <a:avLst/>
            </a:prstGeom>
            <a:noFill/>
            <a:ln w="22225">
              <a:solidFill>
                <a:schemeClr val="bg1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568" y="3608"/>
              <a:ext cx="2128" cy="1808"/>
            </a:xfrm>
            <a:prstGeom prst="rect">
              <a:avLst/>
            </a:prstGeom>
            <a:solidFill>
              <a:srgbClr val="669BAE">
                <a:alpha val="65000"/>
              </a:srgbClr>
            </a:solidFill>
            <a:ln>
              <a:solidFill>
                <a:schemeClr val="bg1"/>
              </a:solidFill>
            </a:ln>
          </p:spPr>
          <p:txBody>
            <a:bodyPr wrap="square" lIns="68580" tIns="34290" rIns="68580" bIns="34290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54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03</a:t>
              </a:r>
              <a:endParaRPr lang="en-US" altLang="zh-CN" sz="5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965" y="5773"/>
              <a:ext cx="4468" cy="1751"/>
              <a:chOff x="4965" y="5773"/>
              <a:chExt cx="4468" cy="175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4965" y="5773"/>
                <a:ext cx="3888" cy="126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黑体" panose="02010609060101010101" charset="-122"/>
                    <a:ea typeface="黑体" panose="02010609060101010101" charset="-122"/>
                  </a:rPr>
                  <a:t> </a:t>
                </a:r>
                <a:r>
                  <a:rPr lang="zh-CN" altLang="en-US" sz="2800" dirty="0" smtClean="0">
                    <a:solidFill>
                      <a:schemeClr val="bg1"/>
                    </a:solidFill>
                    <a:latin typeface="华文中宋" panose="02010600040101010101" charset="-122"/>
                    <a:ea typeface="华文中宋" panose="02010600040101010101" charset="-122"/>
                  </a:rPr>
                  <a:t> </a:t>
                </a:r>
                <a:r>
                  <a:rPr lang="zh-CN" altLang="en-US" sz="28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职业定位</a:t>
                </a:r>
                <a:endParaRPr lang="zh-CN" altLang="en-US" sz="28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5416" y="7040"/>
                <a:ext cx="4017" cy="4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solidFill>
                      <a:schemeClr val="bg1"/>
                    </a:solidFill>
                    <a:effectLst/>
                    <a:latin typeface="华文中宋" panose="02010600040101010101" charset="-122"/>
                    <a:ea typeface="华文中宋" panose="02010600040101010101" charset="-122"/>
                    <a:sym typeface="+mn-ea"/>
                  </a:rPr>
                  <a:t>The dust receives insult and in return offers her flowers。</a:t>
                </a:r>
                <a:endParaRPr lang="en-US" altLang="ko-KR" sz="1000" b="0" dirty="0">
                  <a:solidFill>
                    <a:schemeClr val="bg1"/>
                  </a:solidFill>
                  <a:effectLst/>
                  <a:latin typeface="华文中宋" panose="02010600040101010101" charset="-122"/>
                  <a:ea typeface="华文中宋" panose="02010600040101010101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d"/>
      </p:transition>
    </mc:Choice>
    <mc:Fallback>
      <p:transition>
        <p:wipe dir="d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-7620" y="5715"/>
          <a:ext cx="12186285" cy="684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3525"/>
                <a:gridCol w="4050665"/>
                <a:gridCol w="4062095"/>
              </a:tblGrid>
              <a:tr h="228092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Strength</a:t>
                      </a:r>
                      <a:endParaRPr lang="zh-CN" altLang="en-US"/>
                    </a:p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/>
                        <a:t>1.勤于思考，爱读书</a:t>
                      </a:r>
                      <a:endParaRPr lang="zh-CN" altLang="en-US"/>
                    </a:p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/>
                        <a:t>2.善于与他人沟通交流</a:t>
                      </a:r>
                      <a:endParaRPr lang="zh-CN" altLang="en-US"/>
                    </a:p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/>
                        <a:t>3.对自己的工作充满热情，态度积极认真，有毅力</a:t>
                      </a:r>
                      <a:endParaRPr lang="zh-CN" altLang="en-US"/>
                    </a:p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/>
                        <a:t>4.做事严谨，理性客观</a:t>
                      </a:r>
                      <a:endParaRPr lang="zh-CN" altLang="en-US"/>
                    </a:p>
                  </a:txBody>
                  <a:tcPr>
                    <a:solidFill>
                      <a:srgbClr val="BDDDE6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Weakness</a:t>
                      </a:r>
                      <a:endParaRPr lang="zh-CN" altLang="en-US"/>
                    </a:p>
                    <a:p>
                      <a:pPr>
                        <a:lnSpc>
                          <a:spcPct val="180000"/>
                        </a:lnSpc>
                        <a:buNone/>
                      </a:pPr>
                      <a:r>
                        <a:rPr lang="zh-CN" altLang="en-US"/>
                        <a:t>1.专业水平还有待提高</a:t>
                      </a:r>
                      <a:endParaRPr lang="zh-CN" altLang="en-US"/>
                    </a:p>
                    <a:p>
                      <a:pPr>
                        <a:lnSpc>
                          <a:spcPct val="180000"/>
                        </a:lnSpc>
                        <a:buNone/>
                      </a:pPr>
                      <a:r>
                        <a:rPr lang="zh-CN" altLang="en-US"/>
                        <a:t>2.经验浅薄</a:t>
                      </a:r>
                      <a:endParaRPr lang="zh-CN" altLang="en-US"/>
                    </a:p>
                    <a:p>
                      <a:pPr>
                        <a:lnSpc>
                          <a:spcPct val="180000"/>
                        </a:lnSpc>
                        <a:buNone/>
                      </a:pPr>
                      <a:r>
                        <a:rPr lang="zh-CN" altLang="en-US"/>
                        <a:t>3.英语水平有待提高</a:t>
                      </a:r>
                      <a:endParaRPr lang="zh-CN" altLang="en-US"/>
                    </a:p>
                  </a:txBody>
                  <a:tcPr>
                    <a:solidFill>
                      <a:srgbClr val="97B6C1"/>
                    </a:solidFill>
                  </a:tcPr>
                </a:tc>
              </a:tr>
              <a:tr h="2280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Opportunities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1.国家重视法制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2.目前人们逐渐注重对个人权利的重视和保护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en-US" altLang="zh-CN">
                          <a:solidFill>
                            <a:schemeClr val="bg1"/>
                          </a:solidFill>
                        </a:rPr>
                        <a:t>3.</a:t>
                      </a: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市场的发展需要更多优秀的法律工作者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7B6C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</a:rPr>
                        <a:t>SO战略</a:t>
                      </a:r>
                      <a:endParaRPr lang="zh-CN" altLang="en-US" b="1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</a:rPr>
                        <a:t>1.多读法学相关书籍，把握好国家大政方针，市场需求，提高自身能力。</a:t>
                      </a:r>
                      <a:endParaRPr lang="zh-CN" altLang="en-US" b="1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lang="en-US" altLang="zh-CN" b="1">
                          <a:solidFill>
                            <a:schemeClr val="bg1"/>
                          </a:solidFill>
                        </a:rPr>
                        <a:t>2.</a:t>
                      </a:r>
                      <a:r>
                        <a:rPr lang="zh-CN" altLang="en-US" b="1">
                          <a:solidFill>
                            <a:schemeClr val="bg1"/>
                          </a:solidFill>
                        </a:rPr>
                        <a:t>用自身的实力和自信赢得顾客的信任，帮助顾客维权，掌握自己的案源。</a:t>
                      </a:r>
                      <a:endParaRPr lang="zh-CN" alt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9BA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</a:rPr>
                        <a:t>WO战略</a:t>
                      </a:r>
                      <a:endParaRPr lang="zh-CN" altLang="en-US" b="1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90000"/>
                        </a:lnSpc>
                        <a:buNone/>
                      </a:pPr>
                      <a:r>
                        <a:rPr lang="en-US" altLang="zh-CN">
                          <a:solidFill>
                            <a:schemeClr val="bg1"/>
                          </a:solidFill>
                        </a:rPr>
                        <a:t>1.</a:t>
                      </a: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提高自身实力，多看英文原文案例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90000"/>
                        </a:lnSpc>
                        <a:buNone/>
                      </a:pPr>
                      <a:r>
                        <a:rPr lang="en-US" altLang="zh-CN">
                          <a:solidFill>
                            <a:schemeClr val="bg1"/>
                          </a:solidFill>
                        </a:rPr>
                        <a:t>2.</a:t>
                      </a: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在以后的律师助理工作中认真学习，提高自身能力，在工作中积累人脉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80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Threats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  <a:p>
                      <a:pPr>
                        <a:lnSpc>
                          <a:spcPct val="190000"/>
                        </a:lnSpc>
                        <a:buNone/>
                      </a:pP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1.法学生过多，需求小，竞争压力大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  <a:p>
                      <a:pPr>
                        <a:lnSpc>
                          <a:spcPct val="190000"/>
                        </a:lnSpc>
                        <a:buNone/>
                      </a:pPr>
                      <a:r>
                        <a:rPr lang="en-US" altLang="zh-CN">
                          <a:solidFill>
                            <a:srgbClr val="669BAE"/>
                          </a:solidFill>
                        </a:rPr>
                        <a:t>2.</a:t>
                      </a:r>
                      <a:r>
                        <a:rPr lang="zh-CN" altLang="en-US">
                          <a:solidFill>
                            <a:srgbClr val="669BAE"/>
                          </a:solidFill>
                        </a:rPr>
                        <a:t>工作压力大，前期很长一段时间工资低，难以坚持</a:t>
                      </a:r>
                      <a:endParaRPr lang="zh-CN" altLang="en-US">
                        <a:solidFill>
                          <a:srgbClr val="669BAE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ST战略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90000"/>
                        </a:lnSpc>
                        <a:buNone/>
                      </a:pPr>
                      <a:r>
                        <a:rPr lang="en-US" altLang="zh-CN">
                          <a:solidFill>
                            <a:schemeClr val="bg1"/>
                          </a:solidFill>
                        </a:rPr>
                        <a:t>1.</a:t>
                      </a: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考取名校研究生，提高自身能力，减小就业压力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90000"/>
                        </a:lnSpc>
                        <a:buNone/>
                      </a:pPr>
                      <a:r>
                        <a:rPr lang="en-US" altLang="zh-CN">
                          <a:solidFill>
                            <a:schemeClr val="bg1"/>
                          </a:solidFill>
                        </a:rPr>
                        <a:t>2.</a:t>
                      </a: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用毅力热情克服前期工作中的困难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</a:rPr>
                        <a:t>WT战略</a:t>
                      </a:r>
                      <a:endParaRPr lang="zh-CN" altLang="en-US" b="1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60000"/>
                        </a:lnSpc>
                        <a:buNone/>
                      </a:pPr>
                      <a:r>
                        <a:rPr lang="en-US" altLang="zh-CN">
                          <a:solidFill>
                            <a:schemeClr val="bg1"/>
                          </a:solidFill>
                        </a:rPr>
                        <a:t>1.</a:t>
                      </a: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在今后的考研中选择不那么注重英语的学校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60000"/>
                        </a:lnSpc>
                        <a:buNone/>
                      </a:pPr>
                      <a:r>
                        <a:rPr lang="en-US" altLang="zh-CN">
                          <a:solidFill>
                            <a:schemeClr val="bg1"/>
                          </a:solidFill>
                        </a:rPr>
                        <a:t>2.</a:t>
                      </a:r>
                      <a:r>
                        <a:rPr lang="zh-CN" altLang="en-US">
                          <a:solidFill>
                            <a:schemeClr val="bg1"/>
                          </a:solidFill>
                        </a:rPr>
                        <a:t>进入一个工作氛围相对宽松的律所，有一个好的师傅带</a:t>
                      </a:r>
                      <a:endParaRPr lang="zh-CN" alt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3" name="直接箭头连接符 2"/>
          <p:cNvCxnSpPr/>
          <p:nvPr/>
        </p:nvCxnSpPr>
        <p:spPr>
          <a:xfrm>
            <a:off x="1279525" y="907415"/>
            <a:ext cx="2776220" cy="138811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312670" y="814070"/>
            <a:ext cx="11385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>
                <a:solidFill>
                  <a:srgbClr val="669BAE"/>
                </a:solidFill>
              </a:rPr>
              <a:t>内部因素</a:t>
            </a:r>
            <a:endParaRPr lang="zh-CN" altLang="en-US">
              <a:solidFill>
                <a:srgbClr val="669BA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1560" y="1640840"/>
            <a:ext cx="11385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>
                <a:solidFill>
                  <a:srgbClr val="669BAE"/>
                </a:solidFill>
              </a:rPr>
              <a:t>外部因素</a:t>
            </a:r>
            <a:endParaRPr lang="zh-CN" altLang="en-US">
              <a:solidFill>
                <a:srgbClr val="669BA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2720" y="176530"/>
            <a:ext cx="10255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669BAE"/>
                </a:solidFill>
              </a:rPr>
              <a:t>SWOT分析</a:t>
            </a:r>
            <a:endParaRPr lang="zh-CN" altLang="en-US" sz="2400" b="1">
              <a:solidFill>
                <a:srgbClr val="669BA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newsflash/>
      </p:transition>
    </mc:Choice>
    <mc:Fallback>
      <p:transition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250825" y="436245"/>
            <a:ext cx="11690991" cy="5986159"/>
            <a:chOff x="749" y="817"/>
            <a:chExt cx="18248" cy="9230"/>
          </a:xfrm>
        </p:grpSpPr>
        <p:grpSp>
          <p:nvGrpSpPr>
            <p:cNvPr id="5" name="组合 4"/>
            <p:cNvGrpSpPr/>
            <p:nvPr/>
          </p:nvGrpSpPr>
          <p:grpSpPr>
            <a:xfrm rot="0">
              <a:off x="749" y="1746"/>
              <a:ext cx="17233" cy="8301"/>
              <a:chOff x="3108" y="2843"/>
              <a:chExt cx="15135" cy="6592"/>
            </a:xfrm>
          </p:grpSpPr>
          <p:sp>
            <p:nvSpPr>
              <p:cNvPr id="12292" name="AutoShape 3"/>
              <p:cNvSpPr/>
              <p:nvPr/>
            </p:nvSpPr>
            <p:spPr>
              <a:xfrm>
                <a:off x="6088" y="2843"/>
                <a:ext cx="1467" cy="1297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21600" h="21600">
                    <a:moveTo>
                      <a:pt x="10886" y="341"/>
                    </a:moveTo>
                    <a:lnTo>
                      <a:pt x="10886" y="0"/>
                    </a:lnTo>
                    <a:lnTo>
                      <a:pt x="10800" y="171"/>
                    </a:lnTo>
                    <a:lnTo>
                      <a:pt x="10714" y="0"/>
                    </a:lnTo>
                    <a:lnTo>
                      <a:pt x="10714" y="341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10886" y="341"/>
                      <a:pt x="10886" y="341"/>
                    </a:cubicBezTo>
                    <a:close/>
                    <a:moveTo>
                      <a:pt x="10886" y="341"/>
                    </a:moveTo>
                  </a:path>
                </a:pathLst>
              </a:custGeom>
              <a:solidFill>
                <a:srgbClr val="669BAE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293" name="AutoShape 4"/>
              <p:cNvSpPr/>
              <p:nvPr/>
            </p:nvSpPr>
            <p:spPr>
              <a:xfrm>
                <a:off x="5327" y="4160"/>
                <a:ext cx="2987" cy="131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</a:cxnLst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16167" y="0"/>
                    </a:lnTo>
                    <a:lnTo>
                      <a:pt x="5432" y="0"/>
                    </a:lnTo>
                    <a:cubicBezTo>
                      <a:pt x="5432" y="0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BDDDE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294" name="AutoShape 5"/>
              <p:cNvSpPr/>
              <p:nvPr/>
            </p:nvSpPr>
            <p:spPr>
              <a:xfrm>
                <a:off x="4578" y="5508"/>
                <a:ext cx="4490" cy="1310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</a:cxnLst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18007" y="0"/>
                    </a:lnTo>
                    <a:lnTo>
                      <a:pt x="3593" y="0"/>
                    </a:lnTo>
                    <a:cubicBezTo>
                      <a:pt x="3593" y="0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669BAE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295" name="AutoShape 6"/>
              <p:cNvSpPr/>
              <p:nvPr/>
            </p:nvSpPr>
            <p:spPr>
              <a:xfrm>
                <a:off x="3818" y="6850"/>
                <a:ext cx="6017" cy="1318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</a:cxnLst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18901" y="0"/>
                    </a:lnTo>
                    <a:lnTo>
                      <a:pt x="2699" y="0"/>
                    </a:lnTo>
                    <a:cubicBezTo>
                      <a:pt x="2699" y="0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BDDDE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296" name="AutoShape 7"/>
              <p:cNvSpPr/>
              <p:nvPr/>
            </p:nvSpPr>
            <p:spPr>
              <a:xfrm>
                <a:off x="3108" y="8193"/>
                <a:ext cx="7435" cy="1242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</a:cxnLst>
                <a:pathLst>
                  <a:path w="21600" h="21600">
                    <a:moveTo>
                      <a:pt x="0" y="21600"/>
                    </a:moveTo>
                    <a:lnTo>
                      <a:pt x="10783" y="21600"/>
                    </a:lnTo>
                    <a:lnTo>
                      <a:pt x="10817" y="21600"/>
                    </a:lnTo>
                    <a:lnTo>
                      <a:pt x="21600" y="21600"/>
                    </a:lnTo>
                    <a:lnTo>
                      <a:pt x="19540" y="0"/>
                    </a:lnTo>
                    <a:lnTo>
                      <a:pt x="2060" y="0"/>
                    </a:lnTo>
                    <a:cubicBezTo>
                      <a:pt x="2060" y="0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669BAE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cxnSp>
            <p:nvCxnSpPr>
              <p:cNvPr id="12298" name="直接连接符 71"/>
              <p:cNvCxnSpPr/>
              <p:nvPr/>
            </p:nvCxnSpPr>
            <p:spPr>
              <a:xfrm>
                <a:off x="7818" y="4140"/>
                <a:ext cx="10425" cy="0"/>
              </a:xfrm>
              <a:prstGeom prst="line">
                <a:avLst/>
              </a:prstGeom>
              <a:ln w="6350" cap="flat" cmpd="sng">
                <a:solidFill>
                  <a:srgbClr val="669BAE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2299" name="直接连接符 72"/>
              <p:cNvCxnSpPr/>
              <p:nvPr/>
            </p:nvCxnSpPr>
            <p:spPr>
              <a:xfrm>
                <a:off x="8495" y="5463"/>
                <a:ext cx="9748" cy="0"/>
              </a:xfrm>
              <a:prstGeom prst="line">
                <a:avLst/>
              </a:prstGeom>
              <a:ln w="6350" cap="flat" cmpd="sng">
                <a:solidFill>
                  <a:srgbClr val="1B85C4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2300" name="直接连接符 73"/>
              <p:cNvCxnSpPr/>
              <p:nvPr/>
            </p:nvCxnSpPr>
            <p:spPr>
              <a:xfrm>
                <a:off x="9318" y="6819"/>
                <a:ext cx="8925" cy="0"/>
              </a:xfrm>
              <a:prstGeom prst="line">
                <a:avLst/>
              </a:prstGeom>
              <a:ln w="6350" cap="flat" cmpd="sng">
                <a:solidFill>
                  <a:srgbClr val="1B85C4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2301" name="直接连接符 74"/>
              <p:cNvCxnSpPr/>
              <p:nvPr/>
            </p:nvCxnSpPr>
            <p:spPr>
              <a:xfrm>
                <a:off x="10068" y="8165"/>
                <a:ext cx="8175" cy="0"/>
              </a:xfrm>
              <a:prstGeom prst="line">
                <a:avLst/>
              </a:prstGeom>
              <a:ln w="6350" cap="flat" cmpd="sng">
                <a:solidFill>
                  <a:srgbClr val="1B85C4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2302" name="直接连接符 75"/>
              <p:cNvCxnSpPr/>
              <p:nvPr/>
            </p:nvCxnSpPr>
            <p:spPr>
              <a:xfrm>
                <a:off x="10673" y="9373"/>
                <a:ext cx="7570" cy="0"/>
              </a:xfrm>
              <a:prstGeom prst="line">
                <a:avLst/>
              </a:prstGeom>
              <a:ln w="6350" cap="flat" cmpd="sng">
                <a:solidFill>
                  <a:srgbClr val="ADBACA"/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12303" name="文本框 76"/>
              <p:cNvSpPr txBox="1"/>
              <p:nvPr/>
            </p:nvSpPr>
            <p:spPr>
              <a:xfrm>
                <a:off x="6458" y="3253"/>
                <a:ext cx="872" cy="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eaLnBrk="1" hangingPunct="1"/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A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304" name="文本框 77"/>
              <p:cNvSpPr txBox="1"/>
              <p:nvPr/>
            </p:nvSpPr>
            <p:spPr>
              <a:xfrm>
                <a:off x="6390" y="4452"/>
                <a:ext cx="872" cy="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eaLnBrk="1" hangingPunct="1"/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B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305" name="文本框 78"/>
              <p:cNvSpPr txBox="1"/>
              <p:nvPr/>
            </p:nvSpPr>
            <p:spPr>
              <a:xfrm>
                <a:off x="6458" y="5718"/>
                <a:ext cx="872" cy="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eaLnBrk="1" hangingPunct="1"/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C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306" name="文本框 79"/>
              <p:cNvSpPr txBox="1"/>
              <p:nvPr/>
            </p:nvSpPr>
            <p:spPr>
              <a:xfrm>
                <a:off x="6458" y="7138"/>
                <a:ext cx="872" cy="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eaLnBrk="1" hangingPunct="1"/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D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307" name="文本框 80"/>
              <p:cNvSpPr txBox="1"/>
              <p:nvPr/>
            </p:nvSpPr>
            <p:spPr>
              <a:xfrm>
                <a:off x="6458" y="8385"/>
                <a:ext cx="872" cy="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eaLnBrk="1" hangingPunct="1"/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E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259" y="2432"/>
              <a:ext cx="12612" cy="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（1）职业目标：将来从事法律行业的知识产权律师职业</a:t>
              </a:r>
              <a:endParaRPr lang="zh-CN" altLang="en-US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883" y="3941"/>
              <a:ext cx="11554" cy="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（2）职业发展策略：进入精品律所，在南京地区工作。</a:t>
              </a:r>
              <a:endParaRPr lang="zh-CN" altLang="en-US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678" y="5705"/>
              <a:ext cx="10304" cy="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（3）职业发展路径：走技术路线，靠实力</a:t>
              </a:r>
              <a:endParaRPr lang="zh-CN" altLang="en-US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422" y="7057"/>
              <a:ext cx="9813" cy="1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（4）具体路径：律师助理——律师——有案源的有实力的           </a:t>
              </a:r>
              <a:endParaRPr lang="zh-CN" altLang="en-US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      律师——律所合伙人</a:t>
              </a:r>
              <a:endParaRPr lang="zh-CN" altLang="en-US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362" y="8725"/>
              <a:ext cx="9635" cy="1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（5）成功标准：在工作中不断进步，一直保持初心，保持热情，有自己较多的案源，得到客户的信任，收入较高。</a:t>
              </a:r>
              <a:endParaRPr lang="zh-CN" altLang="en-US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392" y="817"/>
              <a:ext cx="3311" cy="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>
                  <a:solidFill>
                    <a:srgbClr val="669BA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职业定位</a:t>
              </a:r>
              <a:endParaRPr lang="zh-CN" altLang="en-US" sz="2800" b="1" dirty="0">
                <a:solidFill>
                  <a:srgbClr val="669BA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134" name=" 134"/>
          <p:cNvSpPr/>
          <p:nvPr/>
        </p:nvSpPr>
        <p:spPr>
          <a:xfrm>
            <a:off x="8266430" y="472440"/>
            <a:ext cx="845820" cy="450215"/>
          </a:xfrm>
          <a:custGeom>
            <a:avLst/>
            <a:gdLst>
              <a:gd name="connsiteX0" fmla="*/ 1720704 w 1721074"/>
              <a:gd name="connsiteY0" fmla="*/ 0 h 1180530"/>
              <a:gd name="connsiteX1" fmla="*/ 1721074 w 1721074"/>
              <a:gd name="connsiteY1" fmla="*/ 328961 h 1180530"/>
              <a:gd name="connsiteX2" fmla="*/ 1609393 w 1721074"/>
              <a:gd name="connsiteY2" fmla="*/ 253106 h 1180530"/>
              <a:gd name="connsiteX3" fmla="*/ 1153934 w 1721074"/>
              <a:gd name="connsiteY3" fmla="*/ 933995 h 1180530"/>
              <a:gd name="connsiteX4" fmla="*/ 899597 w 1721074"/>
              <a:gd name="connsiteY4" fmla="*/ 519521 h 1180530"/>
              <a:gd name="connsiteX5" fmla="*/ 532223 w 1721074"/>
              <a:gd name="connsiteY5" fmla="*/ 1009354 h 1180530"/>
              <a:gd name="connsiteX6" fmla="*/ 292016 w 1721074"/>
              <a:gd name="connsiteY6" fmla="*/ 792697 h 1180530"/>
              <a:gd name="connsiteX7" fmla="*/ 0 w 1721074"/>
              <a:gd name="connsiteY7" fmla="*/ 1180530 h 1180530"/>
              <a:gd name="connsiteX8" fmla="*/ 0 w 1721074"/>
              <a:gd name="connsiteY8" fmla="*/ 996382 h 1180530"/>
              <a:gd name="connsiteX9" fmla="*/ 277886 w 1721074"/>
              <a:gd name="connsiteY9" fmla="*/ 613720 h 1180530"/>
              <a:gd name="connsiteX10" fmla="*/ 503963 w 1721074"/>
              <a:gd name="connsiteY10" fmla="*/ 839796 h 1180530"/>
              <a:gd name="connsiteX11" fmla="*/ 923147 w 1721074"/>
              <a:gd name="connsiteY11" fmla="*/ 316994 h 1180530"/>
              <a:gd name="connsiteX12" fmla="*/ 1158644 w 1721074"/>
              <a:gd name="connsiteY12" fmla="*/ 731468 h 1180530"/>
              <a:gd name="connsiteX13" fmla="*/ 1529274 w 1721074"/>
              <a:gd name="connsiteY13" fmla="*/ 198688 h 1180530"/>
              <a:gd name="connsiteX14" fmla="*/ 1414772 w 1721074"/>
              <a:gd name="connsiteY14" fmla="*/ 120917 h 118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21074" h="1180530">
                <a:moveTo>
                  <a:pt x="1720704" y="0"/>
                </a:moveTo>
                <a:lnTo>
                  <a:pt x="1721074" y="328961"/>
                </a:lnTo>
                <a:lnTo>
                  <a:pt x="1609393" y="253106"/>
                </a:lnTo>
                <a:lnTo>
                  <a:pt x="1153934" y="933995"/>
                </a:lnTo>
                <a:lnTo>
                  <a:pt x="899597" y="519521"/>
                </a:lnTo>
                <a:lnTo>
                  <a:pt x="532223" y="1009354"/>
                </a:lnTo>
                <a:lnTo>
                  <a:pt x="292016" y="792697"/>
                </a:lnTo>
                <a:lnTo>
                  <a:pt x="0" y="1180530"/>
                </a:lnTo>
                <a:lnTo>
                  <a:pt x="0" y="996382"/>
                </a:lnTo>
                <a:lnTo>
                  <a:pt x="277886" y="613720"/>
                </a:lnTo>
                <a:lnTo>
                  <a:pt x="503963" y="839796"/>
                </a:lnTo>
                <a:lnTo>
                  <a:pt x="923147" y="316994"/>
                </a:lnTo>
                <a:lnTo>
                  <a:pt x="1158644" y="731468"/>
                </a:lnTo>
                <a:lnTo>
                  <a:pt x="1529274" y="198688"/>
                </a:lnTo>
                <a:lnTo>
                  <a:pt x="1414772" y="120917"/>
                </a:lnTo>
                <a:close/>
              </a:path>
            </a:pathLst>
          </a:custGeom>
          <a:solidFill>
            <a:srgbClr val="669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Bar/>
      </p:transition>
    </mc:Choice>
    <mc:Fallback>
      <p:transition>
        <p:randomBa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2499360" y="0"/>
            <a:ext cx="8145780" cy="6858000"/>
            <a:chOff x="3936" y="0"/>
            <a:chExt cx="12828" cy="10800"/>
          </a:xfrm>
          <a:solidFill>
            <a:srgbClr val="7D98A9">
              <a:alpha val="54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5814" y="0"/>
              <a:ext cx="7572" cy="1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936" y="1913"/>
              <a:ext cx="12828" cy="6830"/>
            </a:xfrm>
            <a:prstGeom prst="rect">
              <a:avLst/>
            </a:prstGeom>
            <a:solidFill>
              <a:srgbClr val="BDDDE6">
                <a:alpha val="54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1132" y="1621"/>
              <a:ext cx="4940" cy="4933"/>
            </a:xfrm>
            <a:prstGeom prst="rect">
              <a:avLst/>
            </a:prstGeom>
            <a:solidFill>
              <a:srgbClr val="669BAE">
                <a:alpha val="62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3" name="图片 12" descr="pexels-photo-800694[1]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>
            <a:off x="520700" y="1511935"/>
            <a:ext cx="6425565" cy="3702685"/>
          </a:xfrm>
          <a:prstGeom prst="rect">
            <a:avLst/>
          </a:prstGeom>
          <a:ln w="22225">
            <a:solidFill>
              <a:srgbClr val="64737E"/>
            </a:solidFill>
          </a:ln>
        </p:spPr>
      </p:pic>
      <p:grpSp>
        <p:nvGrpSpPr>
          <p:cNvPr id="37" name="组合 36"/>
          <p:cNvGrpSpPr/>
          <p:nvPr/>
        </p:nvGrpSpPr>
        <p:grpSpPr>
          <a:xfrm>
            <a:off x="7435985" y="1443355"/>
            <a:ext cx="2611764" cy="2406650"/>
            <a:chOff x="4965" y="3608"/>
            <a:chExt cx="4467" cy="3790"/>
          </a:xfrm>
        </p:grpSpPr>
        <p:sp>
          <p:nvSpPr>
            <p:cNvPr id="14" name="矩形 13"/>
            <p:cNvSpPr/>
            <p:nvPr/>
          </p:nvSpPr>
          <p:spPr>
            <a:xfrm>
              <a:off x="6525" y="4151"/>
              <a:ext cx="1799" cy="1506"/>
            </a:xfrm>
            <a:prstGeom prst="rect">
              <a:avLst/>
            </a:prstGeom>
            <a:noFill/>
            <a:ln w="22225">
              <a:solidFill>
                <a:schemeClr val="bg1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568" y="3608"/>
              <a:ext cx="2128" cy="1808"/>
            </a:xfrm>
            <a:prstGeom prst="rect">
              <a:avLst/>
            </a:prstGeom>
            <a:solidFill>
              <a:srgbClr val="669BAE">
                <a:alpha val="65000"/>
              </a:srgbClr>
            </a:solidFill>
            <a:ln>
              <a:solidFill>
                <a:schemeClr val="bg1"/>
              </a:solidFill>
            </a:ln>
          </p:spPr>
          <p:txBody>
            <a:bodyPr wrap="square" lIns="68580" tIns="34290" rIns="68580" bIns="34290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54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04</a:t>
              </a:r>
              <a:endParaRPr lang="en-US" altLang="zh-CN" sz="5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965" y="5773"/>
              <a:ext cx="4467" cy="1625"/>
              <a:chOff x="4965" y="5773"/>
              <a:chExt cx="4467" cy="162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4965" y="5773"/>
                <a:ext cx="3888" cy="126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计划实施</a:t>
                </a:r>
                <a:r>
                  <a:rPr lang="zh-CN" altLang="en-US" sz="2800" dirty="0" smtClean="0">
                    <a:solidFill>
                      <a:srgbClr val="7D98A9"/>
                    </a:solidFill>
                    <a:latin typeface="黑体" panose="02010609060101010101" charset="-122"/>
                    <a:ea typeface="黑体" panose="02010609060101010101" charset="-122"/>
                  </a:rPr>
                  <a:t> </a:t>
                </a:r>
                <a:r>
                  <a:rPr lang="zh-CN" altLang="en-US" sz="2800" dirty="0" smtClean="0">
                    <a:solidFill>
                      <a:srgbClr val="7D98A9"/>
                    </a:solidFill>
                    <a:latin typeface="华文中宋" panose="02010600040101010101" charset="-122"/>
                    <a:ea typeface="华文中宋" panose="02010600040101010101" charset="-122"/>
                  </a:rPr>
                  <a:t> </a:t>
                </a:r>
                <a:endParaRPr lang="zh-CN" altLang="en-US" sz="2800" dirty="0" smtClean="0">
                  <a:solidFill>
                    <a:srgbClr val="7D98A9"/>
                  </a:solidFill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5415" y="6914"/>
                <a:ext cx="4017" cy="4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solidFill>
                      <a:schemeClr val="bg1"/>
                    </a:solidFill>
                    <a:effectLst/>
                    <a:latin typeface="华文中宋" panose="02010600040101010101" charset="-122"/>
                    <a:ea typeface="华文中宋" panose="02010600040101010101" charset="-122"/>
                    <a:sym typeface="+mn-ea"/>
                  </a:rPr>
                  <a:t>The dust receives insult and in return offers her flowers。</a:t>
                </a:r>
                <a:endParaRPr lang="en-US" altLang="ko-KR" sz="1000" b="0" dirty="0">
                  <a:solidFill>
                    <a:schemeClr val="bg1"/>
                  </a:solidFill>
                  <a:effectLst/>
                  <a:latin typeface="华文中宋" panose="02010600040101010101" charset="-122"/>
                  <a:ea typeface="华文中宋" panose="02010600040101010101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pull dir="r"/>
      </p:transition>
    </mc:Choice>
    <mc:Fallback>
      <p:transition>
        <p:pull dir="r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pexels-photo-614224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450" y="909320"/>
            <a:ext cx="6811010" cy="49733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952490" y="1633855"/>
            <a:ext cx="5800725" cy="3853180"/>
          </a:xfrm>
          <a:prstGeom prst="rect">
            <a:avLst/>
          </a:prstGeom>
          <a:solidFill>
            <a:srgbClr val="669BAE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593205" y="2634615"/>
            <a:ext cx="482346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0000"/>
              </a:lnSpc>
            </a:pPr>
            <a:r>
              <a:rPr lang="zh-CN" altLang="en-US" sz="2000" b="1">
                <a:solidFill>
                  <a:schemeClr val="bg1"/>
                </a:solidFill>
              </a:rPr>
              <a:t>根据上一阶段所制定的各个目标，我与目标的差距较大，达到目标我还需要的条件有：扎实的法学功底，很好的英语水平，名校研究生毕业，通过司考，优秀的人际交往能力，敏锐细致的观察力，强大的思辨能力，自信心，执行力和毅力。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449820" y="1874520"/>
            <a:ext cx="3403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</a:rPr>
              <a:t>达到目标需要的条件</a:t>
            </a:r>
            <a:endParaRPr lang="zh-CN" alt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heel spokes="3"/>
      </p:transition>
    </mc:Choice>
    <mc:Fallback>
      <p:transition>
        <p:wheel spokes="3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直接连接符 1"/>
          <p:cNvCxnSpPr/>
          <p:nvPr/>
        </p:nvCxnSpPr>
        <p:spPr>
          <a:xfrm>
            <a:off x="6095365" y="9525"/>
            <a:ext cx="635" cy="6898640"/>
          </a:xfrm>
          <a:prstGeom prst="line">
            <a:avLst/>
          </a:prstGeom>
          <a:ln>
            <a:solidFill>
              <a:srgbClr val="669B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 225"/>
          <p:cNvSpPr/>
          <p:nvPr/>
        </p:nvSpPr>
        <p:spPr>
          <a:xfrm>
            <a:off x="5602605" y="9525"/>
            <a:ext cx="986155" cy="904875"/>
          </a:xfrm>
          <a:custGeom>
            <a:avLst/>
            <a:gdLst/>
            <a:ahLst/>
            <a:cxnLst/>
            <a:rect l="l" t="t" r="r" b="b"/>
            <a:pathLst>
              <a:path w="351454" h="302978">
                <a:moveTo>
                  <a:pt x="175727" y="0"/>
                </a:moveTo>
                <a:lnTo>
                  <a:pt x="351454" y="302978"/>
                </a:lnTo>
                <a:cubicBezTo>
                  <a:pt x="296917" y="281626"/>
                  <a:pt x="237534" y="271243"/>
                  <a:pt x="175726" y="271243"/>
                </a:cubicBezTo>
                <a:cubicBezTo>
                  <a:pt x="113918" y="271243"/>
                  <a:pt x="54536" y="281626"/>
                  <a:pt x="0" y="302978"/>
                </a:cubicBezTo>
                <a:close/>
              </a:path>
            </a:pathLst>
          </a:custGeom>
          <a:solidFill>
            <a:srgbClr val="669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12290" y="1592580"/>
            <a:ext cx="3818890" cy="2388235"/>
            <a:chOff x="2749" y="1768"/>
            <a:chExt cx="6014" cy="3761"/>
          </a:xfrm>
          <a:noFill/>
        </p:grpSpPr>
        <p:sp>
          <p:nvSpPr>
            <p:cNvPr id="3" name="矩形 2"/>
            <p:cNvSpPr/>
            <p:nvPr/>
          </p:nvSpPr>
          <p:spPr>
            <a:xfrm>
              <a:off x="6160" y="1768"/>
              <a:ext cx="2558" cy="732"/>
            </a:xfrm>
            <a:prstGeom prst="rect">
              <a:avLst/>
            </a:prstGeom>
            <a:grpFill/>
            <a:ln w="12700">
              <a:solidFill>
                <a:srgbClr val="669B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160" y="1844"/>
              <a:ext cx="2603" cy="58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</a:rPr>
                <a:t>   </a:t>
              </a:r>
              <a:r>
                <a:rPr lang="zh-CN" altLang="en-US">
                  <a:solidFill>
                    <a:srgbClr val="669BAE"/>
                  </a:solidFill>
                </a:rPr>
                <a:t>大一下学期</a:t>
              </a:r>
              <a:endParaRPr lang="zh-CN" altLang="en-US">
                <a:solidFill>
                  <a:srgbClr val="669BAE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49" y="2817"/>
              <a:ext cx="5969" cy="271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  <a:latin typeface="Agency FB" panose="020B0503020202020204" charset="0"/>
                  <a:sym typeface="+mn-ea"/>
                </a:rPr>
                <a:t>考取英语四级证书，读四本以上的课外法学书籍，学习好自己的专业课，成绩考到年纪前三十，准备大二的分专业，争取分到卓法班或知识产权班</a:t>
              </a:r>
              <a:endParaRPr lang="en-US" altLang="zh-CN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  <a:p>
              <a:endParaRPr lang="en-US" altLang="zh-CN" sz="16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64655" y="4530725"/>
            <a:ext cx="2736850" cy="1854200"/>
            <a:chOff x="4291" y="1112"/>
            <a:chExt cx="4310" cy="2920"/>
          </a:xfrm>
        </p:grpSpPr>
        <p:sp>
          <p:nvSpPr>
            <p:cNvPr id="8" name="矩形 7"/>
            <p:cNvSpPr/>
            <p:nvPr/>
          </p:nvSpPr>
          <p:spPr>
            <a:xfrm>
              <a:off x="4408" y="1112"/>
              <a:ext cx="2558" cy="7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57" y="1188"/>
              <a:ext cx="254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669BAE"/>
                  </a:solidFill>
                </a:rPr>
                <a:t>大三上学期</a:t>
              </a:r>
              <a:endParaRPr lang="zh-CN" altLang="en-US">
                <a:solidFill>
                  <a:srgbClr val="669BA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291" y="2192"/>
              <a:ext cx="4310" cy="1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  <a:latin typeface="Agency FB" panose="020B0503020202020204" charset="0"/>
                  <a:sym typeface="+mn-ea"/>
                </a:rPr>
                <a:t>考教资，用书籍，判例充实生活，锻炼口语能力。注重逻辑思维能力的培养。</a:t>
              </a:r>
              <a:endParaRPr lang="en-US" altLang="zh-CN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  <a:p>
              <a:endParaRPr lang="en-US" altLang="zh-CN" sz="160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875155" y="4114165"/>
            <a:ext cx="3755390" cy="2388235"/>
            <a:chOff x="2848" y="1768"/>
            <a:chExt cx="5914" cy="3761"/>
          </a:xfrm>
        </p:grpSpPr>
        <p:sp>
          <p:nvSpPr>
            <p:cNvPr id="12" name="矩形 11"/>
            <p:cNvSpPr/>
            <p:nvPr/>
          </p:nvSpPr>
          <p:spPr>
            <a:xfrm>
              <a:off x="6160" y="1768"/>
              <a:ext cx="2558" cy="7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426" y="1844"/>
              <a:ext cx="23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669BAE"/>
                  </a:solidFill>
                </a:rPr>
                <a:t>大二下学期</a:t>
              </a:r>
              <a:endParaRPr lang="zh-CN" altLang="en-US">
                <a:solidFill>
                  <a:srgbClr val="669BAE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48" y="2817"/>
              <a:ext cx="5870" cy="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  <a:latin typeface="Agency FB" panose="020B0503020202020204" charset="0"/>
                  <a:sym typeface="+mn-ea"/>
                </a:rPr>
                <a:t>考取英语六级证书，认真学习专业课，看有关法律方面工作的美剧英剧，读，分析案例，包括外文原文的，从真实案例中积累经验，学到东西。</a:t>
              </a:r>
              <a:endParaRPr lang="en-US" altLang="zh-CN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  <a:p>
              <a:endParaRPr lang="en-US" altLang="zh-CN" sz="160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20485" y="2009140"/>
            <a:ext cx="3550920" cy="2131695"/>
            <a:chOff x="9993" y="2601"/>
            <a:chExt cx="5592" cy="3357"/>
          </a:xfrm>
        </p:grpSpPr>
        <p:grpSp>
          <p:nvGrpSpPr>
            <p:cNvPr id="20" name="组合 19"/>
            <p:cNvGrpSpPr/>
            <p:nvPr/>
          </p:nvGrpSpPr>
          <p:grpSpPr>
            <a:xfrm>
              <a:off x="10121" y="2601"/>
              <a:ext cx="2558" cy="732"/>
              <a:chOff x="11745" y="2424"/>
              <a:chExt cx="2558" cy="732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1745" y="2424"/>
                <a:ext cx="2558" cy="732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2011" y="2500"/>
                <a:ext cx="2291" cy="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rgbClr val="669BAE"/>
                    </a:solidFill>
                  </a:rPr>
                  <a:t>大二上学期</a:t>
                </a:r>
                <a:endParaRPr lang="zh-CN" altLang="en-US">
                  <a:solidFill>
                    <a:srgbClr val="669BAE"/>
                  </a:solidFill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9993" y="3682"/>
              <a:ext cx="5592" cy="22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  <a:latin typeface="Agency FB" panose="020B0503020202020204" charset="0"/>
                  <a:sym typeface="+mn-ea"/>
                </a:rPr>
                <a:t>考取计算机二级，读有关法学逻辑的书籍，参加自己感兴趣的活动，多与他人交流，并提升自己的能力</a:t>
              </a:r>
              <a:endParaRPr lang="en-US" altLang="zh-CN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  <a:p>
              <a:endParaRPr lang="en-US" altLang="zh-CN" sz="1600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50215" y="286385"/>
            <a:ext cx="50749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>
                <a:solidFill>
                  <a:srgbClr val="669BAE"/>
                </a:solidFill>
                <a:latin typeface="Agency FB" panose="020B0503020202020204" charset="0"/>
              </a:rPr>
              <a:t>Short-term  time  line</a:t>
            </a:r>
            <a:endParaRPr lang="en-US" altLang="zh-CN" sz="4800">
              <a:solidFill>
                <a:srgbClr val="669BAE"/>
              </a:solidFill>
              <a:latin typeface="Agency FB" panose="020B0503020202020204" charset="0"/>
            </a:endParaRPr>
          </a:p>
        </p:txBody>
      </p:sp>
      <p:sp>
        <p:nvSpPr>
          <p:cNvPr id="383" name="机场"/>
          <p:cNvSpPr/>
          <p:nvPr/>
        </p:nvSpPr>
        <p:spPr>
          <a:xfrm rot="2280000">
            <a:off x="9937115" y="864870"/>
            <a:ext cx="1075055" cy="814070"/>
          </a:xfrm>
          <a:custGeom>
            <a:avLst/>
            <a:gdLst>
              <a:gd name="connsiteX0" fmla="*/ 1404157 w 2808313"/>
              <a:gd name="connsiteY0" fmla="*/ 0 h 2688679"/>
              <a:gd name="connsiteX1" fmla="*/ 1552872 w 2808313"/>
              <a:gd name="connsiteY1" fmla="*/ 148715 h 2688679"/>
              <a:gd name="connsiteX2" fmla="*/ 1552872 w 2808313"/>
              <a:gd name="connsiteY2" fmla="*/ 1013497 h 2688679"/>
              <a:gd name="connsiteX3" fmla="*/ 2808313 w 2808313"/>
              <a:gd name="connsiteY3" fmla="*/ 1679449 h 2688679"/>
              <a:gd name="connsiteX4" fmla="*/ 2808313 w 2808313"/>
              <a:gd name="connsiteY4" fmla="*/ 1989106 h 2688679"/>
              <a:gd name="connsiteX5" fmla="*/ 1552871 w 2808313"/>
              <a:gd name="connsiteY5" fmla="*/ 1675907 h 2688679"/>
              <a:gd name="connsiteX6" fmla="*/ 1552871 w 2808313"/>
              <a:gd name="connsiteY6" fmla="*/ 2299558 h 2688679"/>
              <a:gd name="connsiteX7" fmla="*/ 1550364 w 2808313"/>
              <a:gd name="connsiteY7" fmla="*/ 2311975 h 2688679"/>
              <a:gd name="connsiteX8" fmla="*/ 1836205 w 2808313"/>
              <a:gd name="connsiteY8" fmla="*/ 2540985 h 2688679"/>
              <a:gd name="connsiteX9" fmla="*/ 1836205 w 2808313"/>
              <a:gd name="connsiteY9" fmla="*/ 2688679 h 2688679"/>
              <a:gd name="connsiteX10" fmla="*/ 1404157 w 2808313"/>
              <a:gd name="connsiteY10" fmla="*/ 2525885 h 2688679"/>
              <a:gd name="connsiteX11" fmla="*/ 972108 w 2808313"/>
              <a:gd name="connsiteY11" fmla="*/ 2688679 h 2688679"/>
              <a:gd name="connsiteX12" fmla="*/ 972108 w 2808313"/>
              <a:gd name="connsiteY12" fmla="*/ 2540985 h 2688679"/>
              <a:gd name="connsiteX13" fmla="*/ 1257949 w 2808313"/>
              <a:gd name="connsiteY13" fmla="*/ 2311975 h 2688679"/>
              <a:gd name="connsiteX14" fmla="*/ 1255442 w 2808313"/>
              <a:gd name="connsiteY14" fmla="*/ 2299557 h 2688679"/>
              <a:gd name="connsiteX15" fmla="*/ 1255442 w 2808313"/>
              <a:gd name="connsiteY15" fmla="*/ 1675907 h 2688679"/>
              <a:gd name="connsiteX16" fmla="*/ 0 w 2808313"/>
              <a:gd name="connsiteY16" fmla="*/ 1989106 h 2688679"/>
              <a:gd name="connsiteX17" fmla="*/ 0 w 2808313"/>
              <a:gd name="connsiteY17" fmla="*/ 1679449 h 2688679"/>
              <a:gd name="connsiteX18" fmla="*/ 1255442 w 2808313"/>
              <a:gd name="connsiteY18" fmla="*/ 1013496 h 2688679"/>
              <a:gd name="connsiteX19" fmla="*/ 1255442 w 2808313"/>
              <a:gd name="connsiteY19" fmla="*/ 148715 h 2688679"/>
              <a:gd name="connsiteX20" fmla="*/ 1404157 w 2808313"/>
              <a:gd name="connsiteY20" fmla="*/ 0 h 26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08313" h="2688679">
                <a:moveTo>
                  <a:pt x="1404157" y="0"/>
                </a:moveTo>
                <a:cubicBezTo>
                  <a:pt x="1486290" y="0"/>
                  <a:pt x="1552872" y="66582"/>
                  <a:pt x="1552872" y="148715"/>
                </a:cubicBezTo>
                <a:lnTo>
                  <a:pt x="1552872" y="1013497"/>
                </a:lnTo>
                <a:lnTo>
                  <a:pt x="2808313" y="1679449"/>
                </a:lnTo>
                <a:lnTo>
                  <a:pt x="2808313" y="1989106"/>
                </a:lnTo>
                <a:lnTo>
                  <a:pt x="1552871" y="1675907"/>
                </a:lnTo>
                <a:lnTo>
                  <a:pt x="1552871" y="2299558"/>
                </a:lnTo>
                <a:lnTo>
                  <a:pt x="1550364" y="2311975"/>
                </a:lnTo>
                <a:lnTo>
                  <a:pt x="1836205" y="2540985"/>
                </a:lnTo>
                <a:lnTo>
                  <a:pt x="1836205" y="2688679"/>
                </a:lnTo>
                <a:lnTo>
                  <a:pt x="1404157" y="2525885"/>
                </a:lnTo>
                <a:lnTo>
                  <a:pt x="972108" y="2688679"/>
                </a:lnTo>
                <a:lnTo>
                  <a:pt x="972108" y="2540985"/>
                </a:lnTo>
                <a:lnTo>
                  <a:pt x="1257949" y="2311975"/>
                </a:lnTo>
                <a:lnTo>
                  <a:pt x="1255442" y="2299557"/>
                </a:lnTo>
                <a:lnTo>
                  <a:pt x="1255442" y="1675907"/>
                </a:lnTo>
                <a:lnTo>
                  <a:pt x="0" y="1989106"/>
                </a:lnTo>
                <a:lnTo>
                  <a:pt x="0" y="1679449"/>
                </a:lnTo>
                <a:lnTo>
                  <a:pt x="1255442" y="1013496"/>
                </a:lnTo>
                <a:lnTo>
                  <a:pt x="1255442" y="148715"/>
                </a:lnTo>
                <a:cubicBezTo>
                  <a:pt x="1255442" y="66582"/>
                  <a:pt x="1322024" y="0"/>
                  <a:pt x="1404157" y="0"/>
                </a:cubicBezTo>
                <a:close/>
              </a:path>
            </a:pathLst>
          </a:custGeom>
          <a:solidFill>
            <a:srgbClr val="BDDDE6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diamond/>
      </p:transition>
    </mc:Choice>
    <mc:Fallback>
      <p:transition>
        <p:diamond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直接连接符 1"/>
          <p:cNvCxnSpPr/>
          <p:nvPr/>
        </p:nvCxnSpPr>
        <p:spPr>
          <a:xfrm>
            <a:off x="6095365" y="9525"/>
            <a:ext cx="635" cy="6898640"/>
          </a:xfrm>
          <a:prstGeom prst="line">
            <a:avLst/>
          </a:prstGeom>
          <a:ln>
            <a:solidFill>
              <a:srgbClr val="669B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 225"/>
          <p:cNvSpPr/>
          <p:nvPr/>
        </p:nvSpPr>
        <p:spPr>
          <a:xfrm>
            <a:off x="5602605" y="9525"/>
            <a:ext cx="986155" cy="904875"/>
          </a:xfrm>
          <a:custGeom>
            <a:avLst/>
            <a:gdLst/>
            <a:ahLst/>
            <a:cxnLst/>
            <a:rect l="l" t="t" r="r" b="b"/>
            <a:pathLst>
              <a:path w="351454" h="302978">
                <a:moveTo>
                  <a:pt x="175727" y="0"/>
                </a:moveTo>
                <a:lnTo>
                  <a:pt x="351454" y="302978"/>
                </a:lnTo>
                <a:cubicBezTo>
                  <a:pt x="296917" y="281626"/>
                  <a:pt x="237534" y="271243"/>
                  <a:pt x="175726" y="271243"/>
                </a:cubicBezTo>
                <a:cubicBezTo>
                  <a:pt x="113918" y="271243"/>
                  <a:pt x="54536" y="281626"/>
                  <a:pt x="0" y="302978"/>
                </a:cubicBezTo>
                <a:close/>
              </a:path>
            </a:pathLst>
          </a:custGeom>
          <a:solidFill>
            <a:srgbClr val="669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78275" y="1592580"/>
            <a:ext cx="1652905" cy="1280160"/>
            <a:chOff x="6160" y="1768"/>
            <a:chExt cx="2603" cy="2016"/>
          </a:xfrm>
          <a:noFill/>
        </p:grpSpPr>
        <p:sp>
          <p:nvSpPr>
            <p:cNvPr id="3" name="矩形 2"/>
            <p:cNvSpPr/>
            <p:nvPr/>
          </p:nvSpPr>
          <p:spPr>
            <a:xfrm>
              <a:off x="6160" y="1768"/>
              <a:ext cx="2558" cy="732"/>
            </a:xfrm>
            <a:prstGeom prst="rect">
              <a:avLst/>
            </a:prstGeom>
            <a:grpFill/>
            <a:ln w="12700">
              <a:solidFill>
                <a:srgbClr val="669B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160" y="1844"/>
              <a:ext cx="2603" cy="58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</a:rPr>
                <a:t>   </a:t>
              </a:r>
              <a:r>
                <a:rPr lang="zh-CN" altLang="en-US">
                  <a:solidFill>
                    <a:srgbClr val="669BAE"/>
                  </a:solidFill>
                </a:rPr>
                <a:t>大三下学期</a:t>
              </a:r>
              <a:endParaRPr lang="zh-CN" altLang="en-US">
                <a:solidFill>
                  <a:srgbClr val="669BAE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644" y="2817"/>
              <a:ext cx="2074" cy="96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  <a:latin typeface="Agency FB" panose="020B0503020202020204" charset="0"/>
                  <a:sym typeface="+mn-ea"/>
                </a:rPr>
                <a:t>准备司考</a:t>
              </a:r>
              <a:endParaRPr lang="en-US" altLang="zh-CN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  <a:p>
              <a:endParaRPr lang="en-US" altLang="zh-CN" sz="160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03730" y="4114165"/>
            <a:ext cx="3727450" cy="1651635"/>
            <a:chOff x="2893" y="1768"/>
            <a:chExt cx="5870" cy="2601"/>
          </a:xfrm>
        </p:grpSpPr>
        <p:sp>
          <p:nvSpPr>
            <p:cNvPr id="12" name="矩形 11"/>
            <p:cNvSpPr/>
            <p:nvPr/>
          </p:nvSpPr>
          <p:spPr>
            <a:xfrm>
              <a:off x="6160" y="1768"/>
              <a:ext cx="2558" cy="7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426" y="1844"/>
              <a:ext cx="23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669BAE"/>
                  </a:solidFill>
                </a:rPr>
                <a:t>大四下学期</a:t>
              </a:r>
              <a:endParaRPr lang="zh-CN" altLang="en-US">
                <a:solidFill>
                  <a:srgbClr val="669BAE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93" y="2965"/>
              <a:ext cx="5870" cy="1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  <a:latin typeface="Agency FB" panose="020B0503020202020204" charset="0"/>
                  <a:sym typeface="+mn-ea"/>
                </a:rPr>
                <a:t>考研后的面试等事宜/工作实习，完善自己的毕业论文，准备答辩</a:t>
              </a:r>
              <a:endParaRPr lang="en-US" altLang="zh-CN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  <a:p>
              <a:endParaRPr lang="en-US" altLang="zh-CN" sz="160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91630" y="2648585"/>
            <a:ext cx="3550920" cy="1577975"/>
            <a:chOff x="9993" y="2601"/>
            <a:chExt cx="5592" cy="2485"/>
          </a:xfrm>
        </p:grpSpPr>
        <p:grpSp>
          <p:nvGrpSpPr>
            <p:cNvPr id="20" name="组合 19"/>
            <p:cNvGrpSpPr/>
            <p:nvPr/>
          </p:nvGrpSpPr>
          <p:grpSpPr>
            <a:xfrm>
              <a:off x="10121" y="2601"/>
              <a:ext cx="2558" cy="732"/>
              <a:chOff x="11745" y="2424"/>
              <a:chExt cx="2558" cy="732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1745" y="2424"/>
                <a:ext cx="2558" cy="732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2011" y="2500"/>
                <a:ext cx="2291" cy="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rgbClr val="669BAE"/>
                    </a:solidFill>
                  </a:rPr>
                  <a:t>大四上学期</a:t>
                </a:r>
                <a:endParaRPr lang="zh-CN" altLang="en-US">
                  <a:solidFill>
                    <a:srgbClr val="669BAE"/>
                  </a:solidFill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9993" y="3682"/>
              <a:ext cx="5592" cy="14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rgbClr val="669BAE"/>
                  </a:solidFill>
                  <a:latin typeface="Agency FB" panose="020B0503020202020204" charset="0"/>
                  <a:sym typeface="+mn-ea"/>
                </a:rPr>
                <a:t>司考以及司考过后的考研准备/如果考研失败后的找工作实习</a:t>
              </a:r>
              <a:endParaRPr lang="en-US" altLang="zh-CN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  <a:p>
              <a:endParaRPr lang="en-US" altLang="zh-CN" sz="1600">
                <a:solidFill>
                  <a:srgbClr val="669BAE"/>
                </a:solidFill>
                <a:latin typeface="Agency FB" panose="020B0503020202020204" charset="0"/>
                <a:sym typeface="+mn-ea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450215" y="276225"/>
            <a:ext cx="50749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>
                <a:solidFill>
                  <a:srgbClr val="669BAE"/>
                </a:solidFill>
                <a:latin typeface="Agency FB" panose="020B0503020202020204" charset="0"/>
              </a:rPr>
              <a:t>Short-term  time  line</a:t>
            </a:r>
            <a:endParaRPr lang="en-US" altLang="zh-CN" sz="4800">
              <a:solidFill>
                <a:srgbClr val="669BAE"/>
              </a:solidFill>
              <a:latin typeface="Agency FB" panose="020B0503020202020204" charset="0"/>
            </a:endParaRPr>
          </a:p>
        </p:txBody>
      </p:sp>
      <p:sp>
        <p:nvSpPr>
          <p:cNvPr id="383" name="机场"/>
          <p:cNvSpPr/>
          <p:nvPr/>
        </p:nvSpPr>
        <p:spPr>
          <a:xfrm rot="2280000">
            <a:off x="9937115" y="864870"/>
            <a:ext cx="1075055" cy="814070"/>
          </a:xfrm>
          <a:custGeom>
            <a:avLst/>
            <a:gdLst>
              <a:gd name="connsiteX0" fmla="*/ 1404157 w 2808313"/>
              <a:gd name="connsiteY0" fmla="*/ 0 h 2688679"/>
              <a:gd name="connsiteX1" fmla="*/ 1552872 w 2808313"/>
              <a:gd name="connsiteY1" fmla="*/ 148715 h 2688679"/>
              <a:gd name="connsiteX2" fmla="*/ 1552872 w 2808313"/>
              <a:gd name="connsiteY2" fmla="*/ 1013497 h 2688679"/>
              <a:gd name="connsiteX3" fmla="*/ 2808313 w 2808313"/>
              <a:gd name="connsiteY3" fmla="*/ 1679449 h 2688679"/>
              <a:gd name="connsiteX4" fmla="*/ 2808313 w 2808313"/>
              <a:gd name="connsiteY4" fmla="*/ 1989106 h 2688679"/>
              <a:gd name="connsiteX5" fmla="*/ 1552871 w 2808313"/>
              <a:gd name="connsiteY5" fmla="*/ 1675907 h 2688679"/>
              <a:gd name="connsiteX6" fmla="*/ 1552871 w 2808313"/>
              <a:gd name="connsiteY6" fmla="*/ 2299558 h 2688679"/>
              <a:gd name="connsiteX7" fmla="*/ 1550364 w 2808313"/>
              <a:gd name="connsiteY7" fmla="*/ 2311975 h 2688679"/>
              <a:gd name="connsiteX8" fmla="*/ 1836205 w 2808313"/>
              <a:gd name="connsiteY8" fmla="*/ 2540985 h 2688679"/>
              <a:gd name="connsiteX9" fmla="*/ 1836205 w 2808313"/>
              <a:gd name="connsiteY9" fmla="*/ 2688679 h 2688679"/>
              <a:gd name="connsiteX10" fmla="*/ 1404157 w 2808313"/>
              <a:gd name="connsiteY10" fmla="*/ 2525885 h 2688679"/>
              <a:gd name="connsiteX11" fmla="*/ 972108 w 2808313"/>
              <a:gd name="connsiteY11" fmla="*/ 2688679 h 2688679"/>
              <a:gd name="connsiteX12" fmla="*/ 972108 w 2808313"/>
              <a:gd name="connsiteY12" fmla="*/ 2540985 h 2688679"/>
              <a:gd name="connsiteX13" fmla="*/ 1257949 w 2808313"/>
              <a:gd name="connsiteY13" fmla="*/ 2311975 h 2688679"/>
              <a:gd name="connsiteX14" fmla="*/ 1255442 w 2808313"/>
              <a:gd name="connsiteY14" fmla="*/ 2299557 h 2688679"/>
              <a:gd name="connsiteX15" fmla="*/ 1255442 w 2808313"/>
              <a:gd name="connsiteY15" fmla="*/ 1675907 h 2688679"/>
              <a:gd name="connsiteX16" fmla="*/ 0 w 2808313"/>
              <a:gd name="connsiteY16" fmla="*/ 1989106 h 2688679"/>
              <a:gd name="connsiteX17" fmla="*/ 0 w 2808313"/>
              <a:gd name="connsiteY17" fmla="*/ 1679449 h 2688679"/>
              <a:gd name="connsiteX18" fmla="*/ 1255442 w 2808313"/>
              <a:gd name="connsiteY18" fmla="*/ 1013496 h 2688679"/>
              <a:gd name="connsiteX19" fmla="*/ 1255442 w 2808313"/>
              <a:gd name="connsiteY19" fmla="*/ 148715 h 2688679"/>
              <a:gd name="connsiteX20" fmla="*/ 1404157 w 2808313"/>
              <a:gd name="connsiteY20" fmla="*/ 0 h 26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08313" h="2688679">
                <a:moveTo>
                  <a:pt x="1404157" y="0"/>
                </a:moveTo>
                <a:cubicBezTo>
                  <a:pt x="1486290" y="0"/>
                  <a:pt x="1552872" y="66582"/>
                  <a:pt x="1552872" y="148715"/>
                </a:cubicBezTo>
                <a:lnTo>
                  <a:pt x="1552872" y="1013497"/>
                </a:lnTo>
                <a:lnTo>
                  <a:pt x="2808313" y="1679449"/>
                </a:lnTo>
                <a:lnTo>
                  <a:pt x="2808313" y="1989106"/>
                </a:lnTo>
                <a:lnTo>
                  <a:pt x="1552871" y="1675907"/>
                </a:lnTo>
                <a:lnTo>
                  <a:pt x="1552871" y="2299558"/>
                </a:lnTo>
                <a:lnTo>
                  <a:pt x="1550364" y="2311975"/>
                </a:lnTo>
                <a:lnTo>
                  <a:pt x="1836205" y="2540985"/>
                </a:lnTo>
                <a:lnTo>
                  <a:pt x="1836205" y="2688679"/>
                </a:lnTo>
                <a:lnTo>
                  <a:pt x="1404157" y="2525885"/>
                </a:lnTo>
                <a:lnTo>
                  <a:pt x="972108" y="2688679"/>
                </a:lnTo>
                <a:lnTo>
                  <a:pt x="972108" y="2540985"/>
                </a:lnTo>
                <a:lnTo>
                  <a:pt x="1257949" y="2311975"/>
                </a:lnTo>
                <a:lnTo>
                  <a:pt x="1255442" y="2299557"/>
                </a:lnTo>
                <a:lnTo>
                  <a:pt x="1255442" y="1675907"/>
                </a:lnTo>
                <a:lnTo>
                  <a:pt x="0" y="1989106"/>
                </a:lnTo>
                <a:lnTo>
                  <a:pt x="0" y="1679449"/>
                </a:lnTo>
                <a:lnTo>
                  <a:pt x="1255442" y="1013496"/>
                </a:lnTo>
                <a:lnTo>
                  <a:pt x="1255442" y="148715"/>
                </a:lnTo>
                <a:cubicBezTo>
                  <a:pt x="1255442" y="66582"/>
                  <a:pt x="1322024" y="0"/>
                  <a:pt x="1404157" y="0"/>
                </a:cubicBezTo>
                <a:close/>
              </a:path>
            </a:pathLst>
          </a:custGeom>
          <a:solidFill>
            <a:srgbClr val="BDDDE6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机场"/>
          <p:cNvSpPr/>
          <p:nvPr/>
        </p:nvSpPr>
        <p:spPr>
          <a:xfrm rot="2280000">
            <a:off x="8589010" y="5713095"/>
            <a:ext cx="1075055" cy="814070"/>
          </a:xfrm>
          <a:custGeom>
            <a:avLst/>
            <a:gdLst>
              <a:gd name="connsiteX0" fmla="*/ 1404157 w 2808313"/>
              <a:gd name="connsiteY0" fmla="*/ 0 h 2688679"/>
              <a:gd name="connsiteX1" fmla="*/ 1552872 w 2808313"/>
              <a:gd name="connsiteY1" fmla="*/ 148715 h 2688679"/>
              <a:gd name="connsiteX2" fmla="*/ 1552872 w 2808313"/>
              <a:gd name="connsiteY2" fmla="*/ 1013497 h 2688679"/>
              <a:gd name="connsiteX3" fmla="*/ 2808313 w 2808313"/>
              <a:gd name="connsiteY3" fmla="*/ 1679449 h 2688679"/>
              <a:gd name="connsiteX4" fmla="*/ 2808313 w 2808313"/>
              <a:gd name="connsiteY4" fmla="*/ 1989106 h 2688679"/>
              <a:gd name="connsiteX5" fmla="*/ 1552871 w 2808313"/>
              <a:gd name="connsiteY5" fmla="*/ 1675907 h 2688679"/>
              <a:gd name="connsiteX6" fmla="*/ 1552871 w 2808313"/>
              <a:gd name="connsiteY6" fmla="*/ 2299558 h 2688679"/>
              <a:gd name="connsiteX7" fmla="*/ 1550364 w 2808313"/>
              <a:gd name="connsiteY7" fmla="*/ 2311975 h 2688679"/>
              <a:gd name="connsiteX8" fmla="*/ 1836205 w 2808313"/>
              <a:gd name="connsiteY8" fmla="*/ 2540985 h 2688679"/>
              <a:gd name="connsiteX9" fmla="*/ 1836205 w 2808313"/>
              <a:gd name="connsiteY9" fmla="*/ 2688679 h 2688679"/>
              <a:gd name="connsiteX10" fmla="*/ 1404157 w 2808313"/>
              <a:gd name="connsiteY10" fmla="*/ 2525885 h 2688679"/>
              <a:gd name="connsiteX11" fmla="*/ 972108 w 2808313"/>
              <a:gd name="connsiteY11" fmla="*/ 2688679 h 2688679"/>
              <a:gd name="connsiteX12" fmla="*/ 972108 w 2808313"/>
              <a:gd name="connsiteY12" fmla="*/ 2540985 h 2688679"/>
              <a:gd name="connsiteX13" fmla="*/ 1257949 w 2808313"/>
              <a:gd name="connsiteY13" fmla="*/ 2311975 h 2688679"/>
              <a:gd name="connsiteX14" fmla="*/ 1255442 w 2808313"/>
              <a:gd name="connsiteY14" fmla="*/ 2299557 h 2688679"/>
              <a:gd name="connsiteX15" fmla="*/ 1255442 w 2808313"/>
              <a:gd name="connsiteY15" fmla="*/ 1675907 h 2688679"/>
              <a:gd name="connsiteX16" fmla="*/ 0 w 2808313"/>
              <a:gd name="connsiteY16" fmla="*/ 1989106 h 2688679"/>
              <a:gd name="connsiteX17" fmla="*/ 0 w 2808313"/>
              <a:gd name="connsiteY17" fmla="*/ 1679449 h 2688679"/>
              <a:gd name="connsiteX18" fmla="*/ 1255442 w 2808313"/>
              <a:gd name="connsiteY18" fmla="*/ 1013496 h 2688679"/>
              <a:gd name="connsiteX19" fmla="*/ 1255442 w 2808313"/>
              <a:gd name="connsiteY19" fmla="*/ 148715 h 2688679"/>
              <a:gd name="connsiteX20" fmla="*/ 1404157 w 2808313"/>
              <a:gd name="connsiteY20" fmla="*/ 0 h 26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08313" h="2688679">
                <a:moveTo>
                  <a:pt x="1404157" y="0"/>
                </a:moveTo>
                <a:cubicBezTo>
                  <a:pt x="1486290" y="0"/>
                  <a:pt x="1552872" y="66582"/>
                  <a:pt x="1552872" y="148715"/>
                </a:cubicBezTo>
                <a:lnTo>
                  <a:pt x="1552872" y="1013497"/>
                </a:lnTo>
                <a:lnTo>
                  <a:pt x="2808313" y="1679449"/>
                </a:lnTo>
                <a:lnTo>
                  <a:pt x="2808313" y="1989106"/>
                </a:lnTo>
                <a:lnTo>
                  <a:pt x="1552871" y="1675907"/>
                </a:lnTo>
                <a:lnTo>
                  <a:pt x="1552871" y="2299558"/>
                </a:lnTo>
                <a:lnTo>
                  <a:pt x="1550364" y="2311975"/>
                </a:lnTo>
                <a:lnTo>
                  <a:pt x="1836205" y="2540985"/>
                </a:lnTo>
                <a:lnTo>
                  <a:pt x="1836205" y="2688679"/>
                </a:lnTo>
                <a:lnTo>
                  <a:pt x="1404157" y="2525885"/>
                </a:lnTo>
                <a:lnTo>
                  <a:pt x="972108" y="2688679"/>
                </a:lnTo>
                <a:lnTo>
                  <a:pt x="972108" y="2540985"/>
                </a:lnTo>
                <a:lnTo>
                  <a:pt x="1257949" y="2311975"/>
                </a:lnTo>
                <a:lnTo>
                  <a:pt x="1255442" y="2299557"/>
                </a:lnTo>
                <a:lnTo>
                  <a:pt x="1255442" y="1675907"/>
                </a:lnTo>
                <a:lnTo>
                  <a:pt x="0" y="1989106"/>
                </a:lnTo>
                <a:lnTo>
                  <a:pt x="0" y="1679449"/>
                </a:lnTo>
                <a:lnTo>
                  <a:pt x="1255442" y="1013496"/>
                </a:lnTo>
                <a:lnTo>
                  <a:pt x="1255442" y="148715"/>
                </a:lnTo>
                <a:cubicBezTo>
                  <a:pt x="1255442" y="66582"/>
                  <a:pt x="1322024" y="0"/>
                  <a:pt x="1404157" y="0"/>
                </a:cubicBezTo>
                <a:close/>
              </a:path>
            </a:pathLst>
          </a:custGeom>
          <a:solidFill>
            <a:srgbClr val="BDDDE6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机场"/>
          <p:cNvSpPr/>
          <p:nvPr/>
        </p:nvSpPr>
        <p:spPr>
          <a:xfrm rot="2280000">
            <a:off x="1426845" y="2893060"/>
            <a:ext cx="1075055" cy="814070"/>
          </a:xfrm>
          <a:custGeom>
            <a:avLst/>
            <a:gdLst>
              <a:gd name="connsiteX0" fmla="*/ 1404157 w 2808313"/>
              <a:gd name="connsiteY0" fmla="*/ 0 h 2688679"/>
              <a:gd name="connsiteX1" fmla="*/ 1552872 w 2808313"/>
              <a:gd name="connsiteY1" fmla="*/ 148715 h 2688679"/>
              <a:gd name="connsiteX2" fmla="*/ 1552872 w 2808313"/>
              <a:gd name="connsiteY2" fmla="*/ 1013497 h 2688679"/>
              <a:gd name="connsiteX3" fmla="*/ 2808313 w 2808313"/>
              <a:gd name="connsiteY3" fmla="*/ 1679449 h 2688679"/>
              <a:gd name="connsiteX4" fmla="*/ 2808313 w 2808313"/>
              <a:gd name="connsiteY4" fmla="*/ 1989106 h 2688679"/>
              <a:gd name="connsiteX5" fmla="*/ 1552871 w 2808313"/>
              <a:gd name="connsiteY5" fmla="*/ 1675907 h 2688679"/>
              <a:gd name="connsiteX6" fmla="*/ 1552871 w 2808313"/>
              <a:gd name="connsiteY6" fmla="*/ 2299558 h 2688679"/>
              <a:gd name="connsiteX7" fmla="*/ 1550364 w 2808313"/>
              <a:gd name="connsiteY7" fmla="*/ 2311975 h 2688679"/>
              <a:gd name="connsiteX8" fmla="*/ 1836205 w 2808313"/>
              <a:gd name="connsiteY8" fmla="*/ 2540985 h 2688679"/>
              <a:gd name="connsiteX9" fmla="*/ 1836205 w 2808313"/>
              <a:gd name="connsiteY9" fmla="*/ 2688679 h 2688679"/>
              <a:gd name="connsiteX10" fmla="*/ 1404157 w 2808313"/>
              <a:gd name="connsiteY10" fmla="*/ 2525885 h 2688679"/>
              <a:gd name="connsiteX11" fmla="*/ 972108 w 2808313"/>
              <a:gd name="connsiteY11" fmla="*/ 2688679 h 2688679"/>
              <a:gd name="connsiteX12" fmla="*/ 972108 w 2808313"/>
              <a:gd name="connsiteY12" fmla="*/ 2540985 h 2688679"/>
              <a:gd name="connsiteX13" fmla="*/ 1257949 w 2808313"/>
              <a:gd name="connsiteY13" fmla="*/ 2311975 h 2688679"/>
              <a:gd name="connsiteX14" fmla="*/ 1255442 w 2808313"/>
              <a:gd name="connsiteY14" fmla="*/ 2299557 h 2688679"/>
              <a:gd name="connsiteX15" fmla="*/ 1255442 w 2808313"/>
              <a:gd name="connsiteY15" fmla="*/ 1675907 h 2688679"/>
              <a:gd name="connsiteX16" fmla="*/ 0 w 2808313"/>
              <a:gd name="connsiteY16" fmla="*/ 1989106 h 2688679"/>
              <a:gd name="connsiteX17" fmla="*/ 0 w 2808313"/>
              <a:gd name="connsiteY17" fmla="*/ 1679449 h 2688679"/>
              <a:gd name="connsiteX18" fmla="*/ 1255442 w 2808313"/>
              <a:gd name="connsiteY18" fmla="*/ 1013496 h 2688679"/>
              <a:gd name="connsiteX19" fmla="*/ 1255442 w 2808313"/>
              <a:gd name="connsiteY19" fmla="*/ 148715 h 2688679"/>
              <a:gd name="connsiteX20" fmla="*/ 1404157 w 2808313"/>
              <a:gd name="connsiteY20" fmla="*/ 0 h 26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08313" h="2688679">
                <a:moveTo>
                  <a:pt x="1404157" y="0"/>
                </a:moveTo>
                <a:cubicBezTo>
                  <a:pt x="1486290" y="0"/>
                  <a:pt x="1552872" y="66582"/>
                  <a:pt x="1552872" y="148715"/>
                </a:cubicBezTo>
                <a:lnTo>
                  <a:pt x="1552872" y="1013497"/>
                </a:lnTo>
                <a:lnTo>
                  <a:pt x="2808313" y="1679449"/>
                </a:lnTo>
                <a:lnTo>
                  <a:pt x="2808313" y="1989106"/>
                </a:lnTo>
                <a:lnTo>
                  <a:pt x="1552871" y="1675907"/>
                </a:lnTo>
                <a:lnTo>
                  <a:pt x="1552871" y="2299558"/>
                </a:lnTo>
                <a:lnTo>
                  <a:pt x="1550364" y="2311975"/>
                </a:lnTo>
                <a:lnTo>
                  <a:pt x="1836205" y="2540985"/>
                </a:lnTo>
                <a:lnTo>
                  <a:pt x="1836205" y="2688679"/>
                </a:lnTo>
                <a:lnTo>
                  <a:pt x="1404157" y="2525885"/>
                </a:lnTo>
                <a:lnTo>
                  <a:pt x="972108" y="2688679"/>
                </a:lnTo>
                <a:lnTo>
                  <a:pt x="972108" y="2540985"/>
                </a:lnTo>
                <a:lnTo>
                  <a:pt x="1257949" y="2311975"/>
                </a:lnTo>
                <a:lnTo>
                  <a:pt x="1255442" y="2299557"/>
                </a:lnTo>
                <a:lnTo>
                  <a:pt x="1255442" y="1675907"/>
                </a:lnTo>
                <a:lnTo>
                  <a:pt x="0" y="1989106"/>
                </a:lnTo>
                <a:lnTo>
                  <a:pt x="0" y="1679449"/>
                </a:lnTo>
                <a:lnTo>
                  <a:pt x="1255442" y="1013496"/>
                </a:lnTo>
                <a:lnTo>
                  <a:pt x="1255442" y="148715"/>
                </a:lnTo>
                <a:cubicBezTo>
                  <a:pt x="1255442" y="66582"/>
                  <a:pt x="1322024" y="0"/>
                  <a:pt x="1404157" y="0"/>
                </a:cubicBezTo>
                <a:close/>
              </a:path>
            </a:pathLst>
          </a:custGeom>
          <a:solidFill>
            <a:srgbClr val="BDDDE6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r"/>
      </p:transition>
    </mc:Choice>
    <mc:Fallback>
      <p:transition>
        <p:wipe dir="r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640" y="819150"/>
            <a:ext cx="12228830" cy="5732145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4130" y="927735"/>
            <a:ext cx="12208510" cy="5360960"/>
            <a:chOff x="-48" y="1837"/>
            <a:chExt cx="19226" cy="7578"/>
          </a:xfrm>
        </p:grpSpPr>
        <p:cxnSp>
          <p:nvCxnSpPr>
            <p:cNvPr id="48" name="直接连接符 47"/>
            <p:cNvCxnSpPr>
              <a:endCxn id="99" idx="4"/>
            </p:cNvCxnSpPr>
            <p:nvPr/>
          </p:nvCxnSpPr>
          <p:spPr>
            <a:xfrm flipV="1">
              <a:off x="-48" y="4854"/>
              <a:ext cx="3412" cy="3126"/>
            </a:xfrm>
            <a:prstGeom prst="line">
              <a:avLst/>
            </a:prstGeom>
            <a:solidFill>
              <a:srgbClr val="182335">
                <a:alpha val="65000"/>
              </a:srgb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>
              <a:stCxn id="99" idx="6"/>
              <a:endCxn id="102" idx="2"/>
            </p:cNvCxnSpPr>
            <p:nvPr/>
          </p:nvCxnSpPr>
          <p:spPr>
            <a:xfrm>
              <a:off x="3757" y="4870"/>
              <a:ext cx="1917" cy="1685"/>
            </a:xfrm>
            <a:prstGeom prst="line">
              <a:avLst/>
            </a:prstGeom>
            <a:solidFill>
              <a:srgbClr val="182335">
                <a:alpha val="65000"/>
              </a:srgb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>
              <a:stCxn id="102" idx="0"/>
              <a:endCxn id="105" idx="4"/>
            </p:cNvCxnSpPr>
            <p:nvPr/>
          </p:nvCxnSpPr>
          <p:spPr>
            <a:xfrm flipV="1">
              <a:off x="6122" y="4753"/>
              <a:ext cx="2112" cy="1782"/>
            </a:xfrm>
            <a:prstGeom prst="line">
              <a:avLst/>
            </a:prstGeom>
            <a:solidFill>
              <a:srgbClr val="182335">
                <a:alpha val="65000"/>
              </a:srgb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>
              <a:stCxn id="105" idx="6"/>
              <a:endCxn id="108" idx="2"/>
            </p:cNvCxnSpPr>
            <p:nvPr/>
          </p:nvCxnSpPr>
          <p:spPr>
            <a:xfrm>
              <a:off x="8546" y="4643"/>
              <a:ext cx="1865" cy="1911"/>
            </a:xfrm>
            <a:prstGeom prst="line">
              <a:avLst/>
            </a:prstGeom>
            <a:solidFill>
              <a:srgbClr val="182335">
                <a:alpha val="65000"/>
              </a:srgb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>
              <a:stCxn id="111" idx="4"/>
              <a:endCxn id="108" idx="0"/>
            </p:cNvCxnSpPr>
            <p:nvPr/>
          </p:nvCxnSpPr>
          <p:spPr>
            <a:xfrm flipH="1">
              <a:off x="10841" y="4854"/>
              <a:ext cx="1921" cy="1681"/>
            </a:xfrm>
            <a:prstGeom prst="line">
              <a:avLst/>
            </a:prstGeom>
            <a:solidFill>
              <a:srgbClr val="182335">
                <a:alpha val="65000"/>
              </a:srgb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>
              <a:stCxn id="111" idx="6"/>
              <a:endCxn id="114" idx="2"/>
            </p:cNvCxnSpPr>
            <p:nvPr/>
          </p:nvCxnSpPr>
          <p:spPr>
            <a:xfrm>
              <a:off x="13193" y="4791"/>
              <a:ext cx="1917" cy="1685"/>
            </a:xfrm>
            <a:prstGeom prst="line">
              <a:avLst/>
            </a:prstGeom>
            <a:solidFill>
              <a:srgbClr val="182335">
                <a:alpha val="65000"/>
              </a:srgb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>
              <a:stCxn id="114" idx="0"/>
            </p:cNvCxnSpPr>
            <p:nvPr/>
          </p:nvCxnSpPr>
          <p:spPr>
            <a:xfrm flipV="1">
              <a:off x="15558" y="3199"/>
              <a:ext cx="3620" cy="3257"/>
            </a:xfrm>
            <a:prstGeom prst="line">
              <a:avLst/>
            </a:prstGeom>
            <a:solidFill>
              <a:srgbClr val="182335">
                <a:alpha val="65000"/>
              </a:srgb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组合 114"/>
            <p:cNvGrpSpPr/>
            <p:nvPr/>
          </p:nvGrpSpPr>
          <p:grpSpPr>
            <a:xfrm rot="0">
              <a:off x="1452" y="1837"/>
              <a:ext cx="4076" cy="2324"/>
              <a:chOff x="713808" y="1004930"/>
              <a:chExt cx="1939947" cy="1019969"/>
            </a:xfrm>
            <a:solidFill>
              <a:srgbClr val="182335">
                <a:alpha val="65000"/>
              </a:srgbClr>
            </a:solidFill>
          </p:grpSpPr>
          <p:sp>
            <p:nvSpPr>
              <p:cNvPr id="116" name="TextBox 2"/>
              <p:cNvSpPr txBox="1"/>
              <p:nvPr/>
            </p:nvSpPr>
            <p:spPr>
              <a:xfrm>
                <a:off x="1233539" y="1796409"/>
                <a:ext cx="1071349" cy="228490"/>
              </a:xfrm>
              <a:prstGeom prst="rect">
                <a:avLst/>
              </a:prstGeom>
              <a:solidFill>
                <a:srgbClr val="97B6C1">
                  <a:alpha val="82000"/>
                </a:srgbClr>
              </a:solidFill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2021   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研一</a:t>
                </a:r>
                <a:endParaRPr lang="zh-CN" altLang="en-US" b="1" dirty="0" smtClean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713808" y="1004930"/>
                <a:ext cx="1939947" cy="629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ctr"/>
                <a:r>
                  <a:rPr lang="zh-CN" altLang="en-US" sz="2000" dirty="0" smtClean="0">
                    <a:solidFill>
                      <a:srgbClr val="669BAE"/>
                    </a:solidFill>
                    <a:latin typeface="华文楷体" panose="02010600040101010101" charset="-122"/>
                    <a:ea typeface="华文楷体" panose="02010600040101010101" charset="-122"/>
                    <a:cs typeface="Arial Unicode MS" panose="020B0604020202020204" pitchFamily="34" charset="-122"/>
                  </a:rPr>
                  <a:t>学习知识产权法，能刊登论文，有机会在律所学习</a:t>
                </a:r>
                <a:endParaRPr lang="zh-CN" altLang="en-US" sz="2000" dirty="0" smtClean="0">
                  <a:solidFill>
                    <a:srgbClr val="669BAE"/>
                  </a:solidFill>
                  <a:latin typeface="华文楷体" panose="02010600040101010101" charset="-122"/>
                  <a:ea typeface="华文楷体" panose="02010600040101010101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118" name="组合 117"/>
            <p:cNvGrpSpPr/>
            <p:nvPr/>
          </p:nvGrpSpPr>
          <p:grpSpPr>
            <a:xfrm rot="0">
              <a:off x="6579" y="2054"/>
              <a:ext cx="3381" cy="1992"/>
              <a:chOff x="3155006" y="1100270"/>
              <a:chExt cx="1609166" cy="874515"/>
            </a:xfrm>
            <a:solidFill>
              <a:srgbClr val="182335">
                <a:alpha val="65000"/>
              </a:srgbClr>
            </a:solidFill>
          </p:grpSpPr>
          <p:sp>
            <p:nvSpPr>
              <p:cNvPr id="119" name="TextBox 69"/>
              <p:cNvSpPr txBox="1"/>
              <p:nvPr/>
            </p:nvSpPr>
            <p:spPr>
              <a:xfrm>
                <a:off x="3370133" y="1746284"/>
                <a:ext cx="1187480" cy="228501"/>
              </a:xfrm>
              <a:prstGeom prst="rect">
                <a:avLst/>
              </a:prstGeom>
              <a:solidFill>
                <a:srgbClr val="97B6C1">
                  <a:alpha val="75000"/>
                </a:srgbClr>
              </a:solidFill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2023  </a:t>
                </a:r>
                <a:r>
                  <a:rPr lang="zh-CN" altLang="en-US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研三</a:t>
                </a:r>
                <a:endParaRPr lang="zh-CN" altLang="en-US" dirty="0" smtClean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3155006" y="1100270"/>
                <a:ext cx="1609166" cy="4384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ctr"/>
                <a:r>
                  <a:rPr lang="zh-CN" altLang="en-US" sz="2000" dirty="0" smtClean="0">
                    <a:solidFill>
                      <a:srgbClr val="669BAE"/>
                    </a:solidFill>
                    <a:latin typeface="华文楷体" panose="02010600040101010101" charset="-122"/>
                    <a:ea typeface="华文楷体" panose="02010600040101010101" charset="-122"/>
                    <a:cs typeface="Arial Unicode MS" panose="020B0604020202020204" pitchFamily="34" charset="-122"/>
                    <a:sym typeface="+mn-ea"/>
                  </a:rPr>
                  <a:t>找工作，大律所实习</a:t>
                </a:r>
                <a:endParaRPr lang="zh-CN" altLang="en-US" sz="2000" dirty="0" smtClean="0">
                  <a:solidFill>
                    <a:srgbClr val="669BAE"/>
                  </a:solidFill>
                  <a:latin typeface="华文楷体" panose="02010600040101010101" charset="-122"/>
                  <a:ea typeface="华文楷体" panose="02010600040101010101" charset="-122"/>
                  <a:cs typeface="Arial Unicode MS" panose="020B0604020202020204" pitchFamily="34" charset="-122"/>
                  <a:sym typeface="+mn-ea"/>
                </a:endParaRPr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 rot="0">
              <a:off x="12323" y="3640"/>
              <a:ext cx="4167" cy="5142"/>
              <a:chOff x="5888901" y="1796170"/>
              <a:chExt cx="1983138" cy="2256158"/>
            </a:xfrm>
            <a:solidFill>
              <a:srgbClr val="182335">
                <a:alpha val="65000"/>
              </a:srgbClr>
            </a:solidFill>
          </p:grpSpPr>
          <p:sp>
            <p:nvSpPr>
              <p:cNvPr id="122" name="TextBox 71"/>
              <p:cNvSpPr txBox="1"/>
              <p:nvPr/>
            </p:nvSpPr>
            <p:spPr>
              <a:xfrm>
                <a:off x="5888901" y="1796170"/>
                <a:ext cx="633507" cy="228407"/>
              </a:xfrm>
              <a:prstGeom prst="rect">
                <a:avLst/>
              </a:prstGeom>
              <a:solidFill>
                <a:srgbClr val="97B6C1">
                  <a:alpha val="75000"/>
                </a:srgbClr>
              </a:solidFill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2025</a:t>
                </a:r>
                <a:endParaRPr lang="zh-CN" altLang="en-US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6764042" y="3652222"/>
                <a:ext cx="1107997" cy="400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ctr"/>
                <a:r>
                  <a:rPr lang="en-US" altLang="zh-CN" sz="3600" dirty="0" smtClean="0">
                    <a:solidFill>
                      <a:srgbClr val="669BAE"/>
                    </a:solidFill>
                    <a:latin typeface="华文楷体" panose="02010600040101010101" charset="-122"/>
                    <a:ea typeface="华文楷体" panose="02010600040101010101" charset="-122"/>
                    <a:cs typeface="Arial Unicode MS" panose="020B0604020202020204" pitchFamily="34" charset="-122"/>
                    <a:sym typeface="+mn-ea"/>
                  </a:rPr>
                  <a:t>......</a:t>
                </a:r>
                <a:endParaRPr lang="en-US" altLang="zh-CN" sz="3600" dirty="0" smtClean="0">
                  <a:solidFill>
                    <a:srgbClr val="669BAE"/>
                  </a:solidFill>
                  <a:latin typeface="华文楷体" panose="02010600040101010101" charset="-122"/>
                  <a:ea typeface="华文楷体" panose="02010600040101010101" charset="-122"/>
                  <a:cs typeface="Arial Unicode MS" panose="020B0604020202020204" pitchFamily="34" charset="-122"/>
                  <a:sym typeface="+mn-ea"/>
                </a:endParaRPr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 rot="0">
              <a:off x="4007" y="7139"/>
              <a:ext cx="3557" cy="1840"/>
              <a:chOff x="1930145" y="3332478"/>
              <a:chExt cx="1692932" cy="807941"/>
            </a:xfrm>
            <a:solidFill>
              <a:srgbClr val="182335">
                <a:alpha val="65000"/>
              </a:srgbClr>
            </a:solidFill>
          </p:grpSpPr>
          <p:sp>
            <p:nvSpPr>
              <p:cNvPr id="125" name="TextBox 67"/>
              <p:cNvSpPr txBox="1"/>
              <p:nvPr/>
            </p:nvSpPr>
            <p:spPr>
              <a:xfrm>
                <a:off x="2267113" y="3332478"/>
                <a:ext cx="1113232" cy="228588"/>
              </a:xfrm>
              <a:prstGeom prst="rect">
                <a:avLst/>
              </a:prstGeom>
              <a:solidFill>
                <a:srgbClr val="97B6C1">
                  <a:alpha val="75000"/>
                </a:srgbClr>
              </a:solidFill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2022   </a:t>
                </a:r>
                <a:r>
                  <a:rPr lang="zh-CN" altLang="en-US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研二</a:t>
                </a:r>
                <a:endParaRPr lang="zh-CN" altLang="en-US" dirty="0" smtClean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930145" y="3701766"/>
                <a:ext cx="1692932" cy="4386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ctr"/>
                <a:r>
                  <a:rPr lang="zh-CN" altLang="en-US" sz="2000" dirty="0" smtClean="0">
                    <a:solidFill>
                      <a:srgbClr val="669BAE"/>
                    </a:solidFill>
                    <a:latin typeface="华文楷体" panose="02010600040101010101" charset="-122"/>
                    <a:ea typeface="华文楷体" panose="02010600040101010101" charset="-122"/>
                    <a:cs typeface="Arial Unicode MS" panose="020B0604020202020204" pitchFamily="34" charset="-122"/>
                    <a:sym typeface="+mn-ea"/>
                  </a:rPr>
                  <a:t>积累人脉，积累经验，培养能力</a:t>
                </a:r>
                <a:endParaRPr lang="zh-CN" altLang="en-US" sz="2000" dirty="0" smtClean="0">
                  <a:solidFill>
                    <a:srgbClr val="669BAE"/>
                  </a:solidFill>
                  <a:latin typeface="华文楷体" panose="02010600040101010101" charset="-122"/>
                  <a:ea typeface="华文楷体" panose="02010600040101010101" charset="-122"/>
                  <a:cs typeface="Arial Unicode MS" panose="020B0604020202020204" pitchFamily="34" charset="-122"/>
                  <a:sym typeface="+mn-ea"/>
                </a:endParaRPr>
              </a:p>
            </p:txBody>
          </p:sp>
        </p:grpSp>
        <p:grpSp>
          <p:nvGrpSpPr>
            <p:cNvPr id="127" name="组合 126"/>
            <p:cNvGrpSpPr/>
            <p:nvPr/>
          </p:nvGrpSpPr>
          <p:grpSpPr>
            <a:xfrm rot="0">
              <a:off x="8831" y="7139"/>
              <a:ext cx="3931" cy="2275"/>
              <a:chOff x="4226825" y="3332478"/>
              <a:chExt cx="1870935" cy="999087"/>
            </a:xfrm>
            <a:solidFill>
              <a:srgbClr val="182335">
                <a:alpha val="65000"/>
              </a:srgbClr>
            </a:solidFill>
          </p:grpSpPr>
          <p:sp>
            <p:nvSpPr>
              <p:cNvPr id="128" name="TextBox 70"/>
              <p:cNvSpPr txBox="1"/>
              <p:nvPr/>
            </p:nvSpPr>
            <p:spPr>
              <a:xfrm>
                <a:off x="4764085" y="3332478"/>
                <a:ext cx="627095" cy="228588"/>
              </a:xfrm>
              <a:prstGeom prst="rect">
                <a:avLst/>
              </a:prstGeom>
              <a:solidFill>
                <a:srgbClr val="97B6C1">
                  <a:alpha val="75000"/>
                </a:srgbClr>
              </a:solidFill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2024</a:t>
                </a:r>
                <a:endParaRPr lang="zh-CN" altLang="en-US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4226825" y="3701766"/>
                <a:ext cx="1870935" cy="629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ctr"/>
                <a:r>
                  <a:rPr lang="zh-CN" altLang="en-US" sz="2000" dirty="0" smtClean="0">
                    <a:solidFill>
                      <a:srgbClr val="669BAE"/>
                    </a:solidFill>
                    <a:latin typeface="华文楷体" panose="02010600040101010101" charset="-122"/>
                    <a:ea typeface="华文楷体" panose="02010600040101010101" charset="-122"/>
                    <a:cs typeface="Arial Unicode MS" panose="020B0604020202020204" pitchFamily="34" charset="-122"/>
                    <a:sym typeface="+mn-ea"/>
                  </a:rPr>
                  <a:t>在律所工作，一定要多听多看多学习，不怕吃苦</a:t>
                </a:r>
                <a:endParaRPr lang="zh-CN" altLang="en-US" sz="2000" dirty="0" smtClean="0">
                  <a:solidFill>
                    <a:srgbClr val="669BAE"/>
                  </a:solidFill>
                  <a:latin typeface="华文楷体" panose="02010600040101010101" charset="-122"/>
                  <a:ea typeface="华文楷体" panose="02010600040101010101" charset="-122"/>
                  <a:cs typeface="Arial Unicode MS" panose="020B0604020202020204" pitchFamily="34" charset="-122"/>
                  <a:sym typeface="+mn-ea"/>
                </a:endParaRPr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 rot="0">
              <a:off x="11278" y="1837"/>
              <a:ext cx="4707" cy="5822"/>
              <a:chOff x="5391878" y="1004427"/>
              <a:chExt cx="2240167" cy="2556639"/>
            </a:xfrm>
            <a:solidFill>
              <a:srgbClr val="182335">
                <a:alpha val="65000"/>
              </a:srgbClr>
            </a:solidFill>
          </p:grpSpPr>
          <p:sp>
            <p:nvSpPr>
              <p:cNvPr id="131" name="TextBox 72"/>
              <p:cNvSpPr txBox="1"/>
              <p:nvPr/>
            </p:nvSpPr>
            <p:spPr>
              <a:xfrm>
                <a:off x="7004950" y="3332478"/>
                <a:ext cx="627095" cy="228588"/>
              </a:xfrm>
              <a:prstGeom prst="rect">
                <a:avLst/>
              </a:prstGeom>
              <a:solidFill>
                <a:srgbClr val="97B6C1">
                  <a:alpha val="75000"/>
                </a:srgbClr>
              </a:solidFill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2026</a:t>
                </a:r>
                <a:endParaRPr lang="en-US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5391878" y="1004427"/>
                <a:ext cx="1800971" cy="629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ctr"/>
                <a:r>
                  <a:rPr lang="zh-CN" altLang="en-US" sz="2000" dirty="0" smtClean="0">
                    <a:solidFill>
                      <a:srgbClr val="669BAE"/>
                    </a:solidFill>
                    <a:latin typeface="华文楷体" panose="02010600040101010101" charset="-122"/>
                    <a:ea typeface="华文楷体" panose="02010600040101010101" charset="-122"/>
                    <a:cs typeface="Arial Unicode MS" panose="020B0604020202020204" pitchFamily="34" charset="-122"/>
                  </a:rPr>
                  <a:t>拿到律师执业证，积累人脉，拿到案源，增强实力</a:t>
                </a:r>
                <a:endParaRPr lang="zh-CN" altLang="en-US" sz="2000" dirty="0" smtClean="0">
                  <a:solidFill>
                    <a:srgbClr val="669BAE"/>
                  </a:solidFill>
                  <a:latin typeface="华文楷体" panose="02010600040101010101" charset="-122"/>
                  <a:ea typeface="华文楷体" panose="02010600040101010101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184" name=" 184"/>
            <p:cNvSpPr/>
            <p:nvPr/>
          </p:nvSpPr>
          <p:spPr>
            <a:xfrm>
              <a:off x="3144" y="4466"/>
              <a:ext cx="723" cy="724"/>
            </a:xfrm>
            <a:prstGeom prst="ellipse">
              <a:avLst/>
            </a:prstGeom>
            <a:solidFill>
              <a:srgbClr val="669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 184"/>
            <p:cNvSpPr/>
            <p:nvPr/>
          </p:nvSpPr>
          <p:spPr>
            <a:xfrm>
              <a:off x="8108" y="4465"/>
              <a:ext cx="723" cy="724"/>
            </a:xfrm>
            <a:prstGeom prst="ellipse">
              <a:avLst/>
            </a:prstGeom>
            <a:solidFill>
              <a:srgbClr val="669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 184"/>
            <p:cNvSpPr/>
            <p:nvPr/>
          </p:nvSpPr>
          <p:spPr>
            <a:xfrm>
              <a:off x="5528" y="6217"/>
              <a:ext cx="723" cy="724"/>
            </a:xfrm>
            <a:prstGeom prst="ellipse">
              <a:avLst/>
            </a:prstGeom>
            <a:solidFill>
              <a:srgbClr val="669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 184"/>
            <p:cNvSpPr/>
            <p:nvPr/>
          </p:nvSpPr>
          <p:spPr>
            <a:xfrm>
              <a:off x="12627" y="4465"/>
              <a:ext cx="723" cy="724"/>
            </a:xfrm>
            <a:prstGeom prst="ellipse">
              <a:avLst/>
            </a:prstGeom>
            <a:solidFill>
              <a:srgbClr val="669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 184"/>
            <p:cNvSpPr/>
            <p:nvPr/>
          </p:nvSpPr>
          <p:spPr>
            <a:xfrm>
              <a:off x="15110" y="6055"/>
              <a:ext cx="723" cy="724"/>
            </a:xfrm>
            <a:prstGeom prst="ellipse">
              <a:avLst/>
            </a:prstGeom>
            <a:solidFill>
              <a:srgbClr val="669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 184"/>
            <p:cNvSpPr/>
            <p:nvPr/>
          </p:nvSpPr>
          <p:spPr>
            <a:xfrm>
              <a:off x="10257" y="6217"/>
              <a:ext cx="723" cy="724"/>
            </a:xfrm>
            <a:prstGeom prst="ellipse">
              <a:avLst/>
            </a:prstGeom>
            <a:solidFill>
              <a:srgbClr val="669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07010" y="83185"/>
            <a:ext cx="47339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rgbClr val="669BAE"/>
                </a:solidFill>
              </a:rPr>
              <a:t>2.   </a:t>
            </a:r>
            <a:r>
              <a:rPr lang="zh-CN" altLang="en-US" sz="3200">
                <a:solidFill>
                  <a:srgbClr val="669BAE"/>
                </a:solidFill>
              </a:rPr>
              <a:t>中期计划</a:t>
            </a:r>
            <a:r>
              <a:rPr lang="zh-CN" altLang="en-US">
                <a:solidFill>
                  <a:srgbClr val="669BAE"/>
                </a:solidFill>
              </a:rPr>
              <a:t>（毕业之后的五年计划）</a:t>
            </a:r>
            <a:endParaRPr lang="zh-CN" altLang="en-US">
              <a:solidFill>
                <a:srgbClr val="669BAE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24130" y="797560"/>
            <a:ext cx="4832985" cy="21590"/>
          </a:xfrm>
          <a:prstGeom prst="straightConnector1">
            <a:avLst/>
          </a:prstGeom>
          <a:ln>
            <a:solidFill>
              <a:srgbClr val="669BA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" name="图片 32" descr="pexels-photo-994883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45" y="-10160"/>
            <a:ext cx="12200890" cy="68783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4445" y="818515"/>
            <a:ext cx="12200890" cy="547116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pexels-photo-772803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1107440"/>
            <a:ext cx="6668770" cy="444627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845810" y="1633220"/>
            <a:ext cx="5878195" cy="3363595"/>
            <a:chOff x="9206" y="2572"/>
            <a:chExt cx="9257" cy="5297"/>
          </a:xfrm>
        </p:grpSpPr>
        <p:sp>
          <p:nvSpPr>
            <p:cNvPr id="5" name="矩形 4"/>
            <p:cNvSpPr/>
            <p:nvPr/>
          </p:nvSpPr>
          <p:spPr>
            <a:xfrm>
              <a:off x="9206" y="2572"/>
              <a:ext cx="9257" cy="5297"/>
            </a:xfrm>
            <a:prstGeom prst="rect">
              <a:avLst/>
            </a:prstGeom>
            <a:solidFill>
              <a:srgbClr val="89A3AC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32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0124" y="3491"/>
              <a:ext cx="7841" cy="3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dirty="0">
                  <a:solidFill>
                    <a:schemeClr val="bg1"/>
                  </a:solidFill>
                  <a:latin typeface="华文楷体" panose="02010600040101010101" charset="-122"/>
                  <a:ea typeface="华文楷体" panose="02010600040101010101" charset="-122"/>
                  <a:sym typeface="+mn-ea"/>
                </a:rPr>
                <a:t>未来谁都无法预测。我能做的只有认真工作，不断学习，拥有实力名气人脉，案源，向大状方向努力。</a:t>
              </a:r>
              <a:endParaRPr lang="zh-CN" altLang="en-US" sz="2800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07010" y="83185"/>
            <a:ext cx="47339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669BAE"/>
                </a:solidFill>
              </a:rPr>
              <a:t>3</a:t>
            </a:r>
            <a:r>
              <a:rPr lang="en-US" altLang="zh-CN" sz="3200">
                <a:solidFill>
                  <a:srgbClr val="669BAE"/>
                </a:solidFill>
              </a:rPr>
              <a:t>.   </a:t>
            </a:r>
            <a:r>
              <a:rPr lang="zh-CN" altLang="en-US" sz="3200">
                <a:solidFill>
                  <a:srgbClr val="669BAE"/>
                </a:solidFill>
              </a:rPr>
              <a:t>长期计划</a:t>
            </a:r>
            <a:r>
              <a:rPr lang="zh-CN" altLang="en-US">
                <a:solidFill>
                  <a:srgbClr val="669BAE"/>
                </a:solidFill>
              </a:rPr>
              <a:t>（毕业后十年）</a:t>
            </a:r>
            <a:endParaRPr lang="zh-CN" altLang="en-US">
              <a:solidFill>
                <a:srgbClr val="669BAE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24130" y="797560"/>
            <a:ext cx="4832985" cy="21590"/>
          </a:xfrm>
          <a:prstGeom prst="straightConnector1">
            <a:avLst/>
          </a:prstGeom>
          <a:ln>
            <a:solidFill>
              <a:srgbClr val="669BA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hecke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2499360" y="0"/>
            <a:ext cx="8145780" cy="6858000"/>
            <a:chOff x="3936" y="0"/>
            <a:chExt cx="12828" cy="10800"/>
          </a:xfrm>
          <a:solidFill>
            <a:srgbClr val="7D98A9">
              <a:alpha val="54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5814" y="0"/>
              <a:ext cx="7572" cy="1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936" y="1913"/>
              <a:ext cx="12828" cy="6830"/>
            </a:xfrm>
            <a:prstGeom prst="rect">
              <a:avLst/>
            </a:prstGeom>
            <a:solidFill>
              <a:srgbClr val="BDDDE6">
                <a:alpha val="54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1132" y="1621"/>
              <a:ext cx="4940" cy="4933"/>
            </a:xfrm>
            <a:prstGeom prst="rect">
              <a:avLst/>
            </a:prstGeom>
            <a:solidFill>
              <a:srgbClr val="669BAE">
                <a:alpha val="62000"/>
              </a:srgbClr>
            </a:solidFill>
            <a:ln>
              <a:noFill/>
            </a:ln>
            <a:effectLst>
              <a:outerShdw blurRad="3302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3" name="图片 12" descr="pexels-photo-800694[1]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>
            <a:off x="520700" y="1511935"/>
            <a:ext cx="6425565" cy="3702685"/>
          </a:xfrm>
          <a:prstGeom prst="rect">
            <a:avLst/>
          </a:prstGeom>
          <a:ln w="22225">
            <a:solidFill>
              <a:srgbClr val="64737E"/>
            </a:solidFill>
          </a:ln>
        </p:spPr>
      </p:pic>
      <p:grpSp>
        <p:nvGrpSpPr>
          <p:cNvPr id="37" name="组合 36"/>
          <p:cNvGrpSpPr/>
          <p:nvPr/>
        </p:nvGrpSpPr>
        <p:grpSpPr>
          <a:xfrm>
            <a:off x="7435985" y="1443355"/>
            <a:ext cx="2611764" cy="2406650"/>
            <a:chOff x="4965" y="3608"/>
            <a:chExt cx="4467" cy="3790"/>
          </a:xfrm>
        </p:grpSpPr>
        <p:sp>
          <p:nvSpPr>
            <p:cNvPr id="14" name="矩形 13"/>
            <p:cNvSpPr/>
            <p:nvPr/>
          </p:nvSpPr>
          <p:spPr>
            <a:xfrm>
              <a:off x="6525" y="4151"/>
              <a:ext cx="1799" cy="1506"/>
            </a:xfrm>
            <a:prstGeom prst="rect">
              <a:avLst/>
            </a:prstGeom>
            <a:noFill/>
            <a:ln w="22225">
              <a:solidFill>
                <a:schemeClr val="bg1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568" y="3608"/>
              <a:ext cx="2128" cy="1808"/>
            </a:xfrm>
            <a:prstGeom prst="rect">
              <a:avLst/>
            </a:prstGeom>
            <a:solidFill>
              <a:srgbClr val="669BAE">
                <a:alpha val="65000"/>
              </a:srgbClr>
            </a:solidFill>
            <a:ln>
              <a:solidFill>
                <a:schemeClr val="bg1"/>
              </a:solidFill>
            </a:ln>
          </p:spPr>
          <p:txBody>
            <a:bodyPr wrap="square" lIns="68580" tIns="34290" rIns="68580" bIns="34290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54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05</a:t>
              </a:r>
              <a:endParaRPr lang="en-US" altLang="zh-CN" sz="5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965" y="5773"/>
              <a:ext cx="4467" cy="1625"/>
              <a:chOff x="4965" y="5773"/>
              <a:chExt cx="4467" cy="162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4965" y="5773"/>
                <a:ext cx="3888" cy="126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评估调整</a:t>
                </a:r>
                <a:r>
                  <a:rPr lang="zh-CN" altLang="en-US" sz="2800" dirty="0" smtClean="0">
                    <a:solidFill>
                      <a:srgbClr val="7D98A9"/>
                    </a:solidFill>
                    <a:latin typeface="黑体" panose="02010609060101010101" charset="-122"/>
                    <a:ea typeface="黑体" panose="02010609060101010101" charset="-122"/>
                  </a:rPr>
                  <a:t> </a:t>
                </a:r>
                <a:r>
                  <a:rPr lang="zh-CN" altLang="en-US" sz="2800" dirty="0" smtClean="0">
                    <a:solidFill>
                      <a:srgbClr val="7D98A9"/>
                    </a:solidFill>
                    <a:latin typeface="华文中宋" panose="02010600040101010101" charset="-122"/>
                    <a:ea typeface="华文中宋" panose="02010600040101010101" charset="-122"/>
                  </a:rPr>
                  <a:t> </a:t>
                </a:r>
                <a:endParaRPr lang="zh-CN" altLang="en-US" sz="2800" dirty="0" smtClean="0">
                  <a:solidFill>
                    <a:srgbClr val="7D98A9"/>
                  </a:solidFill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5415" y="6914"/>
                <a:ext cx="4017" cy="484"/>
              </a:xfrm>
              <a:prstGeom prst="rect">
                <a:avLst/>
              </a:prstGeom>
              <a:noFill/>
            </p:spPr>
            <p:txBody>
              <a:bodyPr vert="horz" wrap="square" lIns="0" tIns="0" rIns="0" bIns="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solidFill>
                      <a:schemeClr val="bg1"/>
                    </a:solidFill>
                    <a:effectLst/>
                    <a:latin typeface="华文中宋" panose="02010600040101010101" charset="-122"/>
                    <a:ea typeface="华文中宋" panose="02010600040101010101" charset="-122"/>
                    <a:sym typeface="+mn-ea"/>
                  </a:rPr>
                  <a:t>The dust receives insult and in return offers her flowers。</a:t>
                </a:r>
                <a:endParaRPr lang="en-US" altLang="ko-KR" sz="1000" b="0" dirty="0">
                  <a:solidFill>
                    <a:schemeClr val="bg1"/>
                  </a:solidFill>
                  <a:effectLst/>
                  <a:latin typeface="华文中宋" panose="02010600040101010101" charset="-122"/>
                  <a:ea typeface="华文中宋" panose="02010600040101010101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pull dir="r"/>
      </p:transition>
    </mc:Choice>
    <mc:Fallback>
      <p:transition>
        <p:pull dir="r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7" name="组合 36"/>
          <p:cNvGrpSpPr/>
          <p:nvPr/>
        </p:nvGrpSpPr>
        <p:grpSpPr>
          <a:xfrm>
            <a:off x="3810" y="723900"/>
            <a:ext cx="12540615" cy="6330950"/>
            <a:chOff x="-11" y="1586"/>
            <a:chExt cx="19749" cy="9970"/>
          </a:xfrm>
        </p:grpSpPr>
        <p:sp>
          <p:nvSpPr>
            <p:cNvPr id="6" name="矩形 5"/>
            <p:cNvSpPr/>
            <p:nvPr/>
          </p:nvSpPr>
          <p:spPr>
            <a:xfrm>
              <a:off x="9322" y="1586"/>
              <a:ext cx="3943" cy="3580"/>
            </a:xfrm>
            <a:prstGeom prst="rect">
              <a:avLst/>
            </a:prstGeom>
            <a:solidFill>
              <a:srgbClr val="669BAE">
                <a:alpha val="40000"/>
              </a:srgbClr>
            </a:solid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492" y="5005"/>
              <a:ext cx="5246" cy="4173"/>
            </a:xfrm>
            <a:prstGeom prst="rect">
              <a:avLst/>
            </a:prstGeom>
            <a:solidFill>
              <a:srgbClr val="669BAE">
                <a:alpha val="40000"/>
              </a:srgbClr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-11" y="3366"/>
              <a:ext cx="4729" cy="5362"/>
            </a:xfrm>
            <a:prstGeom prst="rect">
              <a:avLst/>
            </a:prstGeom>
            <a:solidFill>
              <a:srgbClr val="669BAE">
                <a:alpha val="40000"/>
              </a:srgbClr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662" y="7384"/>
              <a:ext cx="4148" cy="4173"/>
            </a:xfrm>
            <a:prstGeom prst="rect">
              <a:avLst/>
            </a:prstGeom>
            <a:solidFill>
              <a:srgbClr val="669BAE">
                <a:alpha val="40000"/>
              </a:srgbClr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430" y="1783"/>
              <a:ext cx="3727" cy="2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（3）实施策略评估：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如果在为目标努力的过程中，一直没有进展，我将改变努力的方式，倾听他人好的建议，以求达到目的。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770" y="7592"/>
              <a:ext cx="3932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（2）职业路径评估：当出现专业实力不足，或除了专业实力还需要更多的交际能力时，我将考虑锻炼培养自己这方面的能力。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-11" y="3536"/>
              <a:ext cx="4729" cy="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（1）职业目标评估：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假如我在工作六年以后，依旧感到不适应，力不从心，（选择是六年的原因是这一行业前期的吃苦和工资低是必然的，但第五，六年往往会成为一个转折点，一定不能在之前放弃）那么我将选择换一个方向从事政治教师，法律方向公务员等工作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4766" y="5867"/>
              <a:ext cx="3977" cy="2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（4）其他因素评估 ：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当在其他方面出现问题时，我将理性分析现状，调整自己的目标及计划以解决问题。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09880" y="80645"/>
            <a:ext cx="29978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600">
                <a:solidFill>
                  <a:srgbClr val="669BAE"/>
                </a:solidFill>
              </a:rPr>
              <a:t>评估调整</a:t>
            </a:r>
            <a:endParaRPr lang="zh-CN" altLang="en-US" sz="3600">
              <a:solidFill>
                <a:srgbClr val="669BA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10" y="203835"/>
            <a:ext cx="152400" cy="398145"/>
          </a:xfrm>
          <a:prstGeom prst="rect">
            <a:avLst/>
          </a:prstGeom>
          <a:solidFill>
            <a:srgbClr val="A7B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push dir="r"/>
      </p:transition>
    </mc:Choice>
    <mc:Fallback>
      <p:transition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" name="图片 19" descr="pexels-photo-421788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255" y="5080"/>
            <a:ext cx="12208510" cy="684784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3600000">
            <a:off x="1292225" y="5513070"/>
            <a:ext cx="5198745" cy="4481830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3600000">
            <a:off x="4290695" y="248920"/>
            <a:ext cx="5198745" cy="4481830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 rot="0">
            <a:off x="3649980" y="1593215"/>
            <a:ext cx="7643495" cy="2938145"/>
            <a:chOff x="5731" y="2545"/>
            <a:chExt cx="12037" cy="4627"/>
          </a:xfrm>
        </p:grpSpPr>
        <p:sp>
          <p:nvSpPr>
            <p:cNvPr id="17" name="文本框 16"/>
            <p:cNvSpPr txBox="1"/>
            <p:nvPr/>
          </p:nvSpPr>
          <p:spPr>
            <a:xfrm>
              <a:off x="5731" y="2545"/>
              <a:ext cx="692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b="1" spc="600" dirty="0">
                  <a:solidFill>
                    <a:schemeClr val="bg1"/>
                  </a:solidFill>
                  <a:ea typeface="SimSun-ExtB" panose="02010609060101010101" pitchFamily="49" charset="-122"/>
                </a:rPr>
                <a:t>A   Dream</a:t>
              </a:r>
              <a:endParaRPr lang="en-US" altLang="zh-CN" sz="2400" b="1" spc="600" dirty="0">
                <a:solidFill>
                  <a:schemeClr val="bg1"/>
                </a:solidFill>
                <a:ea typeface="SimSun-ExtB" panose="0201060906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848" y="6447"/>
              <a:ext cx="992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 b="1" spc="600" dirty="0">
                  <a:solidFill>
                    <a:schemeClr val="bg1"/>
                  </a:solidFill>
                  <a:ea typeface="SimSun-ExtB" panose="02010609060101010101" pitchFamily="49" charset="-122"/>
                </a:rPr>
                <a:t> And forever has no end.</a:t>
              </a:r>
              <a:endParaRPr lang="zh-CN" altLang="en-US" sz="2400" b="1" spc="600" dirty="0">
                <a:solidFill>
                  <a:schemeClr val="bg1"/>
                </a:solidFill>
                <a:ea typeface="SimSun-ExtB" panose="02010609060101010101" pitchFamily="49" charset="-122"/>
              </a:endParaRPr>
            </a:p>
          </p:txBody>
        </p:sp>
      </p:grpSp>
      <p:pic>
        <p:nvPicPr>
          <p:cNvPr id="2" name="图片 1" descr="pexels-photo-421788[1]"/>
          <p:cNvPicPr>
            <a:picLocks noChangeAspect="1"/>
          </p:cNvPicPr>
          <p:nvPr/>
        </p:nvPicPr>
        <p:blipFill>
          <a:blip r:embed="rId1"/>
          <a:srcRect l="13045" t="33401" r="34214" b="39967"/>
          <a:stretch>
            <a:fillRect/>
          </a:stretch>
        </p:blipFill>
        <p:spPr>
          <a:xfrm>
            <a:off x="1605915" y="2319655"/>
            <a:ext cx="6438900" cy="18237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92145" y="2351405"/>
            <a:ext cx="51562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谢谢观看</a:t>
            </a:r>
            <a:endParaRPr lang="zh-CN" altLang="en-US" sz="9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cut thruBlk="1"/>
      </p:transition>
    </mc:Choice>
    <mc:Fallback>
      <p:transition>
        <p:cut thruBlk="1"/>
      </p:transition>
    </mc:Fallback>
  </mc:AlternateContent>
</p:sld>
</file>

<file path=ppt/tags/tag1.xml><?xml version="1.0" encoding="utf-8"?>
<p:tagLst xmlns:p="http://schemas.openxmlformats.org/presentationml/2006/main">
  <p:tag name="PA" val="v3.1.0"/>
</p:tagLst>
</file>

<file path=ppt/tags/tag2.xml><?xml version="1.0" encoding="utf-8"?>
<p:tagLst xmlns:p="http://schemas.openxmlformats.org/presentationml/2006/main">
  <p:tag name="PA" val="v3.1.0"/>
</p:tagLst>
</file>

<file path=ppt/tags/tag3.xml><?xml version="1.0" encoding="utf-8"?>
<p:tagLst xmlns:p="http://schemas.openxmlformats.org/presentationml/2006/main">
  <p:tag name="PA" val="v3.1.0"/>
</p:tagLst>
</file>

<file path=ppt/tags/tag4.xml><?xml version="1.0" encoding="utf-8"?>
<p:tagLst xmlns:p="http://schemas.openxmlformats.org/presentationml/2006/main">
  <p:tag name="PA" val="v3.1.0"/>
</p:tagLst>
</file>

<file path=ppt/tags/tag5.xml><?xml version="1.0" encoding="utf-8"?>
<p:tagLst xmlns:p="http://schemas.openxmlformats.org/presentationml/2006/main">
  <p:tag name="PA" val="v3.1.0"/>
</p:tagLst>
</file>

<file path=ppt/tags/tag6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3070</Words>
  <Application>WPS 演示</Application>
  <PresentationFormat>宽屏</PresentationFormat>
  <Paragraphs>314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9" baseType="lpstr">
      <vt:lpstr>Arial</vt:lpstr>
      <vt:lpstr>宋体</vt:lpstr>
      <vt:lpstr>Wingdings</vt:lpstr>
      <vt:lpstr>微软雅黑 Light</vt:lpstr>
      <vt:lpstr>微软雅黑</vt:lpstr>
      <vt:lpstr>SimSun-ExtB</vt:lpstr>
      <vt:lpstr>等线</vt:lpstr>
      <vt:lpstr>黑体</vt:lpstr>
      <vt:lpstr>华文中宋</vt:lpstr>
      <vt:lpstr>Tahoma</vt:lpstr>
      <vt:lpstr>楷体</vt:lpstr>
      <vt:lpstr>Calibri</vt:lpstr>
      <vt:lpstr>Arial Unicode MS</vt:lpstr>
      <vt:lpstr>Agency FB</vt:lpstr>
      <vt:lpstr>Impact</vt:lpstr>
      <vt:lpstr>华文楷体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17309</dc:creator>
  <cp:lastModifiedBy>Echo</cp:lastModifiedBy>
  <cp:revision>156</cp:revision>
  <dcterms:created xsi:type="dcterms:W3CDTF">2017-08-03T09:01:00Z</dcterms:created>
  <dcterms:modified xsi:type="dcterms:W3CDTF">2018-09-02T08:45:18Z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