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5" r:id="rId3"/>
    <p:sldId id="324" r:id="rId5"/>
    <p:sldId id="325" r:id="rId6"/>
    <p:sldId id="259" r:id="rId7"/>
    <p:sldId id="290" r:id="rId8"/>
    <p:sldId id="326" r:id="rId9"/>
    <p:sldId id="328" r:id="rId10"/>
    <p:sldId id="264" r:id="rId11"/>
    <p:sldId id="292" r:id="rId12"/>
    <p:sldId id="266" r:id="rId13"/>
    <p:sldId id="329" r:id="rId14"/>
    <p:sldId id="261" r:id="rId15"/>
    <p:sldId id="295" r:id="rId16"/>
    <p:sldId id="330" r:id="rId17"/>
    <p:sldId id="273" r:id="rId18"/>
    <p:sldId id="331" r:id="rId19"/>
    <p:sldId id="332" r:id="rId20"/>
    <p:sldId id="260" r:id="rId21"/>
    <p:sldId id="298" r:id="rId22"/>
    <p:sldId id="333" r:id="rId23"/>
    <p:sldId id="296" r:id="rId24"/>
    <p:sldId id="334" r:id="rId25"/>
    <p:sldId id="282" r:id="rId26"/>
    <p:sldId id="335" r:id="rId27"/>
  </p:sldIdLst>
  <p:sldSz cx="16922750" cy="936117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8413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6821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252349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336423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4205605" algn="l" defTabSz="1682115"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5046345" algn="l" defTabSz="1682115"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5887720" algn="l" defTabSz="1682115"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6728460" algn="l" defTabSz="1682115"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9274"/>
    <a:srgbClr val="3EB39C"/>
    <a:srgbClr val="404040"/>
    <a:srgbClr val="2A5F63"/>
    <a:srgbClr val="EDA411"/>
    <a:srgbClr val="E8EAE9"/>
    <a:srgbClr val="FCFCFC"/>
    <a:srgbClr val="CCD0D1"/>
    <a:srgbClr val="D7D9E1"/>
    <a:srgbClr val="D5D8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7" autoAdjust="0"/>
    <p:restoredTop sz="94660"/>
  </p:normalViewPr>
  <p:slideViewPr>
    <p:cSldViewPr>
      <p:cViewPr>
        <p:scale>
          <a:sx n="50" d="100"/>
          <a:sy n="50" d="100"/>
        </p:scale>
        <p:origin x="1026" y="930"/>
      </p:cViewPr>
      <p:guideLst>
        <p:guide orient="horz" pos="2949"/>
        <p:guide pos="533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30200" y="685800"/>
            <a:ext cx="6197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682115" rtl="0" eaLnBrk="1" latinLnBrk="0" hangingPunct="1">
      <a:defRPr sz="2200" kern="1200">
        <a:solidFill>
          <a:schemeClr val="tx1"/>
        </a:solidFill>
        <a:latin typeface="+mn-lt"/>
        <a:ea typeface="+mn-ea"/>
        <a:cs typeface="+mn-cs"/>
      </a:defRPr>
    </a:lvl1pPr>
    <a:lvl2pPr marL="841375" algn="l" defTabSz="1682115" rtl="0" eaLnBrk="1" latinLnBrk="0" hangingPunct="1">
      <a:defRPr sz="2200" kern="1200">
        <a:solidFill>
          <a:schemeClr val="tx1"/>
        </a:solidFill>
        <a:latin typeface="+mn-lt"/>
        <a:ea typeface="+mn-ea"/>
        <a:cs typeface="+mn-cs"/>
      </a:defRPr>
    </a:lvl2pPr>
    <a:lvl3pPr marL="1682115" algn="l" defTabSz="1682115" rtl="0" eaLnBrk="1" latinLnBrk="0" hangingPunct="1">
      <a:defRPr sz="2200" kern="1200">
        <a:solidFill>
          <a:schemeClr val="tx1"/>
        </a:solidFill>
        <a:latin typeface="+mn-lt"/>
        <a:ea typeface="+mn-ea"/>
        <a:cs typeface="+mn-cs"/>
      </a:defRPr>
    </a:lvl3pPr>
    <a:lvl4pPr marL="2523490" algn="l" defTabSz="1682115" rtl="0" eaLnBrk="1" latinLnBrk="0" hangingPunct="1">
      <a:defRPr sz="2200" kern="1200">
        <a:solidFill>
          <a:schemeClr val="tx1"/>
        </a:solidFill>
        <a:latin typeface="+mn-lt"/>
        <a:ea typeface="+mn-ea"/>
        <a:cs typeface="+mn-cs"/>
      </a:defRPr>
    </a:lvl4pPr>
    <a:lvl5pPr marL="3364230" algn="l" defTabSz="1682115" rtl="0" eaLnBrk="1" latinLnBrk="0" hangingPunct="1">
      <a:defRPr sz="2200" kern="1200">
        <a:solidFill>
          <a:schemeClr val="tx1"/>
        </a:solidFill>
        <a:latin typeface="+mn-lt"/>
        <a:ea typeface="+mn-ea"/>
        <a:cs typeface="+mn-cs"/>
      </a:defRPr>
    </a:lvl5pPr>
    <a:lvl6pPr marL="4205605" algn="l" defTabSz="1682115" rtl="0" eaLnBrk="1" latinLnBrk="0" hangingPunct="1">
      <a:defRPr sz="2200" kern="1200">
        <a:solidFill>
          <a:schemeClr val="tx1"/>
        </a:solidFill>
        <a:latin typeface="+mn-lt"/>
        <a:ea typeface="+mn-ea"/>
        <a:cs typeface="+mn-cs"/>
      </a:defRPr>
    </a:lvl6pPr>
    <a:lvl7pPr marL="5046345" algn="l" defTabSz="1682115" rtl="0" eaLnBrk="1" latinLnBrk="0" hangingPunct="1">
      <a:defRPr sz="2200" kern="1200">
        <a:solidFill>
          <a:schemeClr val="tx1"/>
        </a:solidFill>
        <a:latin typeface="+mn-lt"/>
        <a:ea typeface="+mn-ea"/>
        <a:cs typeface="+mn-cs"/>
      </a:defRPr>
    </a:lvl7pPr>
    <a:lvl8pPr marL="5887720" algn="l" defTabSz="1682115" rtl="0" eaLnBrk="1" latinLnBrk="0" hangingPunct="1">
      <a:defRPr sz="2200" kern="1200">
        <a:solidFill>
          <a:schemeClr val="tx1"/>
        </a:solidFill>
        <a:latin typeface="+mn-lt"/>
        <a:ea typeface="+mn-ea"/>
        <a:cs typeface="+mn-cs"/>
      </a:defRPr>
    </a:lvl8pPr>
    <a:lvl9pPr marL="6728460" algn="l" defTabSz="1682115" rtl="0" eaLnBrk="1" latinLnBrk="0" hangingPunct="1">
      <a:defRPr sz="2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745D1-DA8F-4751-8CEF-38823D639981}" type="slidenum">
              <a:rPr lang="zh-CN" altLang="en-US" smtClean="0">
                <a:solidFill>
                  <a:prstClr val="black"/>
                </a:solidFill>
                <a:latin typeface="等线" panose="02010600030101010101"/>
              </a:rPr>
            </a:fld>
            <a:endParaRPr lang="zh-CN" altLang="en-US">
              <a:solidFill>
                <a:prstClr val="black"/>
              </a:solidFill>
              <a:latin typeface="等线" panose="02010600030101010101"/>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F64BE4-6ABB-4DFC-88F2-21DB0926AD8D}"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7" name="Group 6"/>
          <p:cNvGrpSpPr/>
          <p:nvPr/>
        </p:nvGrpSpPr>
        <p:grpSpPr>
          <a:xfrm>
            <a:off x="0" y="-11557"/>
            <a:ext cx="16922750" cy="9373046"/>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091840" y="3282300"/>
            <a:ext cx="10780669" cy="2247279"/>
          </a:xfrm>
          <a:prstGeom prst="rect">
            <a:avLst/>
          </a:prstGeom>
        </p:spPr>
        <p:txBody>
          <a:bodyPr anchor="b">
            <a:noAutofit/>
          </a:bodyPr>
          <a:lstStyle>
            <a:lvl1pPr algn="r">
              <a:defRPr sz="7370">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091840" y="5529576"/>
            <a:ext cx="10780669" cy="1497318"/>
          </a:xfrm>
          <a:prstGeom prst="rect">
            <a:avLst/>
          </a:prstGeom>
        </p:spPr>
        <p:txBody>
          <a:bodyPr anchor="t"/>
          <a:lstStyle>
            <a:lvl1pPr marL="0" indent="0" algn="r">
              <a:buNone/>
              <a:defRPr>
                <a:solidFill>
                  <a:schemeClr val="tx1">
                    <a:lumMod val="50000"/>
                    <a:lumOff val="50000"/>
                  </a:schemeClr>
                </a:solidFill>
              </a:defRPr>
            </a:lvl1pPr>
            <a:lvl2pPr marL="624205" indent="0" algn="ctr">
              <a:buNone/>
              <a:defRPr>
                <a:solidFill>
                  <a:schemeClr val="tx1">
                    <a:tint val="75000"/>
                  </a:schemeClr>
                </a:solidFill>
              </a:defRPr>
            </a:lvl2pPr>
            <a:lvl3pPr marL="1248410" indent="0" algn="ctr">
              <a:buNone/>
              <a:defRPr>
                <a:solidFill>
                  <a:schemeClr val="tx1">
                    <a:tint val="75000"/>
                  </a:schemeClr>
                </a:solidFill>
              </a:defRPr>
            </a:lvl3pPr>
            <a:lvl4pPr marL="1871980" indent="0" algn="ctr">
              <a:buNone/>
              <a:defRPr>
                <a:solidFill>
                  <a:schemeClr val="tx1">
                    <a:tint val="75000"/>
                  </a:schemeClr>
                </a:solidFill>
              </a:defRPr>
            </a:lvl4pPr>
            <a:lvl5pPr marL="2496185" indent="0" algn="ctr">
              <a:buNone/>
              <a:defRPr>
                <a:solidFill>
                  <a:schemeClr val="tx1">
                    <a:tint val="75000"/>
                  </a:schemeClr>
                </a:solidFill>
              </a:defRPr>
            </a:lvl5pPr>
            <a:lvl6pPr marL="3120390" indent="0" algn="ctr">
              <a:buNone/>
              <a:defRPr>
                <a:solidFill>
                  <a:schemeClr val="tx1">
                    <a:tint val="75000"/>
                  </a:schemeClr>
                </a:solidFill>
              </a:defRPr>
            </a:lvl6pPr>
            <a:lvl7pPr marL="3744595" indent="0" algn="ctr">
              <a:buNone/>
              <a:defRPr>
                <a:solidFill>
                  <a:schemeClr val="tx1">
                    <a:tint val="75000"/>
                  </a:schemeClr>
                </a:solidFill>
              </a:defRPr>
            </a:lvl7pPr>
            <a:lvl8pPr marL="4368800" indent="0" algn="ctr">
              <a:buNone/>
              <a:defRPr>
                <a:solidFill>
                  <a:schemeClr val="tx1">
                    <a:tint val="75000"/>
                  </a:schemeClr>
                </a:solidFill>
              </a:defRPr>
            </a:lvl8pPr>
            <a:lvl9pPr marL="499237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10000876" y="8246740"/>
            <a:ext cx="1265790" cy="498413"/>
          </a:xfrm>
          <a:prstGeom prst="rect">
            <a:avLst/>
          </a:prstGeom>
        </p:spPr>
        <p:txBody>
          <a:bodyPr/>
          <a:lstStyle/>
          <a:p>
            <a:pPr>
              <a:defRPr/>
            </a:pPr>
            <a:fld id="{F1DF8838-2596-481A-81BD-BA549497E720}" type="datetimeFigureOut">
              <a:rPr lang="zh-CN" altLang="en-US" smtClean="0"/>
            </a:fld>
            <a:endParaRPr lang="zh-CN" altLang="en-US"/>
          </a:p>
        </p:txBody>
      </p:sp>
      <p:sp>
        <p:nvSpPr>
          <p:cNvPr id="5" name="Footer Placeholder 4"/>
          <p:cNvSpPr>
            <a:spLocks noGrp="1"/>
          </p:cNvSpPr>
          <p:nvPr>
            <p:ph type="ftr" sz="quarter" idx="11"/>
          </p:nvPr>
        </p:nvSpPr>
        <p:spPr>
          <a:xfrm>
            <a:off x="940154" y="8246740"/>
            <a:ext cx="8741217" cy="498413"/>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11924020" y="8246740"/>
            <a:ext cx="948489" cy="498413"/>
          </a:xfrm>
          <a:prstGeom prst="rect">
            <a:avLst/>
          </a:prstGeom>
        </p:spPr>
        <p:txBody>
          <a:bodyPr/>
          <a:lstStyle/>
          <a:p>
            <a:pPr>
              <a:defRPr/>
            </a:pPr>
            <a:fld id="{7F7507C5-9851-4EF6-82C9-5647805156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000876" y="8246740"/>
            <a:ext cx="1265790" cy="498413"/>
          </a:xfrm>
          <a:prstGeom prst="rect">
            <a:avLst/>
          </a:prstGeom>
        </p:spPr>
        <p:txBody>
          <a:bodyPr/>
          <a:lstStyle/>
          <a:p>
            <a:pPr>
              <a:defRPr/>
            </a:pPr>
            <a:fld id="{E95118EC-EDEF-4F9C-852D-0A464BD53A70}" type="datetimeFigureOut">
              <a:rPr lang="zh-CN" altLang="en-US" smtClean="0"/>
            </a:fld>
            <a:endParaRPr lang="zh-CN" altLang="en-US"/>
          </a:p>
        </p:txBody>
      </p:sp>
      <p:sp>
        <p:nvSpPr>
          <p:cNvPr id="3" name="Footer Placeholder 2"/>
          <p:cNvSpPr>
            <a:spLocks noGrp="1"/>
          </p:cNvSpPr>
          <p:nvPr>
            <p:ph type="ftr" sz="quarter" idx="11"/>
          </p:nvPr>
        </p:nvSpPr>
        <p:spPr>
          <a:xfrm>
            <a:off x="940154" y="8246740"/>
            <a:ext cx="8741217" cy="498413"/>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924020" y="8246740"/>
            <a:ext cx="948489" cy="498413"/>
          </a:xfrm>
          <a:prstGeom prst="rect">
            <a:avLst/>
          </a:prstGeom>
        </p:spPr>
        <p:txBody>
          <a:bodyPr/>
          <a:lstStyle/>
          <a:p>
            <a:pPr>
              <a:defRPr/>
            </a:pPr>
            <a:fld id="{D2CC5073-A55C-4F3C-8D7B-130473455D1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矩形 3"/>
          <p:cNvSpPr/>
          <p:nvPr userDrawn="1"/>
        </p:nvSpPr>
        <p:spPr>
          <a:xfrm>
            <a:off x="0" y="-1"/>
            <a:ext cx="16922750" cy="936148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3" name="矩形 2"/>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1"/>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096" y="0"/>
            <a:ext cx="16918938"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矩形 5"/>
          <p:cNvSpPr/>
          <p:nvPr userDrawn="1"/>
        </p:nvSpPr>
        <p:spPr>
          <a:xfrm>
            <a:off x="0" y="935664"/>
            <a:ext cx="16922750" cy="842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163638" y="498475"/>
            <a:ext cx="14595475" cy="180975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med" advClick="0" advTm="200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xStyles>
    <p:titleStyle>
      <a:lvl1pPr algn="l" defTabSz="623570" rtl="0" eaLnBrk="1" latinLnBrk="0" hangingPunct="1">
        <a:spcBef>
          <a:spcPct val="0"/>
        </a:spcBef>
        <a:buNone/>
        <a:defRPr sz="4915"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7995" indent="-467995" algn="l" defTabSz="623570" rtl="0" eaLnBrk="1" latinLnBrk="0" hangingPunct="1">
        <a:spcBef>
          <a:spcPts val="1365"/>
        </a:spcBef>
        <a:spcAft>
          <a:spcPts val="0"/>
        </a:spcAft>
        <a:buClr>
          <a:schemeClr val="accent1"/>
        </a:buClr>
        <a:buSzPct val="80000"/>
        <a:buFont typeface="Wingdings 3" panose="05040102010807070707" charset="2"/>
        <a:buChar char=""/>
        <a:defRPr sz="2455" kern="1200">
          <a:solidFill>
            <a:schemeClr val="tx1">
              <a:lumMod val="75000"/>
              <a:lumOff val="25000"/>
            </a:schemeClr>
          </a:solidFill>
          <a:latin typeface="+mn-lt"/>
          <a:ea typeface="+mn-ea"/>
          <a:cs typeface="+mn-cs"/>
        </a:defRPr>
      </a:lvl1pPr>
      <a:lvl2pPr marL="1014095" indent="-389890" algn="l" defTabSz="623570" rtl="0" eaLnBrk="1" latinLnBrk="0" hangingPunct="1">
        <a:spcBef>
          <a:spcPts val="1365"/>
        </a:spcBef>
        <a:spcAft>
          <a:spcPts val="0"/>
        </a:spcAft>
        <a:buClr>
          <a:schemeClr val="accent1"/>
        </a:buClr>
        <a:buSzPct val="80000"/>
        <a:buFont typeface="Wingdings 3" panose="05040102010807070707" charset="2"/>
        <a:buChar char=""/>
        <a:defRPr sz="2185" kern="1200">
          <a:solidFill>
            <a:schemeClr val="tx1">
              <a:lumMod val="75000"/>
              <a:lumOff val="25000"/>
            </a:schemeClr>
          </a:solidFill>
          <a:latin typeface="+mn-lt"/>
          <a:ea typeface="+mn-ea"/>
          <a:cs typeface="+mn-cs"/>
        </a:defRPr>
      </a:lvl2pPr>
      <a:lvl3pPr marL="1560195" indent="-311785" algn="l" defTabSz="623570" rtl="0" eaLnBrk="1" latinLnBrk="0" hangingPunct="1">
        <a:spcBef>
          <a:spcPts val="1365"/>
        </a:spcBef>
        <a:spcAft>
          <a:spcPts val="0"/>
        </a:spcAft>
        <a:buClr>
          <a:schemeClr val="accent1"/>
        </a:buClr>
        <a:buSzPct val="80000"/>
        <a:buFont typeface="Wingdings 3" panose="05040102010807070707" charset="2"/>
        <a:buChar char=""/>
        <a:defRPr sz="1910" kern="1200">
          <a:solidFill>
            <a:schemeClr val="tx1">
              <a:lumMod val="75000"/>
              <a:lumOff val="25000"/>
            </a:schemeClr>
          </a:solidFill>
          <a:latin typeface="+mn-lt"/>
          <a:ea typeface="+mn-ea"/>
          <a:cs typeface="+mn-cs"/>
        </a:defRPr>
      </a:lvl3pPr>
      <a:lvl4pPr marL="2184400"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4pPr>
      <a:lvl5pPr marL="2808605"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5pPr>
      <a:lvl6pPr marL="3432175"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6pPr>
      <a:lvl7pPr marL="4056380"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7pPr>
      <a:lvl8pPr marL="4680585"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8pPr>
      <a:lvl9pPr marL="5304790" indent="-311785" algn="l" defTabSz="623570" rtl="0" eaLnBrk="1" latinLnBrk="0" hangingPunct="1">
        <a:spcBef>
          <a:spcPts val="1365"/>
        </a:spcBef>
        <a:spcAft>
          <a:spcPts val="0"/>
        </a:spcAft>
        <a:buClr>
          <a:schemeClr val="accent1"/>
        </a:buClr>
        <a:buSzPct val="80000"/>
        <a:buFont typeface="Wingdings 3" panose="05040102010807070707" charset="2"/>
        <a:buChar char=""/>
        <a:defRPr sz="1640" kern="1200">
          <a:solidFill>
            <a:schemeClr val="tx1">
              <a:lumMod val="75000"/>
              <a:lumOff val="25000"/>
            </a:schemeClr>
          </a:solidFill>
          <a:latin typeface="+mn-lt"/>
          <a:ea typeface="+mn-ea"/>
          <a:cs typeface="+mn-cs"/>
        </a:defRPr>
      </a:lvl9pPr>
    </p:bodyStyle>
    <p:otherStyle>
      <a:defPPr>
        <a:defRPr lang="en-US"/>
      </a:defPPr>
      <a:lvl1pPr marL="0" algn="l" defTabSz="623570" rtl="0" eaLnBrk="1" latinLnBrk="0" hangingPunct="1">
        <a:defRPr sz="2455" kern="1200">
          <a:solidFill>
            <a:schemeClr val="tx1"/>
          </a:solidFill>
          <a:latin typeface="+mn-lt"/>
          <a:ea typeface="+mn-ea"/>
          <a:cs typeface="+mn-cs"/>
        </a:defRPr>
      </a:lvl1pPr>
      <a:lvl2pPr marL="624205" algn="l" defTabSz="623570" rtl="0" eaLnBrk="1" latinLnBrk="0" hangingPunct="1">
        <a:defRPr sz="2455" kern="1200">
          <a:solidFill>
            <a:schemeClr val="tx1"/>
          </a:solidFill>
          <a:latin typeface="+mn-lt"/>
          <a:ea typeface="+mn-ea"/>
          <a:cs typeface="+mn-cs"/>
        </a:defRPr>
      </a:lvl2pPr>
      <a:lvl3pPr marL="1248410" algn="l" defTabSz="623570" rtl="0" eaLnBrk="1" latinLnBrk="0" hangingPunct="1">
        <a:defRPr sz="2455" kern="1200">
          <a:solidFill>
            <a:schemeClr val="tx1"/>
          </a:solidFill>
          <a:latin typeface="+mn-lt"/>
          <a:ea typeface="+mn-ea"/>
          <a:cs typeface="+mn-cs"/>
        </a:defRPr>
      </a:lvl3pPr>
      <a:lvl4pPr marL="1871980" algn="l" defTabSz="623570" rtl="0" eaLnBrk="1" latinLnBrk="0" hangingPunct="1">
        <a:defRPr sz="2455" kern="1200">
          <a:solidFill>
            <a:schemeClr val="tx1"/>
          </a:solidFill>
          <a:latin typeface="+mn-lt"/>
          <a:ea typeface="+mn-ea"/>
          <a:cs typeface="+mn-cs"/>
        </a:defRPr>
      </a:lvl4pPr>
      <a:lvl5pPr marL="2496185" algn="l" defTabSz="623570" rtl="0" eaLnBrk="1" latinLnBrk="0" hangingPunct="1">
        <a:defRPr sz="2455" kern="1200">
          <a:solidFill>
            <a:schemeClr val="tx1"/>
          </a:solidFill>
          <a:latin typeface="+mn-lt"/>
          <a:ea typeface="+mn-ea"/>
          <a:cs typeface="+mn-cs"/>
        </a:defRPr>
      </a:lvl5pPr>
      <a:lvl6pPr marL="3120390" algn="l" defTabSz="623570" rtl="0" eaLnBrk="1" latinLnBrk="0" hangingPunct="1">
        <a:defRPr sz="2455" kern="1200">
          <a:solidFill>
            <a:schemeClr val="tx1"/>
          </a:solidFill>
          <a:latin typeface="+mn-lt"/>
          <a:ea typeface="+mn-ea"/>
          <a:cs typeface="+mn-cs"/>
        </a:defRPr>
      </a:lvl6pPr>
      <a:lvl7pPr marL="3744595" algn="l" defTabSz="623570" rtl="0" eaLnBrk="1" latinLnBrk="0" hangingPunct="1">
        <a:defRPr sz="2455" kern="1200">
          <a:solidFill>
            <a:schemeClr val="tx1"/>
          </a:solidFill>
          <a:latin typeface="+mn-lt"/>
          <a:ea typeface="+mn-ea"/>
          <a:cs typeface="+mn-cs"/>
        </a:defRPr>
      </a:lvl7pPr>
      <a:lvl8pPr marL="4368800" algn="l" defTabSz="623570" rtl="0" eaLnBrk="1" latinLnBrk="0" hangingPunct="1">
        <a:defRPr sz="2455" kern="1200">
          <a:solidFill>
            <a:schemeClr val="tx1"/>
          </a:solidFill>
          <a:latin typeface="+mn-lt"/>
          <a:ea typeface="+mn-ea"/>
          <a:cs typeface="+mn-cs"/>
        </a:defRPr>
      </a:lvl8pPr>
      <a:lvl9pPr marL="4992370" algn="l" defTabSz="623570" rtl="0" eaLnBrk="1" latinLnBrk="0" hangingPunct="1">
        <a:defRPr sz="24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3.xml"/><Relationship Id="rId7" Type="http://schemas.openxmlformats.org/officeDocument/2006/relationships/image" Target="../media/image12.jpeg"/><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8.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tags" Target="../tags/tag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4451538" y="688556"/>
            <a:ext cx="8269314" cy="82693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941694" y="733989"/>
            <a:ext cx="2133861" cy="3570208"/>
          </a:xfrm>
          <a:prstGeom prst="rect">
            <a:avLst/>
          </a:prstGeom>
          <a:noFill/>
        </p:spPr>
        <p:txBody>
          <a:bodyPr wrap="square" rtlCol="0">
            <a:spAutoFit/>
          </a:bodyPr>
          <a:lstStyle/>
          <a:p>
            <a:pPr algn="ctr"/>
            <a:r>
              <a:rPr lang="zh-CN" altLang="en-US" sz="22600" dirty="0">
                <a:solidFill>
                  <a:schemeClr val="bg1"/>
                </a:solidFill>
                <a:latin typeface="汉仪尚巍手书W" panose="00020600040101010101" pitchFamily="18" charset="-122"/>
                <a:ea typeface="汉仪尚巍手书W" panose="00020600040101010101" pitchFamily="18" charset="-122"/>
              </a:rPr>
              <a:t>创</a:t>
            </a:r>
            <a:endParaRPr lang="zh-CN" altLang="en-US" sz="22600" dirty="0">
              <a:solidFill>
                <a:schemeClr val="bg1"/>
              </a:solidFill>
              <a:latin typeface="汉仪尚巍手书W" panose="00020600040101010101" pitchFamily="18" charset="-122"/>
              <a:ea typeface="汉仪尚巍手书W" panose="00020600040101010101" pitchFamily="18" charset="-122"/>
            </a:endParaRPr>
          </a:p>
        </p:txBody>
      </p:sp>
      <p:sp>
        <p:nvSpPr>
          <p:cNvPr id="7" name="文本框 6"/>
          <p:cNvSpPr txBox="1"/>
          <p:nvPr/>
        </p:nvSpPr>
        <p:spPr>
          <a:xfrm>
            <a:off x="9538995" y="2189158"/>
            <a:ext cx="2133861" cy="3123932"/>
          </a:xfrm>
          <a:prstGeom prst="rect">
            <a:avLst/>
          </a:prstGeom>
          <a:noFill/>
        </p:spPr>
        <p:txBody>
          <a:bodyPr wrap="square" rtlCol="0">
            <a:spAutoFit/>
          </a:bodyPr>
          <a:lstStyle/>
          <a:p>
            <a:pPr algn="ctr"/>
            <a:r>
              <a:rPr lang="zh-CN" altLang="en-US" sz="19700" dirty="0">
                <a:solidFill>
                  <a:schemeClr val="bg1"/>
                </a:solidFill>
                <a:latin typeface="汉仪尚巍手书W" panose="00020600040101010101" pitchFamily="18" charset="-122"/>
                <a:ea typeface="汉仪尚巍手书W" panose="00020600040101010101" pitchFamily="18" charset="-122"/>
              </a:rPr>
              <a:t>业</a:t>
            </a:r>
            <a:endParaRPr lang="zh-CN" altLang="en-US" sz="19700" dirty="0">
              <a:solidFill>
                <a:schemeClr val="bg1"/>
              </a:solidFill>
              <a:latin typeface="汉仪尚巍手书W" panose="00020600040101010101" pitchFamily="18" charset="-122"/>
              <a:ea typeface="汉仪尚巍手书W" panose="00020600040101010101" pitchFamily="18" charset="-122"/>
            </a:endParaRPr>
          </a:p>
        </p:txBody>
      </p:sp>
      <p:sp>
        <p:nvSpPr>
          <p:cNvPr id="8" name="文本框 7"/>
          <p:cNvSpPr txBox="1">
            <a:spLocks noChangeArrowheads="1"/>
          </p:cNvSpPr>
          <p:nvPr/>
        </p:nvSpPr>
        <p:spPr bwMode="auto">
          <a:xfrm>
            <a:off x="5989975" y="3515575"/>
            <a:ext cx="1107996" cy="3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pPr>
            <a:r>
              <a:rPr lang="en-US" altLang="zh-CN" sz="2000" dirty="0">
                <a:solidFill>
                  <a:schemeClr val="bg1"/>
                </a:solidFill>
                <a:cs typeface="+mn-ea"/>
                <a:sym typeface="+mn-lt"/>
              </a:rPr>
              <a:t>2019 </a:t>
            </a:r>
            <a:r>
              <a:rPr lang="en-US" altLang="zh-CN" sz="2000" dirty="0" err="1">
                <a:solidFill>
                  <a:schemeClr val="bg1"/>
                </a:solidFill>
                <a:cs typeface="+mn-ea"/>
                <a:sym typeface="+mn-lt"/>
              </a:rPr>
              <a:t>wuzhou</a:t>
            </a:r>
            <a:r>
              <a:rPr lang="en-US" altLang="zh-CN" sz="2000" dirty="0">
                <a:solidFill>
                  <a:schemeClr val="bg1"/>
                </a:solidFill>
                <a:cs typeface="+mn-ea"/>
                <a:sym typeface="+mn-lt"/>
              </a:rPr>
              <a:t> youth entrepreneurship and innovation competition project plan</a:t>
            </a:r>
            <a:endParaRPr lang="en-US" altLang="zh-CN" sz="2000" dirty="0">
              <a:solidFill>
                <a:schemeClr val="bg1"/>
              </a:solidFill>
              <a:cs typeface="+mn-ea"/>
              <a:sym typeface="+mn-lt"/>
            </a:endParaRPr>
          </a:p>
        </p:txBody>
      </p:sp>
      <p:sp>
        <p:nvSpPr>
          <p:cNvPr id="2" name="文本框 1"/>
          <p:cNvSpPr txBox="1"/>
          <p:nvPr/>
        </p:nvSpPr>
        <p:spPr>
          <a:xfrm>
            <a:off x="7295523" y="3642695"/>
            <a:ext cx="2133861" cy="2862322"/>
          </a:xfrm>
          <a:prstGeom prst="rect">
            <a:avLst/>
          </a:prstGeom>
          <a:noFill/>
        </p:spPr>
        <p:txBody>
          <a:bodyPr wrap="square" rtlCol="0">
            <a:spAutoFit/>
          </a:bodyPr>
          <a:lstStyle/>
          <a:p>
            <a:pPr algn="ctr"/>
            <a:r>
              <a:rPr lang="zh-CN" altLang="en-US" sz="18000" dirty="0">
                <a:solidFill>
                  <a:schemeClr val="bg1"/>
                </a:solidFill>
                <a:latin typeface="汉仪尚巍手书W" panose="00020600040101010101" pitchFamily="18" charset="-122"/>
                <a:ea typeface="汉仪尚巍手书W" panose="00020600040101010101" pitchFamily="18" charset="-122"/>
              </a:rPr>
              <a:t>计</a:t>
            </a:r>
            <a:endParaRPr lang="zh-CN" altLang="en-US" sz="18000" dirty="0">
              <a:solidFill>
                <a:schemeClr val="bg1"/>
              </a:solidFill>
              <a:latin typeface="汉仪尚巍手书W" panose="00020600040101010101" pitchFamily="18" charset="-122"/>
              <a:ea typeface="汉仪尚巍手书W" panose="00020600040101010101" pitchFamily="18" charset="-122"/>
            </a:endParaRPr>
          </a:p>
        </p:txBody>
      </p:sp>
      <p:sp>
        <p:nvSpPr>
          <p:cNvPr id="3" name="文本框 2"/>
          <p:cNvSpPr txBox="1"/>
          <p:nvPr/>
        </p:nvSpPr>
        <p:spPr>
          <a:xfrm>
            <a:off x="9075555" y="5092948"/>
            <a:ext cx="2133861" cy="2985433"/>
          </a:xfrm>
          <a:prstGeom prst="rect">
            <a:avLst/>
          </a:prstGeom>
          <a:noFill/>
        </p:spPr>
        <p:txBody>
          <a:bodyPr wrap="square" rtlCol="0">
            <a:spAutoFit/>
          </a:bodyPr>
          <a:lstStyle/>
          <a:p>
            <a:pPr algn="ctr"/>
            <a:r>
              <a:rPr lang="zh-CN" altLang="en-US" sz="18800" dirty="0">
                <a:solidFill>
                  <a:schemeClr val="bg1"/>
                </a:solidFill>
                <a:latin typeface="汉仪尚巍手书W" panose="00020600040101010101" pitchFamily="18" charset="-122"/>
                <a:ea typeface="汉仪尚巍手书W" panose="00020600040101010101" pitchFamily="18" charset="-122"/>
              </a:rPr>
              <a:t>划</a:t>
            </a:r>
            <a:endParaRPr lang="zh-CN" altLang="en-US" sz="18800" dirty="0">
              <a:solidFill>
                <a:schemeClr val="bg1"/>
              </a:solidFill>
              <a:latin typeface="汉仪尚巍手书W" panose="00020600040101010101" pitchFamily="18" charset="-122"/>
              <a:ea typeface="汉仪尚巍手书W" panose="00020600040101010101" pitchFamily="18" charset="-122"/>
            </a:endParaRPr>
          </a:p>
        </p:txBody>
      </p:sp>
      <p:sp>
        <p:nvSpPr>
          <p:cNvPr id="10" name="文本框 9"/>
          <p:cNvSpPr txBox="1"/>
          <p:nvPr/>
        </p:nvSpPr>
        <p:spPr>
          <a:xfrm>
            <a:off x="14065394" y="295407"/>
            <a:ext cx="2291227" cy="877163"/>
          </a:xfrm>
          <a:prstGeom prst="rect">
            <a:avLst/>
          </a:prstGeom>
          <a:noFill/>
        </p:spPr>
        <p:txBody>
          <a:bodyPr wrap="square" rtlCol="0">
            <a:spAutoFit/>
          </a:bodyPr>
          <a:lstStyle/>
          <a:p>
            <a:pPr algn="ctr" fontAlgn="auto">
              <a:spcBef>
                <a:spcPts val="0"/>
              </a:spcBef>
              <a:spcAft>
                <a:spcPts val="0"/>
              </a:spcAft>
            </a:pPr>
            <a:r>
              <a:rPr lang="en-US" altLang="zh-CN" sz="5100" b="1" dirty="0">
                <a:solidFill>
                  <a:srgbClr val="3EB39C"/>
                </a:solidFill>
                <a:latin typeface="微软雅黑" panose="020B0503020204020204" pitchFamily="34" charset="-122"/>
                <a:ea typeface="微软雅黑" panose="020B0503020204020204" pitchFamily="34" charset="-122"/>
                <a:cs typeface="+mn-ea"/>
                <a:sym typeface="+mn-lt"/>
              </a:rPr>
              <a:t>LOGO</a:t>
            </a:r>
            <a:endParaRPr lang="en-US" altLang="zh-CN" sz="5100" b="1" dirty="0">
              <a:solidFill>
                <a:srgbClr val="3EB39C"/>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6938166" y="7586665"/>
            <a:ext cx="4144708" cy="430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311785" indent="-311785">
              <a:buFont typeface="Wingdings" panose="05000000000000000000" pitchFamily="2" charset="2"/>
              <a:buChar char="p"/>
            </a:pPr>
            <a:r>
              <a:rPr lang="zh-CN" altLang="en-US" sz="2800" b="1" dirty="0">
                <a:solidFill>
                  <a:schemeClr val="bg1"/>
                </a:solidFill>
                <a:cs typeface="+mn-ea"/>
                <a:sym typeface="+mn-lt"/>
              </a:rPr>
              <a:t>主讲人：</a:t>
            </a:r>
            <a:r>
              <a:rPr lang="en-US" altLang="zh-CN" sz="2800" b="1" dirty="0">
                <a:solidFill>
                  <a:schemeClr val="bg1"/>
                </a:solidFill>
                <a:cs typeface="+mn-ea"/>
                <a:sym typeface="+mn-lt"/>
              </a:rPr>
              <a:t>XXX</a:t>
            </a:r>
            <a:endParaRPr lang="en-US" altLang="zh-CN" sz="2800" b="1" dirty="0">
              <a:solidFill>
                <a:schemeClr val="bg1"/>
              </a:solidFill>
              <a:cs typeface="+mn-ea"/>
              <a:sym typeface="+mn-lt"/>
            </a:endParaRPr>
          </a:p>
        </p:txBody>
      </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59831" b="60375"/>
          <a:stretch>
            <a:fillRect/>
          </a:stretch>
        </p:blipFill>
        <p:spPr>
          <a:xfrm flipH="1">
            <a:off x="12918404" y="2563829"/>
            <a:ext cx="6228614" cy="3551926"/>
          </a:xfrm>
          <a:prstGeom prst="rect">
            <a:avLst/>
          </a:prstGeom>
        </p:spPr>
      </p:pic>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r="59831" b="60375"/>
          <a:stretch>
            <a:fillRect/>
          </a:stretch>
        </p:blipFill>
        <p:spPr>
          <a:xfrm>
            <a:off x="-1672331" y="1739612"/>
            <a:ext cx="3843941" cy="3551926"/>
          </a:xfrm>
          <a:prstGeom prst="rect">
            <a:avLst/>
          </a:prstGeom>
        </p:spPr>
      </p:pic>
      <p:pic>
        <p:nvPicPr>
          <p:cNvPr id="15" name="震撼呐喊节奏空旷.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948797" y="-1574535"/>
            <a:ext cx="688060" cy="688060"/>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4765" y="413385"/>
            <a:ext cx="16947515" cy="8963660"/>
          </a:xfrm>
          <a:prstGeom prst="rect">
            <a:avLst/>
          </a:prstGeom>
        </p:spPr>
      </p:pic>
    </p:spTree>
  </p:cSld>
  <p:clrMapOvr>
    <a:masterClrMapping/>
  </p:clrMapOvr>
  <p:transition spd="med"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par>
                                <p:cTn id="22" presetID="14" presetClass="entr" presetSubtype="1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randombar(horizontal)">
                                      <p:cBhvr>
                                        <p:cTn id="24" dur="500"/>
                                        <p:tgtEl>
                                          <p:spTgt spid="14"/>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750" fill="hold"/>
                                        <p:tgtEl>
                                          <p:spTgt spid="8"/>
                                        </p:tgtEl>
                                        <p:attrNameLst>
                                          <p:attrName>ppt_x</p:attrName>
                                        </p:attrNameLst>
                                      </p:cBhvr>
                                      <p:tavLst>
                                        <p:tav tm="0">
                                          <p:val>
                                            <p:strVal val="#ppt_x"/>
                                          </p:val>
                                        </p:tav>
                                        <p:tav tm="100000">
                                          <p:val>
                                            <p:strVal val="#ppt_x"/>
                                          </p:val>
                                        </p:tav>
                                      </p:tavLst>
                                    </p:anim>
                                    <p:anim calcmode="lin" valueType="num">
                                      <p:cBhvr additive="base">
                                        <p:cTn id="41" dur="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15"/>
                </p:tgtEl>
              </p:cMediaNode>
            </p:audio>
          </p:childTnLst>
        </p:cTn>
      </p:par>
    </p:tnLst>
    <p:bldLst>
      <p:bldP spid="6" grpId="0"/>
      <p:bldP spid="7" grpId="0"/>
      <p:bldP spid="8" grpId="0"/>
      <p:bldP spid="2" grpId="0"/>
      <p:bldP spid="3" grpId="0"/>
      <p:bldP spid="1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50"/>
          <p:cNvSpPr/>
          <p:nvPr/>
        </p:nvSpPr>
        <p:spPr bwMode="auto">
          <a:xfrm>
            <a:off x="2319435" y="3795932"/>
            <a:ext cx="8189329" cy="9403094"/>
          </a:xfrm>
          <a:custGeom>
            <a:avLst/>
            <a:gdLst>
              <a:gd name="connsiteX0" fmla="*/ 6340 w 6340"/>
              <a:gd name="connsiteY0" fmla="*/ 48 h 9958"/>
              <a:gd name="connsiteX1" fmla="*/ 0 w 6340"/>
              <a:gd name="connsiteY1" fmla="*/ 0 h 9958"/>
              <a:gd name="connsiteX2" fmla="*/ 6340 w 6340"/>
              <a:gd name="connsiteY2" fmla="*/ 9958 h 9958"/>
              <a:gd name="connsiteX3" fmla="*/ 6340 w 6340"/>
              <a:gd name="connsiteY3" fmla="*/ 48 h 9958"/>
            </a:gdLst>
            <a:ahLst/>
            <a:cxnLst>
              <a:cxn ang="0">
                <a:pos x="connsiteX0" y="connsiteY0"/>
              </a:cxn>
              <a:cxn ang="0">
                <a:pos x="connsiteX1" y="connsiteY1"/>
              </a:cxn>
              <a:cxn ang="0">
                <a:pos x="connsiteX2" y="connsiteY2"/>
              </a:cxn>
              <a:cxn ang="0">
                <a:pos x="connsiteX3" y="connsiteY3"/>
              </a:cxn>
            </a:cxnLst>
            <a:rect l="0" t="0" r="r" b="b"/>
            <a:pathLst>
              <a:path w="6340" h="9958">
                <a:moveTo>
                  <a:pt x="6340" y="48"/>
                </a:moveTo>
                <a:lnTo>
                  <a:pt x="0" y="0"/>
                </a:lnTo>
                <a:lnTo>
                  <a:pt x="6340" y="9958"/>
                </a:lnTo>
                <a:lnTo>
                  <a:pt x="6340" y="48"/>
                </a:lnTo>
                <a:close/>
              </a:path>
            </a:pathLst>
          </a:custGeom>
          <a:solidFill>
            <a:schemeClr val="bg1">
              <a:alpha val="40000"/>
            </a:schemeClr>
          </a:solidFill>
          <a:ln>
            <a:noFill/>
          </a:ln>
        </p:spPr>
        <p:txBody>
          <a:bodyPr vert="horz" wrap="square" lIns="124820" tIns="62410" rIns="124820" bIns="62410" numCol="1" anchor="t" anchorCtr="0" compatLnSpc="1"/>
          <a:lstStyle/>
          <a:p>
            <a:pPr fontAlgn="auto">
              <a:spcBef>
                <a:spcPts val="0"/>
              </a:spcBef>
              <a:spcAft>
                <a:spcPts val="0"/>
              </a:spcAft>
            </a:pPr>
            <a:endParaRPr lang="zh-CN" altLang="en-US">
              <a:solidFill>
                <a:prstClr val="black"/>
              </a:solidFill>
              <a:latin typeface="+mn-lt"/>
              <a:ea typeface="+mn-ea"/>
              <a:cs typeface="+mn-ea"/>
              <a:sym typeface="+mn-lt"/>
            </a:endParaRPr>
          </a:p>
        </p:txBody>
      </p:sp>
      <p:sp>
        <p:nvSpPr>
          <p:cNvPr id="21" name="文本框 20"/>
          <p:cNvSpPr txBox="1"/>
          <p:nvPr/>
        </p:nvSpPr>
        <p:spPr>
          <a:xfrm>
            <a:off x="2964886" y="3706405"/>
            <a:ext cx="2985113" cy="848566"/>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4915" b="1" dirty="0">
                <a:solidFill>
                  <a:srgbClr val="01795D"/>
                </a:solidFill>
                <a:latin typeface="+mn-lt"/>
                <a:ea typeface="+mn-ea"/>
                <a:cs typeface="+mn-ea"/>
                <a:sym typeface="+mn-lt"/>
              </a:rPr>
              <a:t>CONTENT</a:t>
            </a:r>
            <a:endParaRPr lang="zh-CN" altLang="en-US" sz="4915" b="1" dirty="0">
              <a:solidFill>
                <a:srgbClr val="01795D"/>
              </a:solidFill>
              <a:latin typeface="+mn-lt"/>
              <a:ea typeface="+mn-ea"/>
              <a:cs typeface="+mn-ea"/>
              <a:sym typeface="+mn-lt"/>
            </a:endParaRPr>
          </a:p>
        </p:txBody>
      </p:sp>
      <p:cxnSp>
        <p:nvCxnSpPr>
          <p:cNvPr id="22" name="直接连接符 21"/>
          <p:cNvCxnSpPr/>
          <p:nvPr/>
        </p:nvCxnSpPr>
        <p:spPr>
          <a:xfrm>
            <a:off x="4074884" y="4838868"/>
            <a:ext cx="1845936" cy="0"/>
          </a:xfrm>
          <a:prstGeom prst="line">
            <a:avLst/>
          </a:prstGeom>
          <a:ln w="2857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6727474" y="3667075"/>
            <a:ext cx="4412194" cy="875798"/>
            <a:chOff x="7939421" y="2811480"/>
            <a:chExt cx="3911044" cy="776322"/>
          </a:xfrm>
        </p:grpSpPr>
        <p:grpSp>
          <p:nvGrpSpPr>
            <p:cNvPr id="15" name="组合 14"/>
            <p:cNvGrpSpPr/>
            <p:nvPr/>
          </p:nvGrpSpPr>
          <p:grpSpPr>
            <a:xfrm>
              <a:off x="8563740" y="2812866"/>
              <a:ext cx="3286725" cy="774936"/>
              <a:chOff x="4529269" y="-693450"/>
              <a:chExt cx="3286725" cy="774936"/>
            </a:xfrm>
          </p:grpSpPr>
          <p:sp>
            <p:nvSpPr>
              <p:cNvPr id="16" name="文本框 15"/>
              <p:cNvSpPr txBox="1"/>
              <p:nvPr/>
            </p:nvSpPr>
            <p:spPr>
              <a:xfrm>
                <a:off x="4529269" y="-693450"/>
                <a:ext cx="1904329" cy="454243"/>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、项目简介</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4890457" y="-361389"/>
                <a:ext cx="2925537"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Project introduction</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grpSp>
          <p:nvGrpSpPr>
            <p:cNvPr id="29" name="组合 28"/>
            <p:cNvGrpSpPr/>
            <p:nvPr/>
          </p:nvGrpSpPr>
          <p:grpSpPr>
            <a:xfrm>
              <a:off x="7939421" y="2811480"/>
              <a:ext cx="676860" cy="676861"/>
              <a:chOff x="6489587" y="3677132"/>
              <a:chExt cx="1028700" cy="1028700"/>
            </a:xfrm>
          </p:grpSpPr>
          <p:sp>
            <p:nvSpPr>
              <p:cNvPr id="30" name="椭圆 29"/>
              <p:cNvSpPr/>
              <p:nvPr/>
            </p:nvSpPr>
            <p:spPr>
              <a:xfrm>
                <a:off x="6489587" y="3677132"/>
                <a:ext cx="1028700" cy="1028700"/>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sp>
            <p:nvSpPr>
              <p:cNvPr id="31" name="椭圆 42"/>
              <p:cNvSpPr/>
              <p:nvPr/>
            </p:nvSpPr>
            <p:spPr>
              <a:xfrm>
                <a:off x="6771506" y="3960143"/>
                <a:ext cx="464862" cy="462679"/>
              </a:xfrm>
              <a:custGeom>
                <a:avLst/>
                <a:gdLst>
                  <a:gd name="connsiteX0" fmla="*/ 250088 w 338138"/>
                  <a:gd name="connsiteY0" fmla="*/ 252413 h 336550"/>
                  <a:gd name="connsiteX1" fmla="*/ 217488 w 338138"/>
                  <a:gd name="connsiteY1" fmla="*/ 307976 h 336550"/>
                  <a:gd name="connsiteX2" fmla="*/ 290513 w 338138"/>
                  <a:gd name="connsiteY2" fmla="*/ 252413 h 336550"/>
                  <a:gd name="connsiteX3" fmla="*/ 250088 w 338138"/>
                  <a:gd name="connsiteY3" fmla="*/ 252413 h 336550"/>
                  <a:gd name="connsiteX4" fmla="*/ 179388 w 338138"/>
                  <a:gd name="connsiteY4" fmla="*/ 252413 h 336550"/>
                  <a:gd name="connsiteX5" fmla="*/ 179388 w 338138"/>
                  <a:gd name="connsiteY5" fmla="*/ 312738 h 336550"/>
                  <a:gd name="connsiteX6" fmla="*/ 184679 w 338138"/>
                  <a:gd name="connsiteY6" fmla="*/ 308804 h 336550"/>
                  <a:gd name="connsiteX7" fmla="*/ 208492 w 338138"/>
                  <a:gd name="connsiteY7" fmla="*/ 283887 h 336550"/>
                  <a:gd name="connsiteX8" fmla="*/ 227013 w 338138"/>
                  <a:gd name="connsiteY8" fmla="*/ 252413 h 336550"/>
                  <a:gd name="connsiteX9" fmla="*/ 179388 w 338138"/>
                  <a:gd name="connsiteY9" fmla="*/ 252413 h 336550"/>
                  <a:gd name="connsiteX10" fmla="*/ 112713 w 338138"/>
                  <a:gd name="connsiteY10" fmla="*/ 252413 h 336550"/>
                  <a:gd name="connsiteX11" fmla="*/ 158751 w 338138"/>
                  <a:gd name="connsiteY11" fmla="*/ 312738 h 336550"/>
                  <a:gd name="connsiteX12" fmla="*/ 158751 w 338138"/>
                  <a:gd name="connsiteY12" fmla="*/ 252413 h 336550"/>
                  <a:gd name="connsiteX13" fmla="*/ 112713 w 338138"/>
                  <a:gd name="connsiteY13" fmla="*/ 252413 h 336550"/>
                  <a:gd name="connsiteX14" fmla="*/ 47625 w 338138"/>
                  <a:gd name="connsiteY14" fmla="*/ 252413 h 336550"/>
                  <a:gd name="connsiteX15" fmla="*/ 122238 w 338138"/>
                  <a:gd name="connsiteY15" fmla="*/ 307976 h 336550"/>
                  <a:gd name="connsiteX16" fmla="*/ 88928 w 338138"/>
                  <a:gd name="connsiteY16" fmla="*/ 252413 h 336550"/>
                  <a:gd name="connsiteX17" fmla="*/ 47625 w 338138"/>
                  <a:gd name="connsiteY17" fmla="*/ 252413 h 336550"/>
                  <a:gd name="connsiteX18" fmla="*/ 263664 w 338138"/>
                  <a:gd name="connsiteY18" fmla="*/ 179388 h 336550"/>
                  <a:gd name="connsiteX19" fmla="*/ 255588 w 338138"/>
                  <a:gd name="connsiteY19" fmla="*/ 231776 h 336550"/>
                  <a:gd name="connsiteX20" fmla="*/ 302696 w 338138"/>
                  <a:gd name="connsiteY20" fmla="*/ 231776 h 336550"/>
                  <a:gd name="connsiteX21" fmla="*/ 317501 w 338138"/>
                  <a:gd name="connsiteY21" fmla="*/ 179388 h 336550"/>
                  <a:gd name="connsiteX22" fmla="*/ 263664 w 338138"/>
                  <a:gd name="connsiteY22" fmla="*/ 179388 h 336550"/>
                  <a:gd name="connsiteX23" fmla="*/ 179388 w 338138"/>
                  <a:gd name="connsiteY23" fmla="*/ 179388 h 336550"/>
                  <a:gd name="connsiteX24" fmla="*/ 179388 w 338138"/>
                  <a:gd name="connsiteY24" fmla="*/ 231776 h 336550"/>
                  <a:gd name="connsiteX25" fmla="*/ 233627 w 338138"/>
                  <a:gd name="connsiteY25" fmla="*/ 231776 h 336550"/>
                  <a:gd name="connsiteX26" fmla="*/ 242888 w 338138"/>
                  <a:gd name="connsiteY26" fmla="*/ 179388 h 336550"/>
                  <a:gd name="connsiteX27" fmla="*/ 179388 w 338138"/>
                  <a:gd name="connsiteY27" fmla="*/ 179388 h 336550"/>
                  <a:gd name="connsiteX28" fmla="*/ 95250 w 338138"/>
                  <a:gd name="connsiteY28" fmla="*/ 179388 h 336550"/>
                  <a:gd name="connsiteX29" fmla="*/ 104510 w 338138"/>
                  <a:gd name="connsiteY29" fmla="*/ 231776 h 336550"/>
                  <a:gd name="connsiteX30" fmla="*/ 158750 w 338138"/>
                  <a:gd name="connsiteY30" fmla="*/ 231776 h 336550"/>
                  <a:gd name="connsiteX31" fmla="*/ 158750 w 338138"/>
                  <a:gd name="connsiteY31" fmla="*/ 179388 h 336550"/>
                  <a:gd name="connsiteX32" fmla="*/ 95250 w 338138"/>
                  <a:gd name="connsiteY32" fmla="*/ 179388 h 336550"/>
                  <a:gd name="connsiteX33" fmla="*/ 22225 w 338138"/>
                  <a:gd name="connsiteY33" fmla="*/ 179388 h 336550"/>
                  <a:gd name="connsiteX34" fmla="*/ 36650 w 338138"/>
                  <a:gd name="connsiteY34" fmla="*/ 231776 h 336550"/>
                  <a:gd name="connsiteX35" fmla="*/ 82550 w 338138"/>
                  <a:gd name="connsiteY35" fmla="*/ 231776 h 336550"/>
                  <a:gd name="connsiteX36" fmla="*/ 74681 w 338138"/>
                  <a:gd name="connsiteY36" fmla="*/ 179388 h 336550"/>
                  <a:gd name="connsiteX37" fmla="*/ 22225 w 338138"/>
                  <a:gd name="connsiteY37" fmla="*/ 179388 h 336550"/>
                  <a:gd name="connsiteX38" fmla="*/ 255588 w 338138"/>
                  <a:gd name="connsiteY38" fmla="*/ 104775 h 336550"/>
                  <a:gd name="connsiteX39" fmla="*/ 263664 w 338138"/>
                  <a:gd name="connsiteY39" fmla="*/ 158750 h 336550"/>
                  <a:gd name="connsiteX40" fmla="*/ 317501 w 338138"/>
                  <a:gd name="connsiteY40" fmla="*/ 158750 h 336550"/>
                  <a:gd name="connsiteX41" fmla="*/ 302696 w 338138"/>
                  <a:gd name="connsiteY41" fmla="*/ 104775 h 336550"/>
                  <a:gd name="connsiteX42" fmla="*/ 255588 w 338138"/>
                  <a:gd name="connsiteY42" fmla="*/ 104775 h 336550"/>
                  <a:gd name="connsiteX43" fmla="*/ 179388 w 338138"/>
                  <a:gd name="connsiteY43" fmla="*/ 104775 h 336550"/>
                  <a:gd name="connsiteX44" fmla="*/ 179388 w 338138"/>
                  <a:gd name="connsiteY44" fmla="*/ 158750 h 336550"/>
                  <a:gd name="connsiteX45" fmla="*/ 242888 w 338138"/>
                  <a:gd name="connsiteY45" fmla="*/ 158750 h 336550"/>
                  <a:gd name="connsiteX46" fmla="*/ 233627 w 338138"/>
                  <a:gd name="connsiteY46" fmla="*/ 104775 h 336550"/>
                  <a:gd name="connsiteX47" fmla="*/ 179388 w 338138"/>
                  <a:gd name="connsiteY47" fmla="*/ 104775 h 336550"/>
                  <a:gd name="connsiteX48" fmla="*/ 104510 w 338138"/>
                  <a:gd name="connsiteY48" fmla="*/ 104775 h 336550"/>
                  <a:gd name="connsiteX49" fmla="*/ 95250 w 338138"/>
                  <a:gd name="connsiteY49" fmla="*/ 158750 h 336550"/>
                  <a:gd name="connsiteX50" fmla="*/ 158750 w 338138"/>
                  <a:gd name="connsiteY50" fmla="*/ 158750 h 336550"/>
                  <a:gd name="connsiteX51" fmla="*/ 158750 w 338138"/>
                  <a:gd name="connsiteY51" fmla="*/ 104775 h 336550"/>
                  <a:gd name="connsiteX52" fmla="*/ 104510 w 338138"/>
                  <a:gd name="connsiteY52" fmla="*/ 104775 h 336550"/>
                  <a:gd name="connsiteX53" fmla="*/ 36650 w 338138"/>
                  <a:gd name="connsiteY53" fmla="*/ 104775 h 336550"/>
                  <a:gd name="connsiteX54" fmla="*/ 22225 w 338138"/>
                  <a:gd name="connsiteY54" fmla="*/ 158750 h 336550"/>
                  <a:gd name="connsiteX55" fmla="*/ 74681 w 338138"/>
                  <a:gd name="connsiteY55" fmla="*/ 158750 h 336550"/>
                  <a:gd name="connsiteX56" fmla="*/ 82550 w 338138"/>
                  <a:gd name="connsiteY56" fmla="*/ 104775 h 336550"/>
                  <a:gd name="connsiteX57" fmla="*/ 36650 w 338138"/>
                  <a:gd name="connsiteY57" fmla="*/ 104775 h 336550"/>
                  <a:gd name="connsiteX58" fmla="*/ 217488 w 338138"/>
                  <a:gd name="connsiteY58" fmla="*/ 28575 h 336550"/>
                  <a:gd name="connsiteX59" fmla="*/ 250088 w 338138"/>
                  <a:gd name="connsiteY59" fmla="*/ 84138 h 336550"/>
                  <a:gd name="connsiteX60" fmla="*/ 290513 w 338138"/>
                  <a:gd name="connsiteY60" fmla="*/ 84138 h 336550"/>
                  <a:gd name="connsiteX61" fmla="*/ 217488 w 338138"/>
                  <a:gd name="connsiteY61" fmla="*/ 28575 h 336550"/>
                  <a:gd name="connsiteX62" fmla="*/ 122238 w 338138"/>
                  <a:gd name="connsiteY62" fmla="*/ 28575 h 336550"/>
                  <a:gd name="connsiteX63" fmla="*/ 47625 w 338138"/>
                  <a:gd name="connsiteY63" fmla="*/ 84138 h 336550"/>
                  <a:gd name="connsiteX64" fmla="*/ 88928 w 338138"/>
                  <a:gd name="connsiteY64" fmla="*/ 84138 h 336550"/>
                  <a:gd name="connsiteX65" fmla="*/ 122238 w 338138"/>
                  <a:gd name="connsiteY65" fmla="*/ 28575 h 336550"/>
                  <a:gd name="connsiteX66" fmla="*/ 179388 w 338138"/>
                  <a:gd name="connsiteY66" fmla="*/ 23813 h 336550"/>
                  <a:gd name="connsiteX67" fmla="*/ 179388 w 338138"/>
                  <a:gd name="connsiteY67" fmla="*/ 84138 h 336550"/>
                  <a:gd name="connsiteX68" fmla="*/ 225426 w 338138"/>
                  <a:gd name="connsiteY68" fmla="*/ 84138 h 336550"/>
                  <a:gd name="connsiteX69" fmla="*/ 179388 w 338138"/>
                  <a:gd name="connsiteY69" fmla="*/ 23813 h 336550"/>
                  <a:gd name="connsiteX70" fmla="*/ 158750 w 338138"/>
                  <a:gd name="connsiteY70" fmla="*/ 23813 h 336550"/>
                  <a:gd name="connsiteX71" fmla="*/ 153458 w 338138"/>
                  <a:gd name="connsiteY71" fmla="*/ 27747 h 336550"/>
                  <a:gd name="connsiteX72" fmla="*/ 129646 w 338138"/>
                  <a:gd name="connsiteY72" fmla="*/ 52664 h 336550"/>
                  <a:gd name="connsiteX73" fmla="*/ 111125 w 338138"/>
                  <a:gd name="connsiteY73" fmla="*/ 84138 h 336550"/>
                  <a:gd name="connsiteX74" fmla="*/ 158750 w 338138"/>
                  <a:gd name="connsiteY74" fmla="*/ 84138 h 336550"/>
                  <a:gd name="connsiteX75" fmla="*/ 169069 w 338138"/>
                  <a:gd name="connsiteY75" fmla="*/ 0 h 336550"/>
                  <a:gd name="connsiteX76" fmla="*/ 338138 w 338138"/>
                  <a:gd name="connsiteY76" fmla="*/ 168275 h 336550"/>
                  <a:gd name="connsiteX77" fmla="*/ 169069 w 338138"/>
                  <a:gd name="connsiteY77" fmla="*/ 336550 h 336550"/>
                  <a:gd name="connsiteX78" fmla="*/ 0 w 338138"/>
                  <a:gd name="connsiteY78" fmla="*/ 168275 h 336550"/>
                  <a:gd name="connsiteX79" fmla="*/ 169069 w 338138"/>
                  <a:gd name="connsiteY7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36550">
                    <a:moveTo>
                      <a:pt x="250088" y="252413"/>
                    </a:moveTo>
                    <a:cubicBezTo>
                      <a:pt x="240960" y="276226"/>
                      <a:pt x="227920" y="294747"/>
                      <a:pt x="217488" y="307976"/>
                    </a:cubicBezTo>
                    <a:cubicBezTo>
                      <a:pt x="247480" y="297393"/>
                      <a:pt x="272257" y="277549"/>
                      <a:pt x="290513" y="252413"/>
                    </a:cubicBezTo>
                    <a:cubicBezTo>
                      <a:pt x="290513" y="252413"/>
                      <a:pt x="290513" y="252413"/>
                      <a:pt x="250088" y="252413"/>
                    </a:cubicBezTo>
                    <a:close/>
                    <a:moveTo>
                      <a:pt x="179388" y="252413"/>
                    </a:moveTo>
                    <a:cubicBezTo>
                      <a:pt x="179388" y="252413"/>
                      <a:pt x="179388" y="252413"/>
                      <a:pt x="179388" y="312738"/>
                    </a:cubicBezTo>
                    <a:cubicBezTo>
                      <a:pt x="180711" y="312738"/>
                      <a:pt x="182034" y="311427"/>
                      <a:pt x="184679" y="308804"/>
                    </a:cubicBezTo>
                    <a:cubicBezTo>
                      <a:pt x="189971" y="303558"/>
                      <a:pt x="199232" y="295690"/>
                      <a:pt x="208492" y="283887"/>
                    </a:cubicBezTo>
                    <a:cubicBezTo>
                      <a:pt x="213784" y="276019"/>
                      <a:pt x="220398" y="265527"/>
                      <a:pt x="227013" y="252413"/>
                    </a:cubicBezTo>
                    <a:cubicBezTo>
                      <a:pt x="227013" y="252413"/>
                      <a:pt x="227013" y="252413"/>
                      <a:pt x="179388" y="252413"/>
                    </a:cubicBezTo>
                    <a:close/>
                    <a:moveTo>
                      <a:pt x="112713" y="252413"/>
                    </a:moveTo>
                    <a:cubicBezTo>
                      <a:pt x="127182" y="286510"/>
                      <a:pt x="148228" y="306181"/>
                      <a:pt x="158751" y="312738"/>
                    </a:cubicBezTo>
                    <a:lnTo>
                      <a:pt x="158751" y="252413"/>
                    </a:lnTo>
                    <a:cubicBezTo>
                      <a:pt x="158751" y="252413"/>
                      <a:pt x="158751" y="252413"/>
                      <a:pt x="112713" y="252413"/>
                    </a:cubicBezTo>
                    <a:close/>
                    <a:moveTo>
                      <a:pt x="47625" y="252413"/>
                    </a:moveTo>
                    <a:cubicBezTo>
                      <a:pt x="66278" y="277549"/>
                      <a:pt x="91593" y="297393"/>
                      <a:pt x="122238" y="307976"/>
                    </a:cubicBezTo>
                    <a:cubicBezTo>
                      <a:pt x="111579" y="294747"/>
                      <a:pt x="98255" y="276226"/>
                      <a:pt x="88928" y="252413"/>
                    </a:cubicBezTo>
                    <a:cubicBezTo>
                      <a:pt x="88928" y="252413"/>
                      <a:pt x="88928" y="252413"/>
                      <a:pt x="47625" y="252413"/>
                    </a:cubicBezTo>
                    <a:close/>
                    <a:moveTo>
                      <a:pt x="263664" y="179388"/>
                    </a:moveTo>
                    <a:cubicBezTo>
                      <a:pt x="262318" y="199034"/>
                      <a:pt x="259626" y="216060"/>
                      <a:pt x="255588" y="231776"/>
                    </a:cubicBezTo>
                    <a:cubicBezTo>
                      <a:pt x="255588" y="231776"/>
                      <a:pt x="255588" y="231776"/>
                      <a:pt x="302696" y="231776"/>
                    </a:cubicBezTo>
                    <a:cubicBezTo>
                      <a:pt x="310772" y="216060"/>
                      <a:pt x="316155" y="197724"/>
                      <a:pt x="317501" y="179388"/>
                    </a:cubicBezTo>
                    <a:cubicBezTo>
                      <a:pt x="317501" y="179388"/>
                      <a:pt x="317501" y="179388"/>
                      <a:pt x="263664" y="179388"/>
                    </a:cubicBezTo>
                    <a:close/>
                    <a:moveTo>
                      <a:pt x="179388" y="179388"/>
                    </a:moveTo>
                    <a:lnTo>
                      <a:pt x="179388" y="231776"/>
                    </a:lnTo>
                    <a:cubicBezTo>
                      <a:pt x="179388" y="231776"/>
                      <a:pt x="179388" y="231776"/>
                      <a:pt x="233627" y="231776"/>
                    </a:cubicBezTo>
                    <a:cubicBezTo>
                      <a:pt x="238919" y="216060"/>
                      <a:pt x="241565" y="199034"/>
                      <a:pt x="242888" y="179388"/>
                    </a:cubicBezTo>
                    <a:cubicBezTo>
                      <a:pt x="242888" y="179388"/>
                      <a:pt x="242888" y="179388"/>
                      <a:pt x="179388" y="179388"/>
                    </a:cubicBezTo>
                    <a:close/>
                    <a:moveTo>
                      <a:pt x="95250" y="179388"/>
                    </a:moveTo>
                    <a:cubicBezTo>
                      <a:pt x="96573" y="199034"/>
                      <a:pt x="99219" y="216060"/>
                      <a:pt x="104510" y="231776"/>
                    </a:cubicBezTo>
                    <a:cubicBezTo>
                      <a:pt x="104510" y="231776"/>
                      <a:pt x="104510" y="231776"/>
                      <a:pt x="158750" y="231776"/>
                    </a:cubicBezTo>
                    <a:lnTo>
                      <a:pt x="158750" y="179388"/>
                    </a:lnTo>
                    <a:cubicBezTo>
                      <a:pt x="158750" y="179388"/>
                      <a:pt x="158750" y="179388"/>
                      <a:pt x="95250" y="179388"/>
                    </a:cubicBezTo>
                    <a:close/>
                    <a:moveTo>
                      <a:pt x="22225" y="179388"/>
                    </a:moveTo>
                    <a:cubicBezTo>
                      <a:pt x="23536" y="197724"/>
                      <a:pt x="28782" y="216060"/>
                      <a:pt x="36650" y="231776"/>
                    </a:cubicBezTo>
                    <a:cubicBezTo>
                      <a:pt x="36650" y="231776"/>
                      <a:pt x="36650" y="231776"/>
                      <a:pt x="82550" y="231776"/>
                    </a:cubicBezTo>
                    <a:cubicBezTo>
                      <a:pt x="78616" y="216060"/>
                      <a:pt x="75993" y="199034"/>
                      <a:pt x="74681" y="179388"/>
                    </a:cubicBezTo>
                    <a:cubicBezTo>
                      <a:pt x="74681" y="179388"/>
                      <a:pt x="74681" y="179388"/>
                      <a:pt x="22225" y="179388"/>
                    </a:cubicBezTo>
                    <a:close/>
                    <a:moveTo>
                      <a:pt x="255588" y="104775"/>
                    </a:moveTo>
                    <a:cubicBezTo>
                      <a:pt x="259626" y="120967"/>
                      <a:pt x="262318" y="138509"/>
                      <a:pt x="263664" y="158750"/>
                    </a:cubicBezTo>
                    <a:cubicBezTo>
                      <a:pt x="263664" y="158750"/>
                      <a:pt x="263664" y="158750"/>
                      <a:pt x="317501" y="158750"/>
                    </a:cubicBezTo>
                    <a:cubicBezTo>
                      <a:pt x="316155" y="139859"/>
                      <a:pt x="310772" y="120967"/>
                      <a:pt x="302696" y="104775"/>
                    </a:cubicBezTo>
                    <a:cubicBezTo>
                      <a:pt x="302696" y="104775"/>
                      <a:pt x="302696" y="104775"/>
                      <a:pt x="255588" y="104775"/>
                    </a:cubicBezTo>
                    <a:close/>
                    <a:moveTo>
                      <a:pt x="179388" y="104775"/>
                    </a:moveTo>
                    <a:lnTo>
                      <a:pt x="179388" y="158750"/>
                    </a:lnTo>
                    <a:cubicBezTo>
                      <a:pt x="179388" y="158750"/>
                      <a:pt x="179388" y="158750"/>
                      <a:pt x="242888" y="158750"/>
                    </a:cubicBezTo>
                    <a:cubicBezTo>
                      <a:pt x="241565" y="138509"/>
                      <a:pt x="238919" y="119618"/>
                      <a:pt x="233627" y="104775"/>
                    </a:cubicBezTo>
                    <a:cubicBezTo>
                      <a:pt x="233627" y="104775"/>
                      <a:pt x="233627" y="104775"/>
                      <a:pt x="179388" y="104775"/>
                    </a:cubicBezTo>
                    <a:close/>
                    <a:moveTo>
                      <a:pt x="104510" y="104775"/>
                    </a:moveTo>
                    <a:cubicBezTo>
                      <a:pt x="99219" y="119618"/>
                      <a:pt x="96573" y="138509"/>
                      <a:pt x="95250" y="158750"/>
                    </a:cubicBezTo>
                    <a:cubicBezTo>
                      <a:pt x="95250" y="158750"/>
                      <a:pt x="95250" y="158750"/>
                      <a:pt x="158750" y="158750"/>
                    </a:cubicBezTo>
                    <a:lnTo>
                      <a:pt x="158750" y="104775"/>
                    </a:lnTo>
                    <a:cubicBezTo>
                      <a:pt x="158750" y="104775"/>
                      <a:pt x="158750" y="104775"/>
                      <a:pt x="104510" y="104775"/>
                    </a:cubicBezTo>
                    <a:close/>
                    <a:moveTo>
                      <a:pt x="36650" y="104775"/>
                    </a:moveTo>
                    <a:cubicBezTo>
                      <a:pt x="28782" y="120967"/>
                      <a:pt x="23536" y="139859"/>
                      <a:pt x="22225" y="158750"/>
                    </a:cubicBezTo>
                    <a:cubicBezTo>
                      <a:pt x="22225" y="158750"/>
                      <a:pt x="22225" y="158750"/>
                      <a:pt x="74681" y="158750"/>
                    </a:cubicBezTo>
                    <a:cubicBezTo>
                      <a:pt x="75993" y="138509"/>
                      <a:pt x="78616" y="120967"/>
                      <a:pt x="82550" y="104775"/>
                    </a:cubicBezTo>
                    <a:cubicBezTo>
                      <a:pt x="82550" y="104775"/>
                      <a:pt x="82550" y="104775"/>
                      <a:pt x="36650" y="104775"/>
                    </a:cubicBezTo>
                    <a:close/>
                    <a:moveTo>
                      <a:pt x="217488" y="28575"/>
                    </a:moveTo>
                    <a:cubicBezTo>
                      <a:pt x="227920" y="41804"/>
                      <a:pt x="240960" y="60325"/>
                      <a:pt x="250088" y="84138"/>
                    </a:cubicBezTo>
                    <a:cubicBezTo>
                      <a:pt x="250088" y="84138"/>
                      <a:pt x="250088" y="84138"/>
                      <a:pt x="290513" y="84138"/>
                    </a:cubicBezTo>
                    <a:cubicBezTo>
                      <a:pt x="272257" y="59002"/>
                      <a:pt x="247480" y="39158"/>
                      <a:pt x="217488" y="28575"/>
                    </a:cubicBezTo>
                    <a:close/>
                    <a:moveTo>
                      <a:pt x="122238" y="28575"/>
                    </a:moveTo>
                    <a:cubicBezTo>
                      <a:pt x="91593" y="39158"/>
                      <a:pt x="66278" y="59002"/>
                      <a:pt x="47625" y="84138"/>
                    </a:cubicBezTo>
                    <a:cubicBezTo>
                      <a:pt x="47625" y="84138"/>
                      <a:pt x="47625" y="84138"/>
                      <a:pt x="88928" y="84138"/>
                    </a:cubicBezTo>
                    <a:cubicBezTo>
                      <a:pt x="98255" y="60325"/>
                      <a:pt x="111579" y="41804"/>
                      <a:pt x="122238" y="28575"/>
                    </a:cubicBezTo>
                    <a:close/>
                    <a:moveTo>
                      <a:pt x="179388" y="23813"/>
                    </a:moveTo>
                    <a:cubicBezTo>
                      <a:pt x="179388" y="23813"/>
                      <a:pt x="179388" y="23813"/>
                      <a:pt x="179388" y="84138"/>
                    </a:cubicBezTo>
                    <a:lnTo>
                      <a:pt x="225426" y="84138"/>
                    </a:lnTo>
                    <a:cubicBezTo>
                      <a:pt x="210957" y="50041"/>
                      <a:pt x="189911" y="30370"/>
                      <a:pt x="179388" y="23813"/>
                    </a:cubicBezTo>
                    <a:close/>
                    <a:moveTo>
                      <a:pt x="158750" y="23813"/>
                    </a:moveTo>
                    <a:cubicBezTo>
                      <a:pt x="157427" y="23813"/>
                      <a:pt x="156104" y="25124"/>
                      <a:pt x="153458" y="27747"/>
                    </a:cubicBezTo>
                    <a:cubicBezTo>
                      <a:pt x="148166" y="32993"/>
                      <a:pt x="138906" y="40861"/>
                      <a:pt x="129646" y="52664"/>
                    </a:cubicBezTo>
                    <a:cubicBezTo>
                      <a:pt x="124354" y="60532"/>
                      <a:pt x="117739" y="71024"/>
                      <a:pt x="111125" y="84138"/>
                    </a:cubicBezTo>
                    <a:cubicBezTo>
                      <a:pt x="111125" y="84138"/>
                      <a:pt x="111125" y="84138"/>
                      <a:pt x="158750" y="84138"/>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4820" tIns="62410" rIns="124820" bIns="6241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sz="2455">
                  <a:solidFill>
                    <a:prstClr val="white"/>
                  </a:solidFill>
                  <a:cs typeface="+mn-ea"/>
                  <a:sym typeface="+mn-lt"/>
                </a:endParaRPr>
              </a:p>
            </p:txBody>
          </p:sp>
        </p:grpSp>
      </p:grpSp>
      <p:grpSp>
        <p:nvGrpSpPr>
          <p:cNvPr id="49" name="组合 48"/>
          <p:cNvGrpSpPr/>
          <p:nvPr/>
        </p:nvGrpSpPr>
        <p:grpSpPr>
          <a:xfrm>
            <a:off x="6681405" y="2160464"/>
            <a:ext cx="3559939" cy="870839"/>
            <a:chOff x="7939421" y="782592"/>
            <a:chExt cx="3155590" cy="771927"/>
          </a:xfrm>
        </p:grpSpPr>
        <p:grpSp>
          <p:nvGrpSpPr>
            <p:cNvPr id="9" name="组合 8"/>
            <p:cNvGrpSpPr/>
            <p:nvPr/>
          </p:nvGrpSpPr>
          <p:grpSpPr>
            <a:xfrm>
              <a:off x="8563743" y="796641"/>
              <a:ext cx="2531268" cy="757878"/>
              <a:chOff x="4445897" y="-733630"/>
              <a:chExt cx="2531268" cy="757878"/>
            </a:xfrm>
          </p:grpSpPr>
          <p:sp>
            <p:nvSpPr>
              <p:cNvPr id="10" name="文本框 9"/>
              <p:cNvSpPr txBox="1"/>
              <p:nvPr/>
            </p:nvSpPr>
            <p:spPr>
              <a:xfrm>
                <a:off x="4445897" y="-733630"/>
                <a:ext cx="1904329" cy="454243"/>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1</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、团队介绍</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1" name="文本框 10"/>
              <p:cNvSpPr txBox="1"/>
              <p:nvPr/>
            </p:nvSpPr>
            <p:spPr>
              <a:xfrm>
                <a:off x="4819401" y="-418628"/>
                <a:ext cx="2157764" cy="442876"/>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Team introduction</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grpSp>
          <p:nvGrpSpPr>
            <p:cNvPr id="34" name="组合 33"/>
            <p:cNvGrpSpPr/>
            <p:nvPr/>
          </p:nvGrpSpPr>
          <p:grpSpPr>
            <a:xfrm>
              <a:off x="7939421" y="782592"/>
              <a:ext cx="676860" cy="676861"/>
              <a:chOff x="7622186" y="980728"/>
              <a:chExt cx="766757" cy="766758"/>
            </a:xfrm>
          </p:grpSpPr>
          <p:sp>
            <p:nvSpPr>
              <p:cNvPr id="24" name="椭圆 23"/>
              <p:cNvSpPr/>
              <p:nvPr/>
            </p:nvSpPr>
            <p:spPr>
              <a:xfrm>
                <a:off x="7622186" y="980728"/>
                <a:ext cx="766757" cy="766758"/>
              </a:xfrm>
              <a:prstGeom prst="ellipse">
                <a:avLst/>
              </a:prstGeom>
              <a:solidFill>
                <a:srgbClr val="01795D"/>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sp>
            <p:nvSpPr>
              <p:cNvPr id="39" name="KSO_Shape"/>
              <p:cNvSpPr/>
              <p:nvPr/>
            </p:nvSpPr>
            <p:spPr bwMode="auto">
              <a:xfrm>
                <a:off x="7791425" y="1233989"/>
                <a:ext cx="428278" cy="29408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grpSp>
      </p:grpSp>
      <p:grpSp>
        <p:nvGrpSpPr>
          <p:cNvPr id="50" name="组合 49"/>
          <p:cNvGrpSpPr/>
          <p:nvPr/>
        </p:nvGrpSpPr>
        <p:grpSpPr>
          <a:xfrm>
            <a:off x="10747510" y="2159035"/>
            <a:ext cx="4524887" cy="873318"/>
            <a:chOff x="7939421" y="1797036"/>
            <a:chExt cx="4010936" cy="774124"/>
          </a:xfrm>
        </p:grpSpPr>
        <p:grpSp>
          <p:nvGrpSpPr>
            <p:cNvPr id="12" name="组合 11"/>
            <p:cNvGrpSpPr/>
            <p:nvPr/>
          </p:nvGrpSpPr>
          <p:grpSpPr>
            <a:xfrm>
              <a:off x="8565161" y="1804754"/>
              <a:ext cx="3385196" cy="766406"/>
              <a:chOff x="4520139" y="-658513"/>
              <a:chExt cx="3385196" cy="766406"/>
            </a:xfrm>
          </p:grpSpPr>
          <p:sp>
            <p:nvSpPr>
              <p:cNvPr id="13" name="文本框 12"/>
              <p:cNvSpPr txBox="1"/>
              <p:nvPr/>
            </p:nvSpPr>
            <p:spPr>
              <a:xfrm>
                <a:off x="4520139" y="-658513"/>
                <a:ext cx="1901487" cy="454243"/>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5</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、实施计划</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4" name="文本框 13"/>
              <p:cNvSpPr txBox="1"/>
              <p:nvPr/>
            </p:nvSpPr>
            <p:spPr>
              <a:xfrm>
                <a:off x="4887676" y="-334982"/>
                <a:ext cx="3017659"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Implementation plan</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grpSp>
          <p:nvGrpSpPr>
            <p:cNvPr id="36" name="组合 35"/>
            <p:cNvGrpSpPr/>
            <p:nvPr/>
          </p:nvGrpSpPr>
          <p:grpSpPr>
            <a:xfrm>
              <a:off x="7939421" y="1797036"/>
              <a:ext cx="676860" cy="676861"/>
              <a:chOff x="7622186" y="2022598"/>
              <a:chExt cx="766757" cy="766758"/>
            </a:xfrm>
          </p:grpSpPr>
          <p:sp>
            <p:nvSpPr>
              <p:cNvPr id="27" name="椭圆 26"/>
              <p:cNvSpPr/>
              <p:nvPr/>
            </p:nvSpPr>
            <p:spPr>
              <a:xfrm>
                <a:off x="7622186" y="2022598"/>
                <a:ext cx="766757" cy="766758"/>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sp>
            <p:nvSpPr>
              <p:cNvPr id="41" name="KSO_Shape"/>
              <p:cNvSpPr/>
              <p:nvPr/>
            </p:nvSpPr>
            <p:spPr bwMode="auto">
              <a:xfrm>
                <a:off x="7827327" y="2278352"/>
                <a:ext cx="356474" cy="30359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mn-lt"/>
                  <a:ea typeface="+mn-ea"/>
                  <a:cs typeface="+mn-ea"/>
                  <a:sym typeface="+mn-lt"/>
                </a:endParaRPr>
              </a:p>
            </p:txBody>
          </p:sp>
        </p:grpSp>
      </p:grpSp>
      <p:grpSp>
        <p:nvGrpSpPr>
          <p:cNvPr id="52" name="组合 51"/>
          <p:cNvGrpSpPr/>
          <p:nvPr/>
        </p:nvGrpSpPr>
        <p:grpSpPr>
          <a:xfrm>
            <a:off x="10740542" y="3670722"/>
            <a:ext cx="3628536" cy="883857"/>
            <a:chOff x="7939421" y="3820978"/>
            <a:chExt cx="3216396" cy="783466"/>
          </a:xfrm>
        </p:grpSpPr>
        <p:grpSp>
          <p:nvGrpSpPr>
            <p:cNvPr id="18" name="组合 17"/>
            <p:cNvGrpSpPr/>
            <p:nvPr/>
          </p:nvGrpSpPr>
          <p:grpSpPr>
            <a:xfrm>
              <a:off x="8565162" y="3820978"/>
              <a:ext cx="2590655" cy="783466"/>
              <a:chOff x="4515075" y="-709906"/>
              <a:chExt cx="2590655" cy="783466"/>
            </a:xfrm>
          </p:grpSpPr>
          <p:sp>
            <p:nvSpPr>
              <p:cNvPr id="19" name="文本框 18"/>
              <p:cNvSpPr txBox="1"/>
              <p:nvPr/>
            </p:nvSpPr>
            <p:spPr>
              <a:xfrm>
                <a:off x="4515075" y="-709906"/>
                <a:ext cx="1901488" cy="454243"/>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6</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、预算效益</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4871074" y="-369315"/>
                <a:ext cx="2234656"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Budget benefits</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grpSp>
          <p:nvGrpSpPr>
            <p:cNvPr id="38" name="组合 37"/>
            <p:cNvGrpSpPr/>
            <p:nvPr/>
          </p:nvGrpSpPr>
          <p:grpSpPr>
            <a:xfrm>
              <a:off x="7939421" y="3825924"/>
              <a:ext cx="676860" cy="676861"/>
              <a:chOff x="7622186" y="3964430"/>
              <a:chExt cx="766757" cy="766758"/>
            </a:xfrm>
          </p:grpSpPr>
          <p:sp>
            <p:nvSpPr>
              <p:cNvPr id="33" name="椭圆 32"/>
              <p:cNvSpPr/>
              <p:nvPr/>
            </p:nvSpPr>
            <p:spPr>
              <a:xfrm>
                <a:off x="7622186" y="3964430"/>
                <a:ext cx="766757" cy="766758"/>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sp>
            <p:nvSpPr>
              <p:cNvPr id="44" name="KSO_Shape"/>
              <p:cNvSpPr/>
              <p:nvPr/>
            </p:nvSpPr>
            <p:spPr bwMode="auto">
              <a:xfrm>
                <a:off x="7824192" y="4194607"/>
                <a:ext cx="360475" cy="30640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grpSp>
      </p:grpSp>
      <p:grpSp>
        <p:nvGrpSpPr>
          <p:cNvPr id="54" name="组合 53"/>
          <p:cNvGrpSpPr/>
          <p:nvPr/>
        </p:nvGrpSpPr>
        <p:grpSpPr>
          <a:xfrm>
            <a:off x="6692663" y="5071072"/>
            <a:ext cx="3604745" cy="893482"/>
            <a:chOff x="7939421" y="4829090"/>
            <a:chExt cx="3195306" cy="791997"/>
          </a:xfrm>
        </p:grpSpPr>
        <p:grpSp>
          <p:nvGrpSpPr>
            <p:cNvPr id="56" name="组合 55"/>
            <p:cNvGrpSpPr/>
            <p:nvPr/>
          </p:nvGrpSpPr>
          <p:grpSpPr>
            <a:xfrm>
              <a:off x="8565160" y="4829090"/>
              <a:ext cx="2569567" cy="791997"/>
              <a:chOff x="4520138" y="-786036"/>
              <a:chExt cx="2569567" cy="791997"/>
            </a:xfrm>
          </p:grpSpPr>
          <p:sp>
            <p:nvSpPr>
              <p:cNvPr id="57" name="文本框 56"/>
              <p:cNvSpPr txBox="1"/>
              <p:nvPr/>
            </p:nvSpPr>
            <p:spPr>
              <a:xfrm>
                <a:off x="4520138" y="-786036"/>
                <a:ext cx="1901487" cy="454242"/>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3</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、产品服务</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58" name="文本框 57"/>
              <p:cNvSpPr txBox="1"/>
              <p:nvPr/>
            </p:nvSpPr>
            <p:spPr>
              <a:xfrm>
                <a:off x="4887099" y="-436914"/>
                <a:ext cx="2202606"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Product services</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grpSp>
          <p:nvGrpSpPr>
            <p:cNvPr id="32" name="组合 31"/>
            <p:cNvGrpSpPr/>
            <p:nvPr/>
          </p:nvGrpSpPr>
          <p:grpSpPr>
            <a:xfrm>
              <a:off x="7939421" y="4840370"/>
              <a:ext cx="676860" cy="676861"/>
              <a:chOff x="7622186" y="4881465"/>
              <a:chExt cx="766757" cy="766758"/>
            </a:xfrm>
          </p:grpSpPr>
          <p:sp>
            <p:nvSpPr>
              <p:cNvPr id="60" name="椭圆 59"/>
              <p:cNvSpPr/>
              <p:nvPr/>
            </p:nvSpPr>
            <p:spPr>
              <a:xfrm>
                <a:off x="7622186" y="4881465"/>
                <a:ext cx="766757" cy="766758"/>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sp>
            <p:nvSpPr>
              <p:cNvPr id="46" name="KSO_Shape"/>
              <p:cNvSpPr/>
              <p:nvPr/>
            </p:nvSpPr>
            <p:spPr bwMode="auto">
              <a:xfrm>
                <a:off x="7826751" y="5096888"/>
                <a:ext cx="357626" cy="3433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grpSp>
      </p:grpSp>
      <p:sp>
        <p:nvSpPr>
          <p:cNvPr id="45" name="文本框 44"/>
          <p:cNvSpPr txBox="1"/>
          <p:nvPr/>
        </p:nvSpPr>
        <p:spPr>
          <a:xfrm>
            <a:off x="2994742" y="4503557"/>
            <a:ext cx="1024639" cy="596445"/>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3275"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目录</a:t>
            </a:r>
            <a:endParaRPr lang="zh-CN" altLang="en-US" sz="3275"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78" name="组合 77"/>
          <p:cNvGrpSpPr/>
          <p:nvPr/>
        </p:nvGrpSpPr>
        <p:grpSpPr>
          <a:xfrm>
            <a:off x="10741623" y="5133312"/>
            <a:ext cx="3604746" cy="893482"/>
            <a:chOff x="7939420" y="4829090"/>
            <a:chExt cx="3195307" cy="791997"/>
          </a:xfrm>
        </p:grpSpPr>
        <p:grpSp>
          <p:nvGrpSpPr>
            <p:cNvPr id="79" name="组合 78"/>
            <p:cNvGrpSpPr/>
            <p:nvPr/>
          </p:nvGrpSpPr>
          <p:grpSpPr>
            <a:xfrm>
              <a:off x="8565160" y="4829090"/>
              <a:ext cx="2569567" cy="791997"/>
              <a:chOff x="4520138" y="-786036"/>
              <a:chExt cx="2569567" cy="791997"/>
            </a:xfrm>
          </p:grpSpPr>
          <p:sp>
            <p:nvSpPr>
              <p:cNvPr id="83" name="文本框 82"/>
              <p:cNvSpPr txBox="1"/>
              <p:nvPr/>
            </p:nvSpPr>
            <p:spPr>
              <a:xfrm>
                <a:off x="4520138" y="-786036"/>
                <a:ext cx="1901487" cy="454242"/>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7</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、风险分析</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84" name="文本框 83"/>
              <p:cNvSpPr txBox="1"/>
              <p:nvPr/>
            </p:nvSpPr>
            <p:spPr>
              <a:xfrm>
                <a:off x="4887099" y="-436914"/>
                <a:ext cx="2202606"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Risk analysis</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sp>
          <p:nvSpPr>
            <p:cNvPr id="81" name="椭圆 80"/>
            <p:cNvSpPr/>
            <p:nvPr/>
          </p:nvSpPr>
          <p:spPr>
            <a:xfrm>
              <a:off x="7939420" y="4840371"/>
              <a:ext cx="676860" cy="676861"/>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dirty="0">
                <a:solidFill>
                  <a:prstClr val="white"/>
                </a:solidFill>
                <a:cs typeface="+mn-ea"/>
                <a:sym typeface="+mn-lt"/>
              </a:endParaRPr>
            </a:p>
          </p:txBody>
        </p:sp>
      </p:grpSp>
      <p:grpSp>
        <p:nvGrpSpPr>
          <p:cNvPr id="85" name="组合 84"/>
          <p:cNvGrpSpPr/>
          <p:nvPr/>
        </p:nvGrpSpPr>
        <p:grpSpPr>
          <a:xfrm>
            <a:off x="6732461" y="6435671"/>
            <a:ext cx="3604745" cy="893482"/>
            <a:chOff x="7939421" y="4829090"/>
            <a:chExt cx="3195306" cy="791997"/>
          </a:xfrm>
        </p:grpSpPr>
        <p:grpSp>
          <p:nvGrpSpPr>
            <p:cNvPr id="86" name="组合 85"/>
            <p:cNvGrpSpPr/>
            <p:nvPr/>
          </p:nvGrpSpPr>
          <p:grpSpPr>
            <a:xfrm>
              <a:off x="8565160" y="4829090"/>
              <a:ext cx="2569567" cy="791997"/>
              <a:chOff x="4520138" y="-786036"/>
              <a:chExt cx="2569567" cy="791997"/>
            </a:xfrm>
          </p:grpSpPr>
          <p:sp>
            <p:nvSpPr>
              <p:cNvPr id="90" name="文本框 89"/>
              <p:cNvSpPr txBox="1"/>
              <p:nvPr/>
            </p:nvSpPr>
            <p:spPr>
              <a:xfrm>
                <a:off x="4520138" y="-786036"/>
                <a:ext cx="1901487" cy="454242"/>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en-US" altLang="zh-CN"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4</a:t>
                </a:r>
                <a:r>
                  <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、营销计划</a:t>
                </a:r>
                <a:endParaRPr lang="zh-CN" altLang="en-US" sz="2730" b="1"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91" name="文本框 90"/>
              <p:cNvSpPr txBox="1"/>
              <p:nvPr/>
            </p:nvSpPr>
            <p:spPr>
              <a:xfrm>
                <a:off x="4887099" y="-436914"/>
                <a:ext cx="2202606" cy="442875"/>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Marketing plan</a:t>
                </a:r>
                <a:endParaRPr lang="zh-CN" altLang="en-US" sz="2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grpSp>
        <p:sp>
          <p:nvSpPr>
            <p:cNvPr id="88" name="椭圆 87"/>
            <p:cNvSpPr/>
            <p:nvPr/>
          </p:nvSpPr>
          <p:spPr>
            <a:xfrm>
              <a:off x="7939421" y="4840370"/>
              <a:ext cx="676860" cy="676861"/>
            </a:xfrm>
            <a:prstGeom prst="ellipse">
              <a:avLst/>
            </a:prstGeom>
            <a:solidFill>
              <a:srgbClr val="0B6F5C"/>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cs typeface="+mn-ea"/>
                <a:sym typeface="+mn-lt"/>
              </a:endParaRPr>
            </a:p>
          </p:txBody>
        </p:sp>
      </p:grpSp>
      <p:sp>
        <p:nvSpPr>
          <p:cNvPr id="92" name="Freeform 8"/>
          <p:cNvSpPr>
            <a:spLocks noEditPoints="1"/>
          </p:cNvSpPr>
          <p:nvPr/>
        </p:nvSpPr>
        <p:spPr bwMode="auto">
          <a:xfrm>
            <a:off x="6842272" y="6611919"/>
            <a:ext cx="528548" cy="435220"/>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3"/>
              </a:solidFill>
            </a:endParaRPr>
          </a:p>
        </p:txBody>
      </p:sp>
      <p:sp>
        <p:nvSpPr>
          <p:cNvPr id="95" name="KSO_Shape"/>
          <p:cNvSpPr/>
          <p:nvPr/>
        </p:nvSpPr>
        <p:spPr bwMode="auto">
          <a:xfrm>
            <a:off x="10915272" y="5303976"/>
            <a:ext cx="404574" cy="39389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dirty="0">
              <a:solidFill>
                <a:schemeClr val="accent3"/>
              </a:solidFill>
              <a:ea typeface="宋体" panose="02010600030101010101" pitchFamily="2" charset="-122"/>
            </a:endParaRPr>
          </a:p>
        </p:txBody>
      </p:sp>
      <p:pic>
        <p:nvPicPr>
          <p:cNvPr id="59" name="图片 5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565831" y="471700"/>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01</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第一部分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6311295" y="3672632"/>
            <a:ext cx="6431722" cy="2591801"/>
            <a:chOff x="3365500" y="332055"/>
            <a:chExt cx="4711724" cy="1898691"/>
          </a:xfrm>
        </p:grpSpPr>
        <p:sp>
          <p:nvSpPr>
            <p:cNvPr id="5" name="文本框 4"/>
            <p:cNvSpPr txBox="1"/>
            <p:nvPr/>
          </p:nvSpPr>
          <p:spPr>
            <a:xfrm>
              <a:off x="3484799" y="332055"/>
              <a:ext cx="1939039" cy="608768"/>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团队介绍</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3365500" y="993387"/>
              <a:ext cx="4711724" cy="1237359"/>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公司成立于</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是由一群具有创新意识、拥有共同目标、有着不同专业知识背景的朝气蓬勃的年轻人组成的一个不可分割的整体</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47" name="KSO_Shape"/>
          <p:cNvSpPr/>
          <p:nvPr/>
        </p:nvSpPr>
        <p:spPr bwMode="auto">
          <a:xfrm>
            <a:off x="7372337" y="3035037"/>
            <a:ext cx="786354" cy="53996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A745A"/>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1000"/>
                                        <p:tgtEl>
                                          <p:spTgt spid="47"/>
                                        </p:tgtEl>
                                      </p:cBhvr>
                                    </p:animEffect>
                                    <p:anim calcmode="lin" valueType="num">
                                      <p:cBhvr>
                                        <p:cTn id="11" dur="1000" fill="hold"/>
                                        <p:tgtEl>
                                          <p:spTgt spid="47"/>
                                        </p:tgtEl>
                                        <p:attrNameLst>
                                          <p:attrName>ppt_x</p:attrName>
                                        </p:attrNameLst>
                                      </p:cBhvr>
                                      <p:tavLst>
                                        <p:tav tm="0">
                                          <p:val>
                                            <p:strVal val="#ppt_x"/>
                                          </p:val>
                                        </p:tav>
                                        <p:tav tm="100000">
                                          <p:val>
                                            <p:strVal val="#ppt_x"/>
                                          </p:val>
                                        </p:tav>
                                      </p:tavLst>
                                    </p:anim>
                                    <p:anim calcmode="lin" valueType="num">
                                      <p:cBhvr>
                                        <p:cTn id="12" dur="1000" fill="hold"/>
                                        <p:tgtEl>
                                          <p:spTgt spid="4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4" presetClass="entr" presetSubtype="1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89544" y="936328"/>
            <a:ext cx="12933205" cy="5256584"/>
          </a:xfrm>
          <a:prstGeom prst="rect">
            <a:avLst/>
          </a:prstGeom>
        </p:spPr>
      </p:pic>
      <p:sp>
        <p:nvSpPr>
          <p:cNvPr id="21" name="标题 20"/>
          <p:cNvSpPr>
            <a:spLocks noGrp="1"/>
          </p:cNvSpPr>
          <p:nvPr>
            <p:ph type="title"/>
          </p:nvPr>
        </p:nvSpPr>
        <p:spPr>
          <a:prstGeom prst="rect">
            <a:avLst/>
          </a:prstGeom>
        </p:spPr>
        <p:txBody>
          <a:bodyPr>
            <a:normAutofit fontScale="90000"/>
          </a:bodyPr>
          <a:lstStyle/>
          <a:p>
            <a:r>
              <a:rPr lang="zh-CN" altLang="en-US" dirty="0"/>
              <a:t>公司简介</a:t>
            </a:r>
            <a:endParaRPr lang="zh-CN" altLang="en-US" dirty="0"/>
          </a:p>
        </p:txBody>
      </p:sp>
      <p:sp>
        <p:nvSpPr>
          <p:cNvPr id="6" name="KSO_Shape"/>
          <p:cNvSpPr/>
          <p:nvPr/>
        </p:nvSpPr>
        <p:spPr bwMode="auto">
          <a:xfrm>
            <a:off x="489174" y="363053"/>
            <a:ext cx="517784" cy="3496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lumMod val="40000"/>
              <a:lumOff val="60000"/>
            </a:schemeClr>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9" name="Group 9"/>
          <p:cNvGrpSpPr/>
          <p:nvPr/>
        </p:nvGrpSpPr>
        <p:grpSpPr bwMode="auto">
          <a:xfrm>
            <a:off x="3" y="899255"/>
            <a:ext cx="4371308" cy="5293658"/>
            <a:chOff x="-165139" y="857056"/>
            <a:chExt cx="2367382" cy="2851580"/>
          </a:xfrm>
        </p:grpSpPr>
        <p:grpSp>
          <p:nvGrpSpPr>
            <p:cNvPr id="10" name="Group 41"/>
            <p:cNvGrpSpPr/>
            <p:nvPr/>
          </p:nvGrpSpPr>
          <p:grpSpPr>
            <a:xfrm>
              <a:off x="-165139" y="857056"/>
              <a:ext cx="2169802" cy="2851580"/>
              <a:chOff x="2973520" y="1375518"/>
              <a:chExt cx="2981049" cy="2851580"/>
            </a:xfrm>
            <a:solidFill>
              <a:schemeClr val="tx2">
                <a:lumMod val="60000"/>
                <a:lumOff val="40000"/>
              </a:schemeClr>
            </a:solidFill>
          </p:grpSpPr>
          <p:sp>
            <p:nvSpPr>
              <p:cNvPr id="12" name="Rectangle 12"/>
              <p:cNvSpPr/>
              <p:nvPr/>
            </p:nvSpPr>
            <p:spPr>
              <a:xfrm>
                <a:off x="2973520" y="1375518"/>
                <a:ext cx="2981049" cy="2851580"/>
              </a:xfrm>
              <a:prstGeom prst="rect">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175">
                  <a:defRPr/>
                </a:pPr>
                <a:endParaRPr lang="en-US" dirty="0">
                  <a:latin typeface="微软雅黑" panose="020B0503020204020204" pitchFamily="34" charset="-122"/>
                  <a:ea typeface="微软雅黑" panose="020B0503020204020204" pitchFamily="34" charset="-122"/>
                </a:endParaRPr>
              </a:p>
            </p:txBody>
          </p:sp>
          <p:sp>
            <p:nvSpPr>
              <p:cNvPr id="13" name="TextBox 12"/>
              <p:cNvSpPr txBox="1"/>
              <p:nvPr/>
            </p:nvSpPr>
            <p:spPr>
              <a:xfrm>
                <a:off x="3145198" y="2212014"/>
                <a:ext cx="2796766" cy="1200511"/>
              </a:xfrm>
              <a:prstGeom prst="rect">
                <a:avLst/>
              </a:prstGeom>
              <a:noFill/>
            </p:spPr>
            <p:txBody>
              <a:bodyPr wrap="square">
                <a:spAutoFit/>
              </a:bodyPr>
              <a:lstStyle/>
              <a:p>
                <a:pPr defTabSz="1908175">
                  <a:defRPr/>
                </a:pPr>
                <a:r>
                  <a:rPr lang="zh-CN" altLang="en-US" sz="4400" b="1" dirty="0">
                    <a:solidFill>
                      <a:schemeClr val="bg1"/>
                    </a:solidFill>
                    <a:latin typeface="微软雅黑" panose="020B0503020204020204" pitchFamily="34" charset="-122"/>
                    <a:ea typeface="微软雅黑" panose="020B0503020204020204" pitchFamily="34" charset="-122"/>
                  </a:rPr>
                  <a:t>岑溪藤超机械</a:t>
                </a:r>
                <a:endParaRPr lang="en-US" altLang="zh-CN" sz="4400" b="1" dirty="0">
                  <a:solidFill>
                    <a:schemeClr val="bg1"/>
                  </a:solidFill>
                  <a:latin typeface="微软雅黑" panose="020B0503020204020204" pitchFamily="34" charset="-122"/>
                  <a:ea typeface="微软雅黑" panose="020B0503020204020204" pitchFamily="34" charset="-122"/>
                </a:endParaRPr>
              </a:p>
              <a:p>
                <a:pPr defTabSz="1908175">
                  <a:defRPr/>
                </a:pPr>
                <a:r>
                  <a:rPr lang="zh-CN" altLang="en-US" sz="4400" b="1" dirty="0">
                    <a:solidFill>
                      <a:schemeClr val="bg1"/>
                    </a:solidFill>
                    <a:latin typeface="微软雅黑" panose="020B0503020204020204" pitchFamily="34" charset="-122"/>
                    <a:ea typeface="微软雅黑" panose="020B0503020204020204" pitchFamily="34" charset="-122"/>
                  </a:rPr>
                  <a:t>有限公司</a:t>
                </a:r>
                <a:endParaRPr lang="en-US" sz="2600" b="1" dirty="0">
                  <a:solidFill>
                    <a:schemeClr val="bg1"/>
                  </a:solidFill>
                  <a:latin typeface="微软雅黑" panose="020B0503020204020204" pitchFamily="34" charset="-122"/>
                  <a:ea typeface="微软雅黑" panose="020B0503020204020204" pitchFamily="34" charset="-122"/>
                </a:endParaRPr>
              </a:p>
              <a:p>
                <a:pPr defTabSz="1908175">
                  <a:lnSpc>
                    <a:spcPct val="150000"/>
                  </a:lnSpc>
                  <a:defRPr/>
                </a:pPr>
                <a:r>
                  <a:rPr lang="en-US" altLang="zh-CN" b="1" dirty="0">
                    <a:solidFill>
                      <a:schemeClr val="bg1"/>
                    </a:solidFill>
                    <a:latin typeface="微软雅黑" panose="020B0503020204020204" pitchFamily="34" charset="-122"/>
                    <a:ea typeface="微软雅黑" panose="020B0503020204020204" pitchFamily="34" charset="-122"/>
                  </a:rPr>
                  <a:t>Cen Xi </a:t>
                </a:r>
                <a:r>
                  <a:rPr lang="en-US" altLang="zh-CN" b="1" dirty="0" err="1">
                    <a:solidFill>
                      <a:schemeClr val="bg1"/>
                    </a:solidFill>
                    <a:latin typeface="微软雅黑" panose="020B0503020204020204" pitchFamily="34" charset="-122"/>
                    <a:ea typeface="微软雅黑" panose="020B0503020204020204" pitchFamily="34" charset="-122"/>
                  </a:rPr>
                  <a:t>teng</a:t>
                </a:r>
                <a:r>
                  <a:rPr lang="en-US" altLang="zh-CN" b="1" dirty="0">
                    <a:solidFill>
                      <a:schemeClr val="bg1"/>
                    </a:solidFill>
                    <a:latin typeface="微软雅黑" panose="020B0503020204020204" pitchFamily="34" charset="-122"/>
                    <a:ea typeface="微软雅黑" panose="020B0503020204020204" pitchFamily="34" charset="-122"/>
                  </a:rPr>
                  <a:t> chao machine limited company</a:t>
                </a:r>
                <a:endParaRPr lang="en-US" b="1" dirty="0">
                  <a:solidFill>
                    <a:schemeClr val="bg1"/>
                  </a:solidFill>
                  <a:latin typeface="微软雅黑" panose="020B0503020204020204" pitchFamily="34" charset="-122"/>
                  <a:ea typeface="微软雅黑" panose="020B0503020204020204" pitchFamily="34" charset="-122"/>
                </a:endParaRPr>
              </a:p>
            </p:txBody>
          </p:sp>
        </p:grpSp>
        <p:sp>
          <p:nvSpPr>
            <p:cNvPr id="11" name="Isosceles Triangle 11"/>
            <p:cNvSpPr/>
            <p:nvPr/>
          </p:nvSpPr>
          <p:spPr>
            <a:xfrm rot="5400000">
              <a:off x="1874318" y="2248890"/>
              <a:ext cx="460598" cy="195253"/>
            </a:xfrm>
            <a:prstGeom prst="triangle">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175"/>
              <a:endParaRPr lang="en-US">
                <a:latin typeface="微软雅黑" panose="020B0503020204020204" pitchFamily="34" charset="-122"/>
                <a:ea typeface="微软雅黑" panose="020B0503020204020204" pitchFamily="34" charset="-122"/>
              </a:endParaRPr>
            </a:p>
          </p:txBody>
        </p:sp>
      </p:grpSp>
      <p:sp>
        <p:nvSpPr>
          <p:cNvPr id="16" name="Oval 16"/>
          <p:cNvSpPr/>
          <p:nvPr/>
        </p:nvSpPr>
        <p:spPr>
          <a:xfrm>
            <a:off x="5177161" y="5612481"/>
            <a:ext cx="1163568" cy="1170440"/>
          </a:xfrm>
          <a:prstGeom prst="ellipse">
            <a:avLst/>
          </a:prstGeom>
          <a:solidFill>
            <a:schemeClr val="accent1"/>
          </a:solidFill>
          <a:ln w="57150">
            <a:solidFill>
              <a:schemeClr val="bg1"/>
            </a:solidFill>
            <a:miter lim="400000"/>
          </a:ln>
        </p:spPr>
        <p:txBody>
          <a:bodyPr lIns="0" tIns="0" rIns="0" bIns="0" anchor="ctr"/>
          <a:lstStyle/>
          <a:p>
            <a:pPr algn="ctr"/>
            <a:r>
              <a:rPr lang="zh-CN" altLang="en-US" sz="3200" b="1" dirty="0">
                <a:solidFill>
                  <a:srgbClr val="FFFFFF"/>
                </a:solidFill>
                <a:latin typeface="微软雅黑" panose="020B0503020204020204" pitchFamily="34" charset="-122"/>
                <a:ea typeface="微软雅黑" panose="020B0503020204020204" pitchFamily="34" charset="-122"/>
              </a:rPr>
              <a:t>稳定</a:t>
            </a:r>
            <a:endParaRPr lang="en-US" altLang="zh-CN" sz="3200" b="1" dirty="0">
              <a:solidFill>
                <a:srgbClr val="FFFFFF"/>
              </a:solidFill>
              <a:latin typeface="微软雅黑" panose="020B0503020204020204" pitchFamily="34" charset="-122"/>
              <a:ea typeface="微软雅黑" panose="020B0503020204020204" pitchFamily="34" charset="-122"/>
            </a:endParaRPr>
          </a:p>
        </p:txBody>
      </p:sp>
      <p:sp>
        <p:nvSpPr>
          <p:cNvPr id="18" name="Oval 17"/>
          <p:cNvSpPr/>
          <p:nvPr/>
        </p:nvSpPr>
        <p:spPr>
          <a:xfrm>
            <a:off x="6713083" y="5612481"/>
            <a:ext cx="1163568" cy="1170440"/>
          </a:xfrm>
          <a:prstGeom prst="ellipse">
            <a:avLst/>
          </a:prstGeom>
          <a:solidFill>
            <a:schemeClr val="accent3"/>
          </a:solidFill>
          <a:ln w="57150">
            <a:solidFill>
              <a:schemeClr val="bg1"/>
            </a:solidFill>
            <a:miter lim="400000"/>
          </a:ln>
        </p:spPr>
        <p:txBody>
          <a:bodyPr lIns="0" tIns="0" rIns="0" bIns="0" anchor="ctr"/>
          <a:lstStyle/>
          <a:p>
            <a:pPr algn="ctr"/>
            <a:r>
              <a:rPr lang="zh-CN" altLang="en-US" sz="3200" b="1" dirty="0">
                <a:solidFill>
                  <a:srgbClr val="FFFFFF"/>
                </a:solidFill>
                <a:latin typeface="微软雅黑" panose="020B0503020204020204" pitchFamily="34" charset="-122"/>
                <a:ea typeface="微软雅黑" panose="020B0503020204020204" pitchFamily="34" charset="-122"/>
              </a:rPr>
              <a:t>高效</a:t>
            </a:r>
            <a:endParaRPr lang="en-US" altLang="zh-CN" sz="3200" b="1" dirty="0">
              <a:solidFill>
                <a:srgbClr val="FFFFFF"/>
              </a:solidFill>
              <a:latin typeface="微软雅黑" panose="020B0503020204020204" pitchFamily="34" charset="-122"/>
              <a:ea typeface="微软雅黑" panose="020B0503020204020204" pitchFamily="34" charset="-122"/>
            </a:endParaRPr>
          </a:p>
        </p:txBody>
      </p:sp>
      <p:sp>
        <p:nvSpPr>
          <p:cNvPr id="22" name="Oval 18"/>
          <p:cNvSpPr/>
          <p:nvPr/>
        </p:nvSpPr>
        <p:spPr>
          <a:xfrm>
            <a:off x="8249004" y="5612481"/>
            <a:ext cx="1163568" cy="1170440"/>
          </a:xfrm>
          <a:prstGeom prst="ellipse">
            <a:avLst/>
          </a:prstGeom>
          <a:solidFill>
            <a:schemeClr val="accent4"/>
          </a:solidFill>
          <a:ln w="57150">
            <a:solidFill>
              <a:schemeClr val="bg1"/>
            </a:solidFill>
            <a:miter lim="400000"/>
          </a:ln>
        </p:spPr>
        <p:txBody>
          <a:bodyPr lIns="0" tIns="0" rIns="0" bIns="0" anchor="ctr"/>
          <a:lstStyle/>
          <a:p>
            <a:pPr algn="ctr"/>
            <a:r>
              <a:rPr lang="zh-CN" altLang="en-US" sz="3200" b="1" dirty="0">
                <a:solidFill>
                  <a:srgbClr val="FFFFFF"/>
                </a:solidFill>
                <a:latin typeface="微软雅黑" panose="020B0503020204020204" pitchFamily="34" charset="-122"/>
                <a:ea typeface="微软雅黑" panose="020B0503020204020204" pitchFamily="34" charset="-122"/>
              </a:rPr>
              <a:t>节能</a:t>
            </a:r>
            <a:endParaRPr lang="en-US" altLang="zh-CN" sz="3200" b="1" dirty="0">
              <a:solidFill>
                <a:srgbClr val="FFFFFF"/>
              </a:solidFill>
              <a:latin typeface="微软雅黑" panose="020B0503020204020204" pitchFamily="34" charset="-122"/>
              <a:ea typeface="微软雅黑" panose="020B0503020204020204" pitchFamily="34" charset="-122"/>
            </a:endParaRPr>
          </a:p>
        </p:txBody>
      </p:sp>
      <p:sp>
        <p:nvSpPr>
          <p:cNvPr id="23" name="Oval 19"/>
          <p:cNvSpPr/>
          <p:nvPr/>
        </p:nvSpPr>
        <p:spPr>
          <a:xfrm>
            <a:off x="9784926" y="5612481"/>
            <a:ext cx="1163568" cy="1170440"/>
          </a:xfrm>
          <a:prstGeom prst="ellipse">
            <a:avLst/>
          </a:prstGeom>
          <a:solidFill>
            <a:schemeClr val="accent6"/>
          </a:solidFill>
          <a:ln w="57150">
            <a:solidFill>
              <a:schemeClr val="bg1"/>
            </a:solidFill>
            <a:miter lim="400000"/>
          </a:ln>
        </p:spPr>
        <p:txBody>
          <a:bodyPr lIns="0" tIns="0" rIns="0" bIns="0" anchor="ctr"/>
          <a:lstStyle/>
          <a:p>
            <a:pPr algn="ctr"/>
            <a:r>
              <a:rPr lang="zh-CN" altLang="en-US" sz="3200" b="1" dirty="0">
                <a:solidFill>
                  <a:srgbClr val="FFFFFF"/>
                </a:solidFill>
                <a:latin typeface="微软雅黑" panose="020B0503020204020204" pitchFamily="34" charset="-122"/>
                <a:ea typeface="微软雅黑" panose="020B0503020204020204" pitchFamily="34" charset="-122"/>
              </a:rPr>
              <a:t>环保</a:t>
            </a:r>
            <a:endParaRPr lang="en-US" altLang="zh-CN" sz="3200" b="1"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77177" y="6764153"/>
            <a:ext cx="15654778" cy="2155873"/>
            <a:chOff x="677177" y="6733064"/>
            <a:chExt cx="15654778" cy="1513917"/>
          </a:xfrm>
        </p:grpSpPr>
        <p:sp>
          <p:nvSpPr>
            <p:cNvPr id="15" name="TextBox 14"/>
            <p:cNvSpPr txBox="1"/>
            <p:nvPr/>
          </p:nvSpPr>
          <p:spPr>
            <a:xfrm>
              <a:off x="677177" y="7392683"/>
              <a:ext cx="15654778" cy="854298"/>
            </a:xfrm>
            <a:prstGeom prst="rect">
              <a:avLst/>
            </a:prstGeom>
            <a:noFill/>
          </p:spPr>
          <p:txBody>
            <a:bodyPr wrap="square" lIns="0" tIns="0" rIns="0" bIns="0">
              <a:spAutoFit/>
            </a:bodyPr>
            <a:lstStyle/>
            <a:p>
              <a:pPr algn="just" defTabSz="1908175">
                <a:lnSpc>
                  <a:spcPct val="150000"/>
                </a:lnSpc>
                <a:defRPr/>
              </a:pPr>
              <a:r>
                <a:rPr lang="en-US" altLang="zh-CN" sz="28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rPr>
                <a:t>岑溪市藤超机械有限公司</a:t>
              </a:r>
              <a:r>
                <a:rPr lang="en-US" altLang="zh-CN" sz="28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rPr>
                <a:t>是一家集设计和生产为一体石材磨边机的厂家</a:t>
              </a:r>
              <a:r>
                <a:rPr lang="en-US" altLang="zh-CN" sz="28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rPr>
                <a:t>开发应用先进技术，引领市场需求，其中多项技术获得国家技术专利，填补国内石材工艺的空白，并获得</a:t>
              </a: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过</a:t>
              </a:r>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rPr>
                <a:t>科技进步奖项。</a:t>
              </a:r>
              <a:endParaRPr lang="en-US" sz="5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4" name="Straight Connector 20"/>
            <p:cNvCxnSpPr/>
            <p:nvPr/>
          </p:nvCxnSpPr>
          <p:spPr>
            <a:xfrm>
              <a:off x="688902" y="7214080"/>
              <a:ext cx="15643053" cy="0"/>
            </a:xfrm>
            <a:prstGeom prst="line">
              <a:avLst/>
            </a:prstGeom>
            <a:ln w="25400">
              <a:solidFill>
                <a:schemeClr val="accent3"/>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sp>
          <p:nvSpPr>
            <p:cNvPr id="25" name="Rectangle 21"/>
            <p:cNvSpPr/>
            <p:nvPr/>
          </p:nvSpPr>
          <p:spPr>
            <a:xfrm>
              <a:off x="793037" y="6733064"/>
              <a:ext cx="1641475" cy="345808"/>
            </a:xfrm>
            <a:prstGeom prst="rect">
              <a:avLst/>
            </a:prstGeom>
          </p:spPr>
          <p:txBody>
            <a:bodyPr wrap="none" lIns="0" tIns="0" rIns="0" bIns="0" anchor="ctr">
              <a:spAutoFit/>
            </a:bodyPr>
            <a:lstStyle/>
            <a:p>
              <a:pPr defTabSz="1908175">
                <a:defRPr/>
              </a:pPr>
              <a:r>
                <a:rPr lang="zh-CN" altLang="en-US" sz="3200" b="1" dirty="0">
                  <a:solidFill>
                    <a:schemeClr val="accent3"/>
                  </a:solidFill>
                  <a:latin typeface="微软雅黑" panose="020B0503020204020204" pitchFamily="34" charset="-122"/>
                  <a:ea typeface="微软雅黑" panose="020B0503020204020204" pitchFamily="34" charset="-122"/>
                </a:rPr>
                <a:t>关于我们</a:t>
              </a:r>
              <a:endParaRPr lang="en-US" sz="3200" b="1" dirty="0">
                <a:solidFill>
                  <a:schemeClr val="accent3"/>
                </a:solidFill>
                <a:latin typeface="微软雅黑" panose="020B0503020204020204" pitchFamily="34" charset="-122"/>
                <a:ea typeface="微软雅黑" panose="020B0503020204020204" pitchFamily="34" charset="-122"/>
              </a:endParaRPr>
            </a:p>
          </p:txBody>
        </p:sp>
      </p:grpSp>
      <p:sp>
        <p:nvSpPr>
          <p:cNvPr id="26" name="Shape 1435"/>
          <p:cNvSpPr txBox="1"/>
          <p:nvPr/>
        </p:nvSpPr>
        <p:spPr>
          <a:xfrm>
            <a:off x="16006046" y="8963674"/>
            <a:ext cx="546633" cy="533902"/>
          </a:xfrm>
          <a:prstGeom prst="rect">
            <a:avLst/>
          </a:prstGeom>
        </p:spPr>
        <p:txBody>
          <a:bodyPr lIns="63935" tIns="31967" rIns="63935" bIns="31967"/>
          <a:lstStyle>
            <a:lvl1pPr algn="ctr" defTabSz="408305">
              <a:defRPr sz="3500">
                <a:latin typeface="+mn-lt"/>
                <a:ea typeface="+mn-ea"/>
                <a:cs typeface="+mn-cs"/>
                <a:sym typeface="Helvetica Light"/>
              </a:defRPr>
            </a:lvl1pPr>
            <a:lvl2pPr indent="160020" algn="ctr" defTabSz="408305">
              <a:defRPr sz="3500">
                <a:latin typeface="+mn-lt"/>
                <a:ea typeface="+mn-ea"/>
                <a:cs typeface="+mn-cs"/>
                <a:sym typeface="Helvetica Light"/>
              </a:defRPr>
            </a:lvl2pPr>
            <a:lvl3pPr indent="319405" algn="ctr" defTabSz="408305">
              <a:defRPr sz="3500">
                <a:latin typeface="+mn-lt"/>
                <a:ea typeface="+mn-ea"/>
                <a:cs typeface="+mn-cs"/>
                <a:sym typeface="Helvetica Light"/>
              </a:defRPr>
            </a:lvl3pPr>
            <a:lvl4pPr indent="479425" algn="ctr" defTabSz="408305">
              <a:defRPr sz="3500">
                <a:latin typeface="+mn-lt"/>
                <a:ea typeface="+mn-ea"/>
                <a:cs typeface="+mn-cs"/>
                <a:sym typeface="Helvetica Light"/>
              </a:defRPr>
            </a:lvl4pPr>
            <a:lvl5pPr indent="639445" algn="ctr" defTabSz="408305">
              <a:defRPr sz="3500">
                <a:latin typeface="+mn-lt"/>
                <a:ea typeface="+mn-ea"/>
                <a:cs typeface="+mn-cs"/>
                <a:sym typeface="Helvetica Light"/>
              </a:defRPr>
            </a:lvl5pPr>
            <a:lvl6pPr indent="799465" algn="ctr" defTabSz="408305">
              <a:defRPr sz="3500">
                <a:latin typeface="+mn-lt"/>
                <a:ea typeface="+mn-ea"/>
                <a:cs typeface="+mn-cs"/>
                <a:sym typeface="Helvetica Light"/>
              </a:defRPr>
            </a:lvl6pPr>
            <a:lvl7pPr indent="958850" algn="ctr" defTabSz="408305">
              <a:defRPr sz="3500">
                <a:latin typeface="+mn-lt"/>
                <a:ea typeface="+mn-ea"/>
                <a:cs typeface="+mn-cs"/>
                <a:sym typeface="Helvetica Light"/>
              </a:defRPr>
            </a:lvl7pPr>
            <a:lvl8pPr indent="1118870" algn="ctr" defTabSz="408305">
              <a:defRPr sz="3500">
                <a:latin typeface="+mn-lt"/>
                <a:ea typeface="+mn-ea"/>
                <a:cs typeface="+mn-cs"/>
                <a:sym typeface="Helvetica Light"/>
              </a:defRPr>
            </a:lvl8pPr>
            <a:lvl9pPr indent="1278890" algn="ctr" defTabSz="408305">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accent3"/>
                </a:solidFill>
                <a:latin typeface="微软雅黑" panose="020B0503020204020204" pitchFamily="34" charset="-122"/>
                <a:ea typeface="微软雅黑" panose="020B0503020204020204" pitchFamily="34" charset="-122"/>
              </a:rPr>
            </a:fld>
            <a:endParaRPr lang="en-US" altLang="zh-CN" sz="200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tile tx="0" ty="0" sx="100000" sy="100000" flip="none" algn="tl"/>
        </a:blipFill>
        <a:effectLst/>
      </p:bgPr>
    </p:bg>
    <p:spTree>
      <p:nvGrpSpPr>
        <p:cNvPr id="1" name=""/>
        <p:cNvGrpSpPr/>
        <p:nvPr/>
      </p:nvGrpSpPr>
      <p:grpSpPr>
        <a:xfrm>
          <a:off x="0" y="0"/>
          <a:ext cx="0" cy="0"/>
          <a:chOff x="0" y="0"/>
          <a:chExt cx="0" cy="0"/>
        </a:xfrm>
      </p:grpSpPr>
      <p:pic>
        <p:nvPicPr>
          <p:cNvPr id="5122" name="Picture 2" descr="C:\Users\ouliqiang\Desktop\318750-141222111S910.png"/>
          <p:cNvPicPr>
            <a:picLocks noChangeAspect="1" noChangeArrowheads="1"/>
          </p:cNvPicPr>
          <p:nvPr/>
        </p:nvPicPr>
        <p:blipFill rotWithShape="1">
          <a:blip r:embed="rId2">
            <a:extLst>
              <a:ext uri="{28A0092B-C50C-407E-A947-70E740481C1C}">
                <a14:useLocalDpi xmlns:a14="http://schemas.microsoft.com/office/drawing/2010/main" val="0"/>
              </a:ext>
            </a:extLst>
          </a:blip>
          <a:srcRect b="23381"/>
          <a:stretch>
            <a:fillRect/>
          </a:stretch>
        </p:blipFill>
        <p:spPr bwMode="auto">
          <a:xfrm>
            <a:off x="-395610" y="3969942"/>
            <a:ext cx="12301923" cy="539091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团队介绍</a:t>
            </a:r>
            <a:endParaRPr lang="zh-CN" altLang="en-US" dirty="0"/>
          </a:p>
        </p:txBody>
      </p:sp>
      <p:sp>
        <p:nvSpPr>
          <p:cNvPr id="3" name="TextBox 2"/>
          <p:cNvSpPr txBox="1"/>
          <p:nvPr/>
        </p:nvSpPr>
        <p:spPr>
          <a:xfrm>
            <a:off x="11594547" y="3098027"/>
            <a:ext cx="4355660" cy="3801875"/>
          </a:xfrm>
          <a:prstGeom prst="rect">
            <a:avLst/>
          </a:prstGeom>
          <a:noFill/>
        </p:spPr>
        <p:txBody>
          <a:bodyPr wrap="square" lIns="0" tIns="0" rIns="0" bIns="0" rtlCol="0">
            <a:spAutoFit/>
          </a:bodyPr>
          <a:lstStyle/>
          <a:p>
            <a:pPr algn="just">
              <a:lnSpc>
                <a:spcPct val="150000"/>
              </a:lnSpc>
            </a:pPr>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rPr>
              <a:t>公司的创业团队是由一群具有创新意识、拥有共同目标、有着不同专业知识背景的朝气蓬勃的年轻人组成的一个不可分割的整体，开发应用先进技术</a:t>
            </a: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44338" y="2788749"/>
            <a:ext cx="1358382" cy="1335898"/>
            <a:chOff x="2341107" y="1055984"/>
            <a:chExt cx="988604" cy="988604"/>
          </a:xfrm>
        </p:grpSpPr>
        <p:sp>
          <p:nvSpPr>
            <p:cNvPr id="6" name="椭圆 5"/>
            <p:cNvSpPr/>
            <p:nvPr/>
          </p:nvSpPr>
          <p:spPr>
            <a:xfrm>
              <a:off x="2341107" y="1055984"/>
              <a:ext cx="988604" cy="9886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TextBox 33"/>
            <p:cNvSpPr>
              <a:spLocks noChangeArrowheads="1"/>
            </p:cNvSpPr>
            <p:nvPr/>
          </p:nvSpPr>
          <p:spPr bwMode="auto">
            <a:xfrm>
              <a:off x="2411812" y="1334843"/>
              <a:ext cx="847194" cy="45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专业</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609817" y="2284455"/>
            <a:ext cx="1859248" cy="1786535"/>
            <a:chOff x="3474875" y="1055984"/>
            <a:chExt cx="1011811" cy="988604"/>
          </a:xfrm>
        </p:grpSpPr>
        <p:sp>
          <p:nvSpPr>
            <p:cNvPr id="10" name="椭圆 9"/>
            <p:cNvSpPr/>
            <p:nvPr/>
          </p:nvSpPr>
          <p:spPr>
            <a:xfrm>
              <a:off x="3498082" y="1055984"/>
              <a:ext cx="988604" cy="9886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TextBox 33"/>
            <p:cNvSpPr>
              <a:spLocks noChangeArrowheads="1"/>
            </p:cNvSpPr>
            <p:nvPr/>
          </p:nvSpPr>
          <p:spPr bwMode="auto">
            <a:xfrm>
              <a:off x="3474875" y="1362942"/>
              <a:ext cx="988604" cy="3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有目标</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979573" y="3032017"/>
            <a:ext cx="1584176" cy="1557955"/>
            <a:chOff x="4655057" y="1055984"/>
            <a:chExt cx="988604" cy="988604"/>
          </a:xfrm>
        </p:grpSpPr>
        <p:sp>
          <p:nvSpPr>
            <p:cNvPr id="15" name="椭圆 14"/>
            <p:cNvSpPr/>
            <p:nvPr/>
          </p:nvSpPr>
          <p:spPr>
            <a:xfrm>
              <a:off x="4655057" y="1055984"/>
              <a:ext cx="988604" cy="988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TextBox 33"/>
            <p:cNvSpPr>
              <a:spLocks noChangeArrowheads="1"/>
            </p:cNvSpPr>
            <p:nvPr/>
          </p:nvSpPr>
          <p:spPr bwMode="auto">
            <a:xfrm>
              <a:off x="4741647" y="1396398"/>
              <a:ext cx="815425" cy="3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有梦想</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9050601" y="3100263"/>
            <a:ext cx="1358382" cy="1335898"/>
            <a:chOff x="5812031" y="1055984"/>
            <a:chExt cx="988604" cy="988604"/>
          </a:xfrm>
        </p:grpSpPr>
        <p:sp>
          <p:nvSpPr>
            <p:cNvPr id="20" name="椭圆 19"/>
            <p:cNvSpPr/>
            <p:nvPr/>
          </p:nvSpPr>
          <p:spPr>
            <a:xfrm>
              <a:off x="5812031" y="1055984"/>
              <a:ext cx="988604" cy="988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1" name="TextBox 33"/>
            <p:cNvSpPr>
              <a:spLocks noChangeArrowheads="1"/>
            </p:cNvSpPr>
            <p:nvPr/>
          </p:nvSpPr>
          <p:spPr bwMode="auto">
            <a:xfrm>
              <a:off x="6013961" y="1242510"/>
              <a:ext cx="584745" cy="63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solidFill>
                  <a:latin typeface="方正兰亭特黑_GBK" pitchFamily="2" charset="-122"/>
                  <a:ea typeface="方正兰亭特黑_GBK" pitchFamily="2" charset="-122"/>
                </a:rPr>
                <a:t>行动力强</a:t>
              </a:r>
              <a:endParaRPr lang="zh-CN" altLang="en-US" sz="2800" dirty="0">
                <a:solidFill>
                  <a:schemeClr val="bg1"/>
                </a:solidFill>
                <a:latin typeface="方正兰亭特黑_GBK" pitchFamily="2" charset="-122"/>
                <a:ea typeface="方正兰亭特黑_GBK" pitchFamily="2" charset="-122"/>
              </a:endParaRPr>
            </a:p>
          </p:txBody>
        </p:sp>
      </p:grpSp>
      <p:grpSp>
        <p:nvGrpSpPr>
          <p:cNvPr id="26" name="组合 25"/>
          <p:cNvGrpSpPr/>
          <p:nvPr/>
        </p:nvGrpSpPr>
        <p:grpSpPr>
          <a:xfrm>
            <a:off x="4847050" y="1391187"/>
            <a:ext cx="1816604" cy="1786535"/>
            <a:chOff x="3498082" y="1055984"/>
            <a:chExt cx="988604" cy="988604"/>
          </a:xfrm>
        </p:grpSpPr>
        <p:sp>
          <p:nvSpPr>
            <p:cNvPr id="27" name="椭圆 26"/>
            <p:cNvSpPr/>
            <p:nvPr/>
          </p:nvSpPr>
          <p:spPr>
            <a:xfrm>
              <a:off x="3498082" y="1055984"/>
              <a:ext cx="988604" cy="9886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TextBox 33"/>
            <p:cNvSpPr>
              <a:spLocks noChangeArrowheads="1"/>
            </p:cNvSpPr>
            <p:nvPr/>
          </p:nvSpPr>
          <p:spPr bwMode="auto">
            <a:xfrm>
              <a:off x="3585202" y="1208085"/>
              <a:ext cx="780133" cy="7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创新意识</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11594547" y="2284454"/>
            <a:ext cx="2393853" cy="359907"/>
          </a:xfrm>
          <a:prstGeom prst="rect">
            <a:avLst/>
          </a:prstGeom>
          <a:noFill/>
        </p:spPr>
        <p:txBody>
          <a:bodyPr wrap="square" lIns="0" tIns="0" rIns="0" bIns="0" rtlCol="0">
            <a:spAutoFit/>
          </a:bodyPr>
          <a:lstStyle/>
          <a:p>
            <a:pPr algn="just">
              <a:lnSpc>
                <a:spcPts val="2575"/>
              </a:lnSpc>
            </a:pPr>
            <a:r>
              <a:rPr lang="zh-CN" altLang="en-US" sz="3600" b="1" dirty="0">
                <a:solidFill>
                  <a:srgbClr val="119274"/>
                </a:solidFill>
                <a:latin typeface="微软雅黑" panose="020B0503020204020204" pitchFamily="34" charset="-122"/>
                <a:ea typeface="微软雅黑" panose="020B0503020204020204" pitchFamily="34" charset="-122"/>
              </a:rPr>
              <a:t>团队介绍</a:t>
            </a:r>
            <a:endParaRPr lang="zh-CN" altLang="en-US" sz="3600" b="1" dirty="0">
              <a:solidFill>
                <a:srgbClr val="119274"/>
              </a:solidFill>
              <a:latin typeface="微软雅黑" panose="020B0503020204020204" pitchFamily="34" charset="-122"/>
              <a:ea typeface="微软雅黑" panose="020B0503020204020204" pitchFamily="34" charset="-122"/>
            </a:endParaRPr>
          </a:p>
        </p:txBody>
      </p:sp>
      <p:sp>
        <p:nvSpPr>
          <p:cNvPr id="22" name="矩形 21"/>
          <p:cNvSpPr/>
          <p:nvPr/>
        </p:nvSpPr>
        <p:spPr>
          <a:xfrm>
            <a:off x="35569" y="9207041"/>
            <a:ext cx="16922750" cy="1959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团队介绍</a:t>
            </a:r>
            <a:endParaRPr lang="zh-CN" altLang="en-US" dirty="0"/>
          </a:p>
        </p:txBody>
      </p:sp>
      <p:sp>
        <p:nvSpPr>
          <p:cNvPr id="2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24" name="椭圆 23"/>
          <p:cNvSpPr/>
          <p:nvPr/>
        </p:nvSpPr>
        <p:spPr>
          <a:xfrm>
            <a:off x="2187132" y="1920246"/>
            <a:ext cx="1416618" cy="1433502"/>
          </a:xfrm>
          <a:prstGeom prst="ellipse">
            <a:avLst/>
          </a:prstGeom>
          <a:solidFill>
            <a:srgbClr val="11927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129346" tIns="64674" rIns="129346" bIns="64674" rtlCol="0" anchor="ctr"/>
          <a:lstStyle/>
          <a:p>
            <a:pPr algn="ctr"/>
            <a:endParaRPr lang="zh-CN" altLang="en-US" b="1">
              <a:cs typeface="+mn-ea"/>
              <a:sym typeface="+mn-lt"/>
            </a:endParaRPr>
          </a:p>
        </p:txBody>
      </p:sp>
      <p:sp>
        <p:nvSpPr>
          <p:cNvPr id="25" name="椭圆 24"/>
          <p:cNvSpPr/>
          <p:nvPr/>
        </p:nvSpPr>
        <p:spPr>
          <a:xfrm>
            <a:off x="5446680" y="2166903"/>
            <a:ext cx="2345730" cy="2373690"/>
          </a:xfrm>
          <a:prstGeom prst="ellipse">
            <a:avLst/>
          </a:prstGeom>
          <a:solidFill>
            <a:srgbClr val="3EB39C"/>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129346" tIns="64674" rIns="129346" bIns="64674" rtlCol="0" anchor="ctr"/>
          <a:lstStyle/>
          <a:p>
            <a:pPr algn="ctr"/>
            <a:endParaRPr lang="zh-CN" altLang="en-US" b="1">
              <a:cs typeface="+mn-ea"/>
              <a:sym typeface="+mn-lt"/>
            </a:endParaRPr>
          </a:p>
        </p:txBody>
      </p:sp>
      <p:grpSp>
        <p:nvGrpSpPr>
          <p:cNvPr id="30" name="组合 29"/>
          <p:cNvGrpSpPr/>
          <p:nvPr/>
        </p:nvGrpSpPr>
        <p:grpSpPr>
          <a:xfrm>
            <a:off x="2516010" y="2095780"/>
            <a:ext cx="3625237" cy="3668449"/>
            <a:chOff x="1489683" y="1989634"/>
            <a:chExt cx="3191234" cy="2751064"/>
          </a:xfrm>
        </p:grpSpPr>
        <p:sp>
          <p:nvSpPr>
            <p:cNvPr id="31" name="六边形 55"/>
            <p:cNvSpPr/>
            <p:nvPr/>
          </p:nvSpPr>
          <p:spPr>
            <a:xfrm>
              <a:off x="1489683" y="1989634"/>
              <a:ext cx="3191234" cy="2751064"/>
            </a:xfrm>
            <a:prstGeom prst="ellipse">
              <a:avLst/>
            </a:prstGeom>
            <a:solidFill>
              <a:srgbClr val="475C6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cs typeface="+mn-ea"/>
                <a:sym typeface="+mn-lt"/>
              </a:endParaRPr>
            </a:p>
          </p:txBody>
        </p:sp>
        <p:sp>
          <p:nvSpPr>
            <p:cNvPr id="32" name="六边形 56"/>
            <p:cNvSpPr/>
            <p:nvPr/>
          </p:nvSpPr>
          <p:spPr>
            <a:xfrm>
              <a:off x="1678519" y="2152424"/>
              <a:ext cx="2813559" cy="242548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cs typeface="+mn-ea"/>
                <a:sym typeface="+mn-lt"/>
              </a:endParaRPr>
            </a:p>
          </p:txBody>
        </p:sp>
      </p:grpSp>
      <p:sp>
        <p:nvSpPr>
          <p:cNvPr id="33" name="TextBox 57"/>
          <p:cNvSpPr txBox="1"/>
          <p:nvPr/>
        </p:nvSpPr>
        <p:spPr>
          <a:xfrm>
            <a:off x="1778887" y="6887061"/>
            <a:ext cx="13588348" cy="1694694"/>
          </a:xfrm>
          <a:prstGeom prst="rect">
            <a:avLst/>
          </a:prstGeom>
          <a:noFill/>
        </p:spPr>
        <p:txBody>
          <a:bodyPr wrap="square" lIns="129346" tIns="64674" rIns="129346" bIns="64674" rtlCol="0">
            <a:spAutoFit/>
          </a:bodyPr>
          <a:lstStyle/>
          <a:p>
            <a:pPr>
              <a:lnSpc>
                <a:spcPct val="150000"/>
              </a:lnSpc>
            </a:pPr>
            <a:r>
              <a:rPr lang="zh-CN" altLang="zh-CN" sz="3600" dirty="0">
                <a:solidFill>
                  <a:schemeClr val="tx1">
                    <a:lumMod val="75000"/>
                    <a:lumOff val="25000"/>
                  </a:schemeClr>
                </a:solidFill>
                <a:latin typeface="微软雅黑" panose="020B0503020204020204" pitchFamily="34" charset="-122"/>
                <a:ea typeface="微软雅黑" panose="020B0503020204020204" pitchFamily="34" charset="-122"/>
              </a:rPr>
              <a:t>多项技术获得国家技术专利，填补国内石材工艺的空白，并有多个产品的开发获得科技进步奖项。</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4" name="Freeform 508"/>
          <p:cNvSpPr/>
          <p:nvPr/>
        </p:nvSpPr>
        <p:spPr bwMode="auto">
          <a:xfrm>
            <a:off x="2772980" y="3188050"/>
            <a:ext cx="123822" cy="116992"/>
          </a:xfrm>
          <a:custGeom>
            <a:avLst/>
            <a:gdLst>
              <a:gd name="T0" fmla="*/ 0 w 54"/>
              <a:gd name="T1" fmla="*/ 54 h 54"/>
              <a:gd name="T2" fmla="*/ 54 w 54"/>
              <a:gd name="T3" fmla="*/ 0 h 54"/>
              <a:gd name="T4" fmla="*/ 0 w 54"/>
              <a:gd name="T5" fmla="*/ 54 h 54"/>
            </a:gdLst>
            <a:ahLst/>
            <a:cxnLst>
              <a:cxn ang="0">
                <a:pos x="T0" y="T1"/>
              </a:cxn>
              <a:cxn ang="0">
                <a:pos x="T2" y="T3"/>
              </a:cxn>
              <a:cxn ang="0">
                <a:pos x="T4" y="T5"/>
              </a:cxn>
            </a:cxnLst>
            <a:rect l="0" t="0" r="r" b="b"/>
            <a:pathLst>
              <a:path w="54" h="54">
                <a:moveTo>
                  <a:pt x="0" y="54"/>
                </a:moveTo>
                <a:lnTo>
                  <a:pt x="54" y="0"/>
                </a:lnTo>
                <a:lnTo>
                  <a:pt x="0" y="54"/>
                </a:lnTo>
                <a:close/>
              </a:path>
            </a:pathLst>
          </a:custGeom>
          <a:solidFill>
            <a:srgbClr val="D40F5A"/>
          </a:solidFill>
          <a:ln>
            <a:noFill/>
          </a:ln>
          <a:extLst>
            <a:ext uri="{91240B29-F687-4F45-9708-019B960494DF}">
              <a14:hiddenLine xmlns:a14="http://schemas.microsoft.com/office/drawing/2010/main" w="9525">
                <a:solidFill>
                  <a:srgbClr val="000000"/>
                </a:solidFill>
                <a:round/>
              </a14:hiddenLine>
            </a:ext>
          </a:extLst>
        </p:spPr>
        <p:txBody>
          <a:bodyPr vert="horz" wrap="square" lIns="129346" tIns="64674" rIns="129346" bIns="64674" numCol="1" anchor="t" anchorCtr="0" compatLnSpc="1"/>
          <a:lstStyle/>
          <a:p>
            <a:endParaRPr lang="zh-CN" altLang="en-US">
              <a:cs typeface="+mn-ea"/>
              <a:sym typeface="+mn-lt"/>
            </a:endParaRPr>
          </a:p>
        </p:txBody>
      </p:sp>
      <p:sp>
        <p:nvSpPr>
          <p:cNvPr id="35" name="Line 509"/>
          <p:cNvSpPr>
            <a:spLocks noChangeShapeType="1"/>
          </p:cNvSpPr>
          <p:nvPr/>
        </p:nvSpPr>
        <p:spPr bwMode="auto">
          <a:xfrm flipV="1">
            <a:off x="2772980" y="3188050"/>
            <a:ext cx="123822" cy="1169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129346" tIns="64674" rIns="129346" bIns="64674" numCol="1" anchor="t" anchorCtr="0" compatLnSpc="1"/>
          <a:lstStyle/>
          <a:p>
            <a:endParaRPr lang="zh-CN" altLang="en-US">
              <a:cs typeface="+mn-ea"/>
              <a:sym typeface="+mn-lt"/>
            </a:endParaRPr>
          </a:p>
        </p:txBody>
      </p:sp>
      <p:sp>
        <p:nvSpPr>
          <p:cNvPr id="36" name="Line 510"/>
          <p:cNvSpPr>
            <a:spLocks noChangeShapeType="1"/>
          </p:cNvSpPr>
          <p:nvPr/>
        </p:nvSpPr>
        <p:spPr bwMode="auto">
          <a:xfrm>
            <a:off x="16568023" y="284071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129346" tIns="64674" rIns="129346" bIns="64674" numCol="1" anchor="t" anchorCtr="0" compatLnSpc="1"/>
          <a:lstStyle/>
          <a:p>
            <a:endParaRPr lang="zh-CN" altLang="en-US">
              <a:cs typeface="+mn-ea"/>
              <a:sym typeface="+mn-lt"/>
            </a:endParaRPr>
          </a:p>
        </p:txBody>
      </p:sp>
      <p:sp>
        <p:nvSpPr>
          <p:cNvPr id="37" name="Line 511"/>
          <p:cNvSpPr>
            <a:spLocks noChangeShapeType="1"/>
          </p:cNvSpPr>
          <p:nvPr/>
        </p:nvSpPr>
        <p:spPr bwMode="auto">
          <a:xfrm>
            <a:off x="16568023" y="284071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129346" tIns="64674" rIns="129346" bIns="64674" numCol="1" anchor="t" anchorCtr="0" compatLnSpc="1"/>
          <a:lstStyle/>
          <a:p>
            <a:endParaRPr lang="zh-CN" altLang="en-US">
              <a:cs typeface="+mn-ea"/>
              <a:sym typeface="+mn-lt"/>
            </a:endParaRPr>
          </a:p>
        </p:txBody>
      </p:sp>
      <p:sp>
        <p:nvSpPr>
          <p:cNvPr id="38" name="TextBox 95"/>
          <p:cNvSpPr txBox="1"/>
          <p:nvPr/>
        </p:nvSpPr>
        <p:spPr>
          <a:xfrm>
            <a:off x="1828835" y="6189659"/>
            <a:ext cx="5456454" cy="652486"/>
          </a:xfrm>
          <a:prstGeom prst="rect">
            <a:avLst/>
          </a:prstGeom>
          <a:noFill/>
        </p:spPr>
        <p:txBody>
          <a:bodyPr wrap="square" rtlCol="0">
            <a:spAutoFit/>
          </a:bodyPr>
          <a:lstStyle/>
          <a:p>
            <a:r>
              <a:rPr lang="zh-CN" altLang="en-US" sz="3640" b="1" dirty="0">
                <a:solidFill>
                  <a:srgbClr val="475C67"/>
                </a:solidFill>
                <a:latin typeface="微软雅黑" panose="020B0503020204020204" pitchFamily="34" charset="-122"/>
                <a:ea typeface="微软雅黑" panose="020B0503020204020204" pitchFamily="34" charset="-122"/>
                <a:cs typeface="+mn-ea"/>
                <a:sym typeface="+mn-lt"/>
              </a:rPr>
              <a:t>资质荣誉</a:t>
            </a:r>
            <a:endParaRPr lang="zh-CN" altLang="zh-CN" sz="3640" b="1" dirty="0">
              <a:solidFill>
                <a:srgbClr val="475C67"/>
              </a:solidFill>
              <a:latin typeface="微软雅黑" panose="020B0503020204020204" pitchFamily="34" charset="-122"/>
              <a:ea typeface="微软雅黑" panose="020B0503020204020204" pitchFamily="34" charset="-122"/>
              <a:cs typeface="+mn-ea"/>
              <a:sym typeface="+mn-lt"/>
            </a:endParaRPr>
          </a:p>
        </p:txBody>
      </p:sp>
      <p:sp>
        <p:nvSpPr>
          <p:cNvPr id="39" name="椭圆 38"/>
          <p:cNvSpPr/>
          <p:nvPr/>
        </p:nvSpPr>
        <p:spPr>
          <a:xfrm>
            <a:off x="1278378" y="3468252"/>
            <a:ext cx="1013205" cy="1025281"/>
          </a:xfrm>
          <a:prstGeom prst="ellipse">
            <a:avLst/>
          </a:prstGeom>
          <a:solidFill>
            <a:srgbClr val="3EB39C"/>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129346" tIns="64674" rIns="129346" bIns="64674" rtlCol="0" anchor="ctr"/>
          <a:lstStyle/>
          <a:p>
            <a:pPr algn="ctr"/>
            <a:endParaRPr lang="zh-CN" altLang="en-US" b="1">
              <a:cs typeface="+mn-ea"/>
              <a:sym typeface="+mn-lt"/>
            </a:endParaRPr>
          </a:p>
        </p:txBody>
      </p:sp>
      <p:grpSp>
        <p:nvGrpSpPr>
          <p:cNvPr id="12" name="组合 11"/>
          <p:cNvGrpSpPr/>
          <p:nvPr/>
        </p:nvGrpSpPr>
        <p:grpSpPr>
          <a:xfrm>
            <a:off x="9426491" y="2441307"/>
            <a:ext cx="2710028" cy="3599845"/>
            <a:chOff x="13119995" y="2447733"/>
            <a:chExt cx="2239693" cy="2975078"/>
          </a:xfrm>
        </p:grpSpPr>
        <p:pic>
          <p:nvPicPr>
            <p:cNvPr id="40" name="图片 39"/>
            <p:cNvPicPr>
              <a:picLocks noChangeAspect="1"/>
            </p:cNvPicPr>
            <p:nvPr/>
          </p:nvPicPr>
          <p:blipFill rotWithShape="1">
            <a:blip r:embed="rId2" cstate="print">
              <a:extLst>
                <a:ext uri="{28A0092B-C50C-407E-A947-70E740481C1C}">
                  <a14:useLocalDpi xmlns:a14="http://schemas.microsoft.com/office/drawing/2010/main" val="0"/>
                </a:ext>
              </a:extLst>
            </a:blip>
            <a:srcRect l="54441" t="74082" r="35938" b="7251"/>
            <a:stretch>
              <a:fillRect/>
            </a:stretch>
          </p:blipFill>
          <p:spPr>
            <a:xfrm>
              <a:off x="13119995" y="2447733"/>
              <a:ext cx="2239693" cy="2975078"/>
            </a:xfrm>
            <a:prstGeom prst="rect">
              <a:avLst/>
            </a:prstGeom>
          </p:spPr>
        </p:pic>
        <p:pic>
          <p:nvPicPr>
            <p:cNvPr id="7" name="图片 6" descr="图片包含 文字&#10;&#10;已生成极高可信度的说明"/>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6630" r="5386"/>
            <a:stretch>
              <a:fillRect/>
            </a:stretch>
          </p:blipFill>
          <p:spPr>
            <a:xfrm>
              <a:off x="13285911" y="2592513"/>
              <a:ext cx="1921301" cy="2736304"/>
            </a:xfrm>
            <a:prstGeom prst="rect">
              <a:avLst/>
            </a:prstGeom>
          </p:spPr>
        </p:pic>
      </p:grpSp>
      <p:grpSp>
        <p:nvGrpSpPr>
          <p:cNvPr id="47" name="组合 46"/>
          <p:cNvGrpSpPr/>
          <p:nvPr/>
        </p:nvGrpSpPr>
        <p:grpSpPr>
          <a:xfrm>
            <a:off x="6592131" y="2441307"/>
            <a:ext cx="2710028" cy="3599845"/>
            <a:chOff x="13119995" y="2447733"/>
            <a:chExt cx="2239693" cy="2975078"/>
          </a:xfrm>
        </p:grpSpPr>
        <p:pic>
          <p:nvPicPr>
            <p:cNvPr id="48" name="图片 47"/>
            <p:cNvPicPr>
              <a:picLocks noChangeAspect="1"/>
            </p:cNvPicPr>
            <p:nvPr/>
          </p:nvPicPr>
          <p:blipFill rotWithShape="1">
            <a:blip r:embed="rId2" cstate="print">
              <a:extLst>
                <a:ext uri="{28A0092B-C50C-407E-A947-70E740481C1C}">
                  <a14:useLocalDpi xmlns:a14="http://schemas.microsoft.com/office/drawing/2010/main" val="0"/>
                </a:ext>
              </a:extLst>
            </a:blip>
            <a:srcRect l="54441" t="74082" r="35938" b="7251"/>
            <a:stretch>
              <a:fillRect/>
            </a:stretch>
          </p:blipFill>
          <p:spPr>
            <a:xfrm>
              <a:off x="13119995" y="2447733"/>
              <a:ext cx="2239693" cy="2975078"/>
            </a:xfrm>
            <a:prstGeom prst="rect">
              <a:avLst/>
            </a:prstGeom>
          </p:spPr>
        </p:pic>
        <p:pic>
          <p:nvPicPr>
            <p:cNvPr id="49" name="图片 48"/>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5199" r="6238" b="3829"/>
            <a:stretch>
              <a:fillRect/>
            </a:stretch>
          </p:blipFill>
          <p:spPr>
            <a:xfrm>
              <a:off x="13272260" y="2555361"/>
              <a:ext cx="1952393" cy="2773456"/>
            </a:xfrm>
            <a:prstGeom prst="rect">
              <a:avLst/>
            </a:prstGeom>
          </p:spPr>
        </p:pic>
      </p:grpSp>
      <p:grpSp>
        <p:nvGrpSpPr>
          <p:cNvPr id="50" name="组合 49"/>
          <p:cNvGrpSpPr/>
          <p:nvPr/>
        </p:nvGrpSpPr>
        <p:grpSpPr>
          <a:xfrm>
            <a:off x="12260851" y="2441307"/>
            <a:ext cx="2710028" cy="3599845"/>
            <a:chOff x="13119995" y="2447733"/>
            <a:chExt cx="2239693" cy="2975078"/>
          </a:xfrm>
        </p:grpSpPr>
        <p:pic>
          <p:nvPicPr>
            <p:cNvPr id="51" name="图片 50"/>
            <p:cNvPicPr>
              <a:picLocks noChangeAspect="1"/>
            </p:cNvPicPr>
            <p:nvPr/>
          </p:nvPicPr>
          <p:blipFill rotWithShape="1">
            <a:blip r:embed="rId2" cstate="print">
              <a:extLst>
                <a:ext uri="{28A0092B-C50C-407E-A947-70E740481C1C}">
                  <a14:useLocalDpi xmlns:a14="http://schemas.microsoft.com/office/drawing/2010/main" val="0"/>
                </a:ext>
              </a:extLst>
            </a:blip>
            <a:srcRect l="54441" t="74082" r="35938" b="7251"/>
            <a:stretch>
              <a:fillRect/>
            </a:stretch>
          </p:blipFill>
          <p:spPr>
            <a:xfrm>
              <a:off x="13119995" y="2447733"/>
              <a:ext cx="2239693" cy="2975078"/>
            </a:xfrm>
            <a:prstGeom prst="rect">
              <a:avLst/>
            </a:prstGeom>
          </p:spPr>
        </p:pic>
        <p:pic>
          <p:nvPicPr>
            <p:cNvPr id="52" name="图片 51"/>
            <p:cNvPicPr>
              <a:picLocks noChangeAspect="1"/>
            </p:cNvPicPr>
            <p:nvPr/>
          </p:nvPicPr>
          <p:blipFill rotWithShape="1">
            <a:blip r:embed="rId7" cstate="print">
              <a:extLst>
                <a:ext uri="{28A0092B-C50C-407E-A947-70E740481C1C}">
                  <a14:useLocalDpi xmlns:a14="http://schemas.microsoft.com/office/drawing/2010/main" val="0"/>
                </a:ext>
              </a:extLst>
            </a:blip>
            <a:srcRect t="2771"/>
            <a:stretch>
              <a:fillRect/>
            </a:stretch>
          </p:blipFill>
          <p:spPr>
            <a:xfrm>
              <a:off x="13281327" y="2555361"/>
              <a:ext cx="1934259" cy="277345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90"/>
                                          </p:val>
                                        </p:tav>
                                        <p:tav tm="100000">
                                          <p:val>
                                            <p:fltVal val="0"/>
                                          </p:val>
                                        </p:tav>
                                      </p:tavLst>
                                    </p:anim>
                                    <p:animEffect transition="in" filter="fade">
                                      <p:cBhvr>
                                        <p:cTn id="10" dur="500"/>
                                        <p:tgtEl>
                                          <p:spTgt spid="3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 calcmode="lin" valueType="num">
                                      <p:cBhvr>
                                        <p:cTn id="20" dur="500" fill="hold"/>
                                        <p:tgtEl>
                                          <p:spTgt spid="25"/>
                                        </p:tgtEl>
                                        <p:attrNameLst>
                                          <p:attrName>style.rotation</p:attrName>
                                        </p:attrNameLst>
                                      </p:cBhvr>
                                      <p:tavLst>
                                        <p:tav tm="0">
                                          <p:val>
                                            <p:fltVal val="90"/>
                                          </p:val>
                                        </p:tav>
                                        <p:tav tm="100000">
                                          <p:val>
                                            <p:fltVal val="0"/>
                                          </p:val>
                                        </p:tav>
                                      </p:tavLst>
                                    </p:anim>
                                    <p:animEffect transition="in" filter="fade">
                                      <p:cBhvr>
                                        <p:cTn id="21" dur="500"/>
                                        <p:tgtEl>
                                          <p:spTgt spid="25"/>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 calcmode="lin" valueType="num">
                                      <p:cBhvr>
                                        <p:cTn id="27" dur="500" fill="hold"/>
                                        <p:tgtEl>
                                          <p:spTgt spid="24"/>
                                        </p:tgtEl>
                                        <p:attrNameLst>
                                          <p:attrName>style.rotation</p:attrName>
                                        </p:attrNameLst>
                                      </p:cBhvr>
                                      <p:tavLst>
                                        <p:tav tm="0">
                                          <p:val>
                                            <p:fltVal val="90"/>
                                          </p:val>
                                        </p:tav>
                                        <p:tav tm="100000">
                                          <p:val>
                                            <p:fltVal val="0"/>
                                          </p:val>
                                        </p:tav>
                                      </p:tavLst>
                                    </p:anim>
                                    <p:animEffect transition="in" filter="fade">
                                      <p:cBhvr>
                                        <p:cTn id="28" dur="500"/>
                                        <p:tgtEl>
                                          <p:spTgt spid="24"/>
                                        </p:tgtEl>
                                      </p:cBhvr>
                                    </p:animEffect>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8"/>
                                        </p:tgtEl>
                                        <p:attrNameLst>
                                          <p:attrName>ppt_y</p:attrName>
                                        </p:attrNameLst>
                                      </p:cBhvr>
                                      <p:tavLst>
                                        <p:tav tm="0">
                                          <p:val>
                                            <p:strVal val="#ppt_y"/>
                                          </p:val>
                                        </p:tav>
                                        <p:tav tm="100000">
                                          <p:val>
                                            <p:strVal val="#ppt_y"/>
                                          </p:val>
                                        </p:tav>
                                      </p:tavLst>
                                    </p:anim>
                                    <p:anim calcmode="lin" valueType="num">
                                      <p:cBhvr>
                                        <p:cTn id="3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8"/>
                                        </p:tgtEl>
                                      </p:cBhvr>
                                    </p:animEffect>
                                  </p:childTnLst>
                                </p:cTn>
                              </p:par>
                            </p:childTnLst>
                          </p:cTn>
                        </p:par>
                        <p:par>
                          <p:cTn id="37" fill="hold">
                            <p:stCondLst>
                              <p:cond delay="2650"/>
                            </p:stCondLst>
                            <p:childTnLst>
                              <p:par>
                                <p:cTn id="38" presetID="22" presetClass="entr" presetSubtype="4"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down)">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p:bldP spid="38" grpId="0"/>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421815" y="471699"/>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02</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第二部分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5245514" y="3672632"/>
            <a:ext cx="6431722" cy="2675174"/>
            <a:chOff x="2415976" y="332055"/>
            <a:chExt cx="4711724" cy="1959769"/>
          </a:xfrm>
        </p:grpSpPr>
        <p:sp>
          <p:nvSpPr>
            <p:cNvPr id="5" name="文本框 4"/>
            <p:cNvSpPr txBox="1"/>
            <p:nvPr/>
          </p:nvSpPr>
          <p:spPr>
            <a:xfrm>
              <a:off x="3484801" y="332055"/>
              <a:ext cx="1939040" cy="608768"/>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项目简介</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2415976" y="1054465"/>
              <a:ext cx="4711724" cy="1237359"/>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近年来，人们对石材需求量加大，对石材要求也越来越高，就诞生了花岗岩磨边的行业，磨边对于石材加工行业的花样也越来越多</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3" name="椭圆 42"/>
          <p:cNvSpPr/>
          <p:nvPr/>
        </p:nvSpPr>
        <p:spPr>
          <a:xfrm>
            <a:off x="7615425" y="2943793"/>
            <a:ext cx="670733" cy="667584"/>
          </a:xfrm>
          <a:custGeom>
            <a:avLst/>
            <a:gdLst>
              <a:gd name="connsiteX0" fmla="*/ 250088 w 338138"/>
              <a:gd name="connsiteY0" fmla="*/ 252413 h 336550"/>
              <a:gd name="connsiteX1" fmla="*/ 217488 w 338138"/>
              <a:gd name="connsiteY1" fmla="*/ 307976 h 336550"/>
              <a:gd name="connsiteX2" fmla="*/ 290513 w 338138"/>
              <a:gd name="connsiteY2" fmla="*/ 252413 h 336550"/>
              <a:gd name="connsiteX3" fmla="*/ 250088 w 338138"/>
              <a:gd name="connsiteY3" fmla="*/ 252413 h 336550"/>
              <a:gd name="connsiteX4" fmla="*/ 179388 w 338138"/>
              <a:gd name="connsiteY4" fmla="*/ 252413 h 336550"/>
              <a:gd name="connsiteX5" fmla="*/ 179388 w 338138"/>
              <a:gd name="connsiteY5" fmla="*/ 312738 h 336550"/>
              <a:gd name="connsiteX6" fmla="*/ 184679 w 338138"/>
              <a:gd name="connsiteY6" fmla="*/ 308804 h 336550"/>
              <a:gd name="connsiteX7" fmla="*/ 208492 w 338138"/>
              <a:gd name="connsiteY7" fmla="*/ 283887 h 336550"/>
              <a:gd name="connsiteX8" fmla="*/ 227013 w 338138"/>
              <a:gd name="connsiteY8" fmla="*/ 252413 h 336550"/>
              <a:gd name="connsiteX9" fmla="*/ 179388 w 338138"/>
              <a:gd name="connsiteY9" fmla="*/ 252413 h 336550"/>
              <a:gd name="connsiteX10" fmla="*/ 112713 w 338138"/>
              <a:gd name="connsiteY10" fmla="*/ 252413 h 336550"/>
              <a:gd name="connsiteX11" fmla="*/ 158751 w 338138"/>
              <a:gd name="connsiteY11" fmla="*/ 312738 h 336550"/>
              <a:gd name="connsiteX12" fmla="*/ 158751 w 338138"/>
              <a:gd name="connsiteY12" fmla="*/ 252413 h 336550"/>
              <a:gd name="connsiteX13" fmla="*/ 112713 w 338138"/>
              <a:gd name="connsiteY13" fmla="*/ 252413 h 336550"/>
              <a:gd name="connsiteX14" fmla="*/ 47625 w 338138"/>
              <a:gd name="connsiteY14" fmla="*/ 252413 h 336550"/>
              <a:gd name="connsiteX15" fmla="*/ 122238 w 338138"/>
              <a:gd name="connsiteY15" fmla="*/ 307976 h 336550"/>
              <a:gd name="connsiteX16" fmla="*/ 88928 w 338138"/>
              <a:gd name="connsiteY16" fmla="*/ 252413 h 336550"/>
              <a:gd name="connsiteX17" fmla="*/ 47625 w 338138"/>
              <a:gd name="connsiteY17" fmla="*/ 252413 h 336550"/>
              <a:gd name="connsiteX18" fmla="*/ 263664 w 338138"/>
              <a:gd name="connsiteY18" fmla="*/ 179388 h 336550"/>
              <a:gd name="connsiteX19" fmla="*/ 255588 w 338138"/>
              <a:gd name="connsiteY19" fmla="*/ 231776 h 336550"/>
              <a:gd name="connsiteX20" fmla="*/ 302696 w 338138"/>
              <a:gd name="connsiteY20" fmla="*/ 231776 h 336550"/>
              <a:gd name="connsiteX21" fmla="*/ 317501 w 338138"/>
              <a:gd name="connsiteY21" fmla="*/ 179388 h 336550"/>
              <a:gd name="connsiteX22" fmla="*/ 263664 w 338138"/>
              <a:gd name="connsiteY22" fmla="*/ 179388 h 336550"/>
              <a:gd name="connsiteX23" fmla="*/ 179388 w 338138"/>
              <a:gd name="connsiteY23" fmla="*/ 179388 h 336550"/>
              <a:gd name="connsiteX24" fmla="*/ 179388 w 338138"/>
              <a:gd name="connsiteY24" fmla="*/ 231776 h 336550"/>
              <a:gd name="connsiteX25" fmla="*/ 233627 w 338138"/>
              <a:gd name="connsiteY25" fmla="*/ 231776 h 336550"/>
              <a:gd name="connsiteX26" fmla="*/ 242888 w 338138"/>
              <a:gd name="connsiteY26" fmla="*/ 179388 h 336550"/>
              <a:gd name="connsiteX27" fmla="*/ 179388 w 338138"/>
              <a:gd name="connsiteY27" fmla="*/ 179388 h 336550"/>
              <a:gd name="connsiteX28" fmla="*/ 95250 w 338138"/>
              <a:gd name="connsiteY28" fmla="*/ 179388 h 336550"/>
              <a:gd name="connsiteX29" fmla="*/ 104510 w 338138"/>
              <a:gd name="connsiteY29" fmla="*/ 231776 h 336550"/>
              <a:gd name="connsiteX30" fmla="*/ 158750 w 338138"/>
              <a:gd name="connsiteY30" fmla="*/ 231776 h 336550"/>
              <a:gd name="connsiteX31" fmla="*/ 158750 w 338138"/>
              <a:gd name="connsiteY31" fmla="*/ 179388 h 336550"/>
              <a:gd name="connsiteX32" fmla="*/ 95250 w 338138"/>
              <a:gd name="connsiteY32" fmla="*/ 179388 h 336550"/>
              <a:gd name="connsiteX33" fmla="*/ 22225 w 338138"/>
              <a:gd name="connsiteY33" fmla="*/ 179388 h 336550"/>
              <a:gd name="connsiteX34" fmla="*/ 36650 w 338138"/>
              <a:gd name="connsiteY34" fmla="*/ 231776 h 336550"/>
              <a:gd name="connsiteX35" fmla="*/ 82550 w 338138"/>
              <a:gd name="connsiteY35" fmla="*/ 231776 h 336550"/>
              <a:gd name="connsiteX36" fmla="*/ 74681 w 338138"/>
              <a:gd name="connsiteY36" fmla="*/ 179388 h 336550"/>
              <a:gd name="connsiteX37" fmla="*/ 22225 w 338138"/>
              <a:gd name="connsiteY37" fmla="*/ 179388 h 336550"/>
              <a:gd name="connsiteX38" fmla="*/ 255588 w 338138"/>
              <a:gd name="connsiteY38" fmla="*/ 104775 h 336550"/>
              <a:gd name="connsiteX39" fmla="*/ 263664 w 338138"/>
              <a:gd name="connsiteY39" fmla="*/ 158750 h 336550"/>
              <a:gd name="connsiteX40" fmla="*/ 317501 w 338138"/>
              <a:gd name="connsiteY40" fmla="*/ 158750 h 336550"/>
              <a:gd name="connsiteX41" fmla="*/ 302696 w 338138"/>
              <a:gd name="connsiteY41" fmla="*/ 104775 h 336550"/>
              <a:gd name="connsiteX42" fmla="*/ 255588 w 338138"/>
              <a:gd name="connsiteY42" fmla="*/ 104775 h 336550"/>
              <a:gd name="connsiteX43" fmla="*/ 179388 w 338138"/>
              <a:gd name="connsiteY43" fmla="*/ 104775 h 336550"/>
              <a:gd name="connsiteX44" fmla="*/ 179388 w 338138"/>
              <a:gd name="connsiteY44" fmla="*/ 158750 h 336550"/>
              <a:gd name="connsiteX45" fmla="*/ 242888 w 338138"/>
              <a:gd name="connsiteY45" fmla="*/ 158750 h 336550"/>
              <a:gd name="connsiteX46" fmla="*/ 233627 w 338138"/>
              <a:gd name="connsiteY46" fmla="*/ 104775 h 336550"/>
              <a:gd name="connsiteX47" fmla="*/ 179388 w 338138"/>
              <a:gd name="connsiteY47" fmla="*/ 104775 h 336550"/>
              <a:gd name="connsiteX48" fmla="*/ 104510 w 338138"/>
              <a:gd name="connsiteY48" fmla="*/ 104775 h 336550"/>
              <a:gd name="connsiteX49" fmla="*/ 95250 w 338138"/>
              <a:gd name="connsiteY49" fmla="*/ 158750 h 336550"/>
              <a:gd name="connsiteX50" fmla="*/ 158750 w 338138"/>
              <a:gd name="connsiteY50" fmla="*/ 158750 h 336550"/>
              <a:gd name="connsiteX51" fmla="*/ 158750 w 338138"/>
              <a:gd name="connsiteY51" fmla="*/ 104775 h 336550"/>
              <a:gd name="connsiteX52" fmla="*/ 104510 w 338138"/>
              <a:gd name="connsiteY52" fmla="*/ 104775 h 336550"/>
              <a:gd name="connsiteX53" fmla="*/ 36650 w 338138"/>
              <a:gd name="connsiteY53" fmla="*/ 104775 h 336550"/>
              <a:gd name="connsiteX54" fmla="*/ 22225 w 338138"/>
              <a:gd name="connsiteY54" fmla="*/ 158750 h 336550"/>
              <a:gd name="connsiteX55" fmla="*/ 74681 w 338138"/>
              <a:gd name="connsiteY55" fmla="*/ 158750 h 336550"/>
              <a:gd name="connsiteX56" fmla="*/ 82550 w 338138"/>
              <a:gd name="connsiteY56" fmla="*/ 104775 h 336550"/>
              <a:gd name="connsiteX57" fmla="*/ 36650 w 338138"/>
              <a:gd name="connsiteY57" fmla="*/ 104775 h 336550"/>
              <a:gd name="connsiteX58" fmla="*/ 217488 w 338138"/>
              <a:gd name="connsiteY58" fmla="*/ 28575 h 336550"/>
              <a:gd name="connsiteX59" fmla="*/ 250088 w 338138"/>
              <a:gd name="connsiteY59" fmla="*/ 84138 h 336550"/>
              <a:gd name="connsiteX60" fmla="*/ 290513 w 338138"/>
              <a:gd name="connsiteY60" fmla="*/ 84138 h 336550"/>
              <a:gd name="connsiteX61" fmla="*/ 217488 w 338138"/>
              <a:gd name="connsiteY61" fmla="*/ 28575 h 336550"/>
              <a:gd name="connsiteX62" fmla="*/ 122238 w 338138"/>
              <a:gd name="connsiteY62" fmla="*/ 28575 h 336550"/>
              <a:gd name="connsiteX63" fmla="*/ 47625 w 338138"/>
              <a:gd name="connsiteY63" fmla="*/ 84138 h 336550"/>
              <a:gd name="connsiteX64" fmla="*/ 88928 w 338138"/>
              <a:gd name="connsiteY64" fmla="*/ 84138 h 336550"/>
              <a:gd name="connsiteX65" fmla="*/ 122238 w 338138"/>
              <a:gd name="connsiteY65" fmla="*/ 28575 h 336550"/>
              <a:gd name="connsiteX66" fmla="*/ 179388 w 338138"/>
              <a:gd name="connsiteY66" fmla="*/ 23813 h 336550"/>
              <a:gd name="connsiteX67" fmla="*/ 179388 w 338138"/>
              <a:gd name="connsiteY67" fmla="*/ 84138 h 336550"/>
              <a:gd name="connsiteX68" fmla="*/ 225426 w 338138"/>
              <a:gd name="connsiteY68" fmla="*/ 84138 h 336550"/>
              <a:gd name="connsiteX69" fmla="*/ 179388 w 338138"/>
              <a:gd name="connsiteY69" fmla="*/ 23813 h 336550"/>
              <a:gd name="connsiteX70" fmla="*/ 158750 w 338138"/>
              <a:gd name="connsiteY70" fmla="*/ 23813 h 336550"/>
              <a:gd name="connsiteX71" fmla="*/ 153458 w 338138"/>
              <a:gd name="connsiteY71" fmla="*/ 27747 h 336550"/>
              <a:gd name="connsiteX72" fmla="*/ 129646 w 338138"/>
              <a:gd name="connsiteY72" fmla="*/ 52664 h 336550"/>
              <a:gd name="connsiteX73" fmla="*/ 111125 w 338138"/>
              <a:gd name="connsiteY73" fmla="*/ 84138 h 336550"/>
              <a:gd name="connsiteX74" fmla="*/ 158750 w 338138"/>
              <a:gd name="connsiteY74" fmla="*/ 84138 h 336550"/>
              <a:gd name="connsiteX75" fmla="*/ 169069 w 338138"/>
              <a:gd name="connsiteY75" fmla="*/ 0 h 336550"/>
              <a:gd name="connsiteX76" fmla="*/ 338138 w 338138"/>
              <a:gd name="connsiteY76" fmla="*/ 168275 h 336550"/>
              <a:gd name="connsiteX77" fmla="*/ 169069 w 338138"/>
              <a:gd name="connsiteY77" fmla="*/ 336550 h 336550"/>
              <a:gd name="connsiteX78" fmla="*/ 0 w 338138"/>
              <a:gd name="connsiteY78" fmla="*/ 168275 h 336550"/>
              <a:gd name="connsiteX79" fmla="*/ 169069 w 338138"/>
              <a:gd name="connsiteY7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36550">
                <a:moveTo>
                  <a:pt x="250088" y="252413"/>
                </a:moveTo>
                <a:cubicBezTo>
                  <a:pt x="240960" y="276226"/>
                  <a:pt x="227920" y="294747"/>
                  <a:pt x="217488" y="307976"/>
                </a:cubicBezTo>
                <a:cubicBezTo>
                  <a:pt x="247480" y="297393"/>
                  <a:pt x="272257" y="277549"/>
                  <a:pt x="290513" y="252413"/>
                </a:cubicBezTo>
                <a:cubicBezTo>
                  <a:pt x="290513" y="252413"/>
                  <a:pt x="290513" y="252413"/>
                  <a:pt x="250088" y="252413"/>
                </a:cubicBezTo>
                <a:close/>
                <a:moveTo>
                  <a:pt x="179388" y="252413"/>
                </a:moveTo>
                <a:cubicBezTo>
                  <a:pt x="179388" y="252413"/>
                  <a:pt x="179388" y="252413"/>
                  <a:pt x="179388" y="312738"/>
                </a:cubicBezTo>
                <a:cubicBezTo>
                  <a:pt x="180711" y="312738"/>
                  <a:pt x="182034" y="311427"/>
                  <a:pt x="184679" y="308804"/>
                </a:cubicBezTo>
                <a:cubicBezTo>
                  <a:pt x="189971" y="303558"/>
                  <a:pt x="199232" y="295690"/>
                  <a:pt x="208492" y="283887"/>
                </a:cubicBezTo>
                <a:cubicBezTo>
                  <a:pt x="213784" y="276019"/>
                  <a:pt x="220398" y="265527"/>
                  <a:pt x="227013" y="252413"/>
                </a:cubicBezTo>
                <a:cubicBezTo>
                  <a:pt x="227013" y="252413"/>
                  <a:pt x="227013" y="252413"/>
                  <a:pt x="179388" y="252413"/>
                </a:cubicBezTo>
                <a:close/>
                <a:moveTo>
                  <a:pt x="112713" y="252413"/>
                </a:moveTo>
                <a:cubicBezTo>
                  <a:pt x="127182" y="286510"/>
                  <a:pt x="148228" y="306181"/>
                  <a:pt x="158751" y="312738"/>
                </a:cubicBezTo>
                <a:lnTo>
                  <a:pt x="158751" y="252413"/>
                </a:lnTo>
                <a:cubicBezTo>
                  <a:pt x="158751" y="252413"/>
                  <a:pt x="158751" y="252413"/>
                  <a:pt x="112713" y="252413"/>
                </a:cubicBezTo>
                <a:close/>
                <a:moveTo>
                  <a:pt x="47625" y="252413"/>
                </a:moveTo>
                <a:cubicBezTo>
                  <a:pt x="66278" y="277549"/>
                  <a:pt x="91593" y="297393"/>
                  <a:pt x="122238" y="307976"/>
                </a:cubicBezTo>
                <a:cubicBezTo>
                  <a:pt x="111579" y="294747"/>
                  <a:pt x="98255" y="276226"/>
                  <a:pt x="88928" y="252413"/>
                </a:cubicBezTo>
                <a:cubicBezTo>
                  <a:pt x="88928" y="252413"/>
                  <a:pt x="88928" y="252413"/>
                  <a:pt x="47625" y="252413"/>
                </a:cubicBezTo>
                <a:close/>
                <a:moveTo>
                  <a:pt x="263664" y="179388"/>
                </a:moveTo>
                <a:cubicBezTo>
                  <a:pt x="262318" y="199034"/>
                  <a:pt x="259626" y="216060"/>
                  <a:pt x="255588" y="231776"/>
                </a:cubicBezTo>
                <a:cubicBezTo>
                  <a:pt x="255588" y="231776"/>
                  <a:pt x="255588" y="231776"/>
                  <a:pt x="302696" y="231776"/>
                </a:cubicBezTo>
                <a:cubicBezTo>
                  <a:pt x="310772" y="216060"/>
                  <a:pt x="316155" y="197724"/>
                  <a:pt x="317501" y="179388"/>
                </a:cubicBezTo>
                <a:cubicBezTo>
                  <a:pt x="317501" y="179388"/>
                  <a:pt x="317501" y="179388"/>
                  <a:pt x="263664" y="179388"/>
                </a:cubicBezTo>
                <a:close/>
                <a:moveTo>
                  <a:pt x="179388" y="179388"/>
                </a:moveTo>
                <a:lnTo>
                  <a:pt x="179388" y="231776"/>
                </a:lnTo>
                <a:cubicBezTo>
                  <a:pt x="179388" y="231776"/>
                  <a:pt x="179388" y="231776"/>
                  <a:pt x="233627" y="231776"/>
                </a:cubicBezTo>
                <a:cubicBezTo>
                  <a:pt x="238919" y="216060"/>
                  <a:pt x="241565" y="199034"/>
                  <a:pt x="242888" y="179388"/>
                </a:cubicBezTo>
                <a:cubicBezTo>
                  <a:pt x="242888" y="179388"/>
                  <a:pt x="242888" y="179388"/>
                  <a:pt x="179388" y="179388"/>
                </a:cubicBezTo>
                <a:close/>
                <a:moveTo>
                  <a:pt x="95250" y="179388"/>
                </a:moveTo>
                <a:cubicBezTo>
                  <a:pt x="96573" y="199034"/>
                  <a:pt x="99219" y="216060"/>
                  <a:pt x="104510" y="231776"/>
                </a:cubicBezTo>
                <a:cubicBezTo>
                  <a:pt x="104510" y="231776"/>
                  <a:pt x="104510" y="231776"/>
                  <a:pt x="158750" y="231776"/>
                </a:cubicBezTo>
                <a:lnTo>
                  <a:pt x="158750" y="179388"/>
                </a:lnTo>
                <a:cubicBezTo>
                  <a:pt x="158750" y="179388"/>
                  <a:pt x="158750" y="179388"/>
                  <a:pt x="95250" y="179388"/>
                </a:cubicBezTo>
                <a:close/>
                <a:moveTo>
                  <a:pt x="22225" y="179388"/>
                </a:moveTo>
                <a:cubicBezTo>
                  <a:pt x="23536" y="197724"/>
                  <a:pt x="28782" y="216060"/>
                  <a:pt x="36650" y="231776"/>
                </a:cubicBezTo>
                <a:cubicBezTo>
                  <a:pt x="36650" y="231776"/>
                  <a:pt x="36650" y="231776"/>
                  <a:pt x="82550" y="231776"/>
                </a:cubicBezTo>
                <a:cubicBezTo>
                  <a:pt x="78616" y="216060"/>
                  <a:pt x="75993" y="199034"/>
                  <a:pt x="74681" y="179388"/>
                </a:cubicBezTo>
                <a:cubicBezTo>
                  <a:pt x="74681" y="179388"/>
                  <a:pt x="74681" y="179388"/>
                  <a:pt x="22225" y="179388"/>
                </a:cubicBezTo>
                <a:close/>
                <a:moveTo>
                  <a:pt x="255588" y="104775"/>
                </a:moveTo>
                <a:cubicBezTo>
                  <a:pt x="259626" y="120967"/>
                  <a:pt x="262318" y="138509"/>
                  <a:pt x="263664" y="158750"/>
                </a:cubicBezTo>
                <a:cubicBezTo>
                  <a:pt x="263664" y="158750"/>
                  <a:pt x="263664" y="158750"/>
                  <a:pt x="317501" y="158750"/>
                </a:cubicBezTo>
                <a:cubicBezTo>
                  <a:pt x="316155" y="139859"/>
                  <a:pt x="310772" y="120967"/>
                  <a:pt x="302696" y="104775"/>
                </a:cubicBezTo>
                <a:cubicBezTo>
                  <a:pt x="302696" y="104775"/>
                  <a:pt x="302696" y="104775"/>
                  <a:pt x="255588" y="104775"/>
                </a:cubicBezTo>
                <a:close/>
                <a:moveTo>
                  <a:pt x="179388" y="104775"/>
                </a:moveTo>
                <a:lnTo>
                  <a:pt x="179388" y="158750"/>
                </a:lnTo>
                <a:cubicBezTo>
                  <a:pt x="179388" y="158750"/>
                  <a:pt x="179388" y="158750"/>
                  <a:pt x="242888" y="158750"/>
                </a:cubicBezTo>
                <a:cubicBezTo>
                  <a:pt x="241565" y="138509"/>
                  <a:pt x="238919" y="119618"/>
                  <a:pt x="233627" y="104775"/>
                </a:cubicBezTo>
                <a:cubicBezTo>
                  <a:pt x="233627" y="104775"/>
                  <a:pt x="233627" y="104775"/>
                  <a:pt x="179388" y="104775"/>
                </a:cubicBezTo>
                <a:close/>
                <a:moveTo>
                  <a:pt x="104510" y="104775"/>
                </a:moveTo>
                <a:cubicBezTo>
                  <a:pt x="99219" y="119618"/>
                  <a:pt x="96573" y="138509"/>
                  <a:pt x="95250" y="158750"/>
                </a:cubicBezTo>
                <a:cubicBezTo>
                  <a:pt x="95250" y="158750"/>
                  <a:pt x="95250" y="158750"/>
                  <a:pt x="158750" y="158750"/>
                </a:cubicBezTo>
                <a:lnTo>
                  <a:pt x="158750" y="104775"/>
                </a:lnTo>
                <a:cubicBezTo>
                  <a:pt x="158750" y="104775"/>
                  <a:pt x="158750" y="104775"/>
                  <a:pt x="104510" y="104775"/>
                </a:cubicBezTo>
                <a:close/>
                <a:moveTo>
                  <a:pt x="36650" y="104775"/>
                </a:moveTo>
                <a:cubicBezTo>
                  <a:pt x="28782" y="120967"/>
                  <a:pt x="23536" y="139859"/>
                  <a:pt x="22225" y="158750"/>
                </a:cubicBezTo>
                <a:cubicBezTo>
                  <a:pt x="22225" y="158750"/>
                  <a:pt x="22225" y="158750"/>
                  <a:pt x="74681" y="158750"/>
                </a:cubicBezTo>
                <a:cubicBezTo>
                  <a:pt x="75993" y="138509"/>
                  <a:pt x="78616" y="120967"/>
                  <a:pt x="82550" y="104775"/>
                </a:cubicBezTo>
                <a:cubicBezTo>
                  <a:pt x="82550" y="104775"/>
                  <a:pt x="82550" y="104775"/>
                  <a:pt x="36650" y="104775"/>
                </a:cubicBezTo>
                <a:close/>
                <a:moveTo>
                  <a:pt x="217488" y="28575"/>
                </a:moveTo>
                <a:cubicBezTo>
                  <a:pt x="227920" y="41804"/>
                  <a:pt x="240960" y="60325"/>
                  <a:pt x="250088" y="84138"/>
                </a:cubicBezTo>
                <a:cubicBezTo>
                  <a:pt x="250088" y="84138"/>
                  <a:pt x="250088" y="84138"/>
                  <a:pt x="290513" y="84138"/>
                </a:cubicBezTo>
                <a:cubicBezTo>
                  <a:pt x="272257" y="59002"/>
                  <a:pt x="247480" y="39158"/>
                  <a:pt x="217488" y="28575"/>
                </a:cubicBezTo>
                <a:close/>
                <a:moveTo>
                  <a:pt x="122238" y="28575"/>
                </a:moveTo>
                <a:cubicBezTo>
                  <a:pt x="91593" y="39158"/>
                  <a:pt x="66278" y="59002"/>
                  <a:pt x="47625" y="84138"/>
                </a:cubicBezTo>
                <a:cubicBezTo>
                  <a:pt x="47625" y="84138"/>
                  <a:pt x="47625" y="84138"/>
                  <a:pt x="88928" y="84138"/>
                </a:cubicBezTo>
                <a:cubicBezTo>
                  <a:pt x="98255" y="60325"/>
                  <a:pt x="111579" y="41804"/>
                  <a:pt x="122238" y="28575"/>
                </a:cubicBezTo>
                <a:close/>
                <a:moveTo>
                  <a:pt x="179388" y="23813"/>
                </a:moveTo>
                <a:cubicBezTo>
                  <a:pt x="179388" y="23813"/>
                  <a:pt x="179388" y="23813"/>
                  <a:pt x="179388" y="84138"/>
                </a:cubicBezTo>
                <a:lnTo>
                  <a:pt x="225426" y="84138"/>
                </a:lnTo>
                <a:cubicBezTo>
                  <a:pt x="210957" y="50041"/>
                  <a:pt x="189911" y="30370"/>
                  <a:pt x="179388" y="23813"/>
                </a:cubicBezTo>
                <a:close/>
                <a:moveTo>
                  <a:pt x="158750" y="23813"/>
                </a:moveTo>
                <a:cubicBezTo>
                  <a:pt x="157427" y="23813"/>
                  <a:pt x="156104" y="25124"/>
                  <a:pt x="153458" y="27747"/>
                </a:cubicBezTo>
                <a:cubicBezTo>
                  <a:pt x="148166" y="32993"/>
                  <a:pt x="138906" y="40861"/>
                  <a:pt x="129646" y="52664"/>
                </a:cubicBezTo>
                <a:cubicBezTo>
                  <a:pt x="124354" y="60532"/>
                  <a:pt x="117739" y="71024"/>
                  <a:pt x="111125" y="84138"/>
                </a:cubicBezTo>
                <a:cubicBezTo>
                  <a:pt x="111125" y="84138"/>
                  <a:pt x="111125" y="84138"/>
                  <a:pt x="158750" y="84138"/>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rgbClr val="0078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4820" tIns="62410" rIns="124820" bIns="6241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sz="2455">
              <a:solidFill>
                <a:prstClr val="white"/>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项目介绍</a:t>
            </a:r>
            <a:endParaRPr lang="zh-CN" altLang="en-US" dirty="0"/>
          </a:p>
        </p:txBody>
      </p:sp>
      <p:sp>
        <p:nvSpPr>
          <p:cNvPr id="81"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82" name="TextBox 22"/>
          <p:cNvSpPr txBox="1"/>
          <p:nvPr/>
        </p:nvSpPr>
        <p:spPr>
          <a:xfrm>
            <a:off x="1395607" y="1633623"/>
            <a:ext cx="14131535" cy="1077218"/>
          </a:xfrm>
          <a:prstGeom prst="rect">
            <a:avLst/>
          </a:prstGeom>
          <a:noFill/>
        </p:spPr>
        <p:txBody>
          <a:bodyPr wrap="square" rtlCol="0">
            <a:spAutoFit/>
          </a:bodyPr>
          <a:lstStyle>
            <a:defPPr>
              <a:defRPr lang="zh-CN"/>
            </a:defPPr>
            <a:lvl1pPr algn="just">
              <a:defRPr sz="2400">
                <a:latin typeface="+mn-ea"/>
                <a:ea typeface="+mn-ea"/>
              </a:defRPr>
            </a:lvl1pPr>
          </a:lstStyle>
          <a:p>
            <a:r>
              <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rPr>
              <a:t>经过多年行业积累的职业敏感和对市场的大量走访，我们发现当前市场上，存在三个问题：</a:t>
            </a:r>
            <a:endPar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Rectangle 2"/>
          <p:cNvSpPr txBox="1">
            <a:spLocks noChangeArrowheads="1"/>
          </p:cNvSpPr>
          <p:nvPr/>
        </p:nvSpPr>
        <p:spPr bwMode="auto">
          <a:xfrm>
            <a:off x="9654271" y="4305141"/>
            <a:ext cx="5020150" cy="4001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pPr algn="l"/>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磨边，只能依靠人工，手工通过角磨机</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4" name="Rectangle 2"/>
          <p:cNvSpPr txBox="1">
            <a:spLocks noChangeArrowheads="1"/>
          </p:cNvSpPr>
          <p:nvPr/>
        </p:nvSpPr>
        <p:spPr bwMode="auto">
          <a:xfrm>
            <a:off x="1556510" y="5068568"/>
            <a:ext cx="3947839" cy="7078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pPr algn="l"/>
            <a:r>
              <a:rPr lang="zh-CN" altLang="zh-CN" sz="2000" spc="300" dirty="0">
                <a:solidFill>
                  <a:schemeClr val="tx1">
                    <a:lumMod val="65000"/>
                    <a:lumOff val="35000"/>
                  </a:schemeClr>
                </a:solidFill>
                <a:latin typeface="微软雅黑" panose="020B0503020204020204" pitchFamily="34" charset="-122"/>
                <a:ea typeface="微软雅黑" panose="020B0503020204020204" pitchFamily="34" charset="-122"/>
              </a:rPr>
              <a:t>由于石材与石材间对接有误差，达不到非常理想的效果</a:t>
            </a:r>
            <a:endParaRPr lang="zh-CN" altLang="en-US"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Rectangle 2"/>
          <p:cNvSpPr txBox="1">
            <a:spLocks noChangeArrowheads="1"/>
          </p:cNvSpPr>
          <p:nvPr/>
        </p:nvSpPr>
        <p:spPr bwMode="auto">
          <a:xfrm>
            <a:off x="10179288" y="7273026"/>
            <a:ext cx="4495134" cy="7078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pPr algn="l"/>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灰尘漫天，严重污染环境，对工人的健康也存在很大的隐患</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6" name="椭圆 85"/>
          <p:cNvSpPr/>
          <p:nvPr/>
        </p:nvSpPr>
        <p:spPr>
          <a:xfrm>
            <a:off x="6983904" y="2991792"/>
            <a:ext cx="2343002" cy="2342156"/>
          </a:xfrm>
          <a:prstGeom prst="ellipse">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solidFill>
                <a:schemeClr val="tx1">
                  <a:lumMod val="75000"/>
                  <a:lumOff val="25000"/>
                </a:schemeClr>
              </a:solidFill>
              <a:latin typeface="+mn-lt"/>
              <a:ea typeface="+mn-ea"/>
              <a:cs typeface="+mn-ea"/>
            </a:endParaRPr>
          </a:p>
        </p:txBody>
      </p:sp>
      <p:sp>
        <p:nvSpPr>
          <p:cNvPr id="87" name="椭圆 86"/>
          <p:cNvSpPr/>
          <p:nvPr/>
        </p:nvSpPr>
        <p:spPr>
          <a:xfrm>
            <a:off x="7447313" y="3455038"/>
            <a:ext cx="1416178" cy="1415665"/>
          </a:xfrm>
          <a:prstGeom prst="ellipse">
            <a:avLst/>
          </a:prstGeom>
          <a:solidFill>
            <a:schemeClr val="bg2"/>
          </a:solidFill>
          <a:ln w="28575">
            <a:noFill/>
            <a:round/>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solidFill>
                <a:schemeClr val="tx1">
                  <a:lumMod val="75000"/>
                  <a:lumOff val="25000"/>
                </a:schemeClr>
              </a:solidFill>
              <a:latin typeface="Arial" panose="020B0604020202020204" pitchFamily="34" charset="0"/>
              <a:ea typeface="宋体" panose="02010600030101010101" pitchFamily="2" charset="-122"/>
            </a:endParaRPr>
          </a:p>
        </p:txBody>
      </p:sp>
      <p:sp>
        <p:nvSpPr>
          <p:cNvPr id="88" name="椭圆 87"/>
          <p:cNvSpPr/>
          <p:nvPr/>
        </p:nvSpPr>
        <p:spPr>
          <a:xfrm>
            <a:off x="5669950" y="5248927"/>
            <a:ext cx="2089502" cy="2088747"/>
          </a:xfrm>
          <a:prstGeom prst="ellipse">
            <a:avLst/>
          </a:prstGeom>
          <a:solidFill>
            <a:srgbClr val="3EB39C"/>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solidFill>
                <a:schemeClr val="tx1">
                  <a:lumMod val="75000"/>
                  <a:lumOff val="25000"/>
                </a:schemeClr>
              </a:solidFill>
              <a:latin typeface="+mn-lt"/>
              <a:ea typeface="+mn-ea"/>
              <a:cs typeface="+mn-ea"/>
            </a:endParaRPr>
          </a:p>
        </p:txBody>
      </p:sp>
      <p:sp>
        <p:nvSpPr>
          <p:cNvPr id="89" name="椭圆 88"/>
          <p:cNvSpPr/>
          <p:nvPr/>
        </p:nvSpPr>
        <p:spPr>
          <a:xfrm>
            <a:off x="6074526" y="5653358"/>
            <a:ext cx="1280348" cy="1279884"/>
          </a:xfrm>
          <a:prstGeom prst="ellipse">
            <a:avLst/>
          </a:prstGeom>
          <a:solidFill>
            <a:schemeClr val="bg2"/>
          </a:solidFill>
          <a:ln w="28575">
            <a:noFill/>
            <a:round/>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solidFill>
                <a:schemeClr val="tx1">
                  <a:lumMod val="75000"/>
                  <a:lumOff val="25000"/>
                </a:schemeClr>
              </a:solidFill>
              <a:latin typeface="Arial" panose="020B0604020202020204" pitchFamily="34" charset="0"/>
              <a:ea typeface="宋体" panose="02010600030101010101" pitchFamily="2" charset="-122"/>
            </a:endParaRPr>
          </a:p>
        </p:txBody>
      </p:sp>
      <p:sp>
        <p:nvSpPr>
          <p:cNvPr id="90" name="椭圆 89"/>
          <p:cNvSpPr/>
          <p:nvPr/>
        </p:nvSpPr>
        <p:spPr>
          <a:xfrm>
            <a:off x="7795512" y="6545042"/>
            <a:ext cx="2011873" cy="2011145"/>
          </a:xfrm>
          <a:prstGeom prst="ellipse">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dirty="0">
              <a:solidFill>
                <a:schemeClr val="tx1">
                  <a:lumMod val="75000"/>
                  <a:lumOff val="25000"/>
                </a:schemeClr>
              </a:solidFill>
              <a:latin typeface="+mn-lt"/>
              <a:ea typeface="+mn-ea"/>
              <a:cs typeface="+mn-ea"/>
            </a:endParaRPr>
          </a:p>
        </p:txBody>
      </p:sp>
      <p:sp>
        <p:nvSpPr>
          <p:cNvPr id="91" name="椭圆 90"/>
          <p:cNvSpPr/>
          <p:nvPr/>
        </p:nvSpPr>
        <p:spPr>
          <a:xfrm>
            <a:off x="8195887" y="6945274"/>
            <a:ext cx="1211121" cy="1210681"/>
          </a:xfrm>
          <a:prstGeom prst="ellipse">
            <a:avLst/>
          </a:prstGeom>
          <a:solidFill>
            <a:schemeClr val="bg2"/>
          </a:solidFill>
          <a:ln w="28575">
            <a:noFill/>
            <a:round/>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solidFill>
                <a:schemeClr val="tx1">
                  <a:lumMod val="75000"/>
                  <a:lumOff val="25000"/>
                </a:schemeClr>
              </a:solidFill>
              <a:latin typeface="Arial" panose="020B0604020202020204" pitchFamily="34" charset="0"/>
              <a:ea typeface="宋体" panose="02010600030101010101" pitchFamily="2" charset="-122"/>
            </a:endParaRPr>
          </a:p>
        </p:txBody>
      </p:sp>
      <p:sp>
        <p:nvSpPr>
          <p:cNvPr id="92" name="TextBox 5"/>
          <p:cNvSpPr txBox="1"/>
          <p:nvPr/>
        </p:nvSpPr>
        <p:spPr>
          <a:xfrm>
            <a:off x="9705312" y="3516960"/>
            <a:ext cx="2225218" cy="680507"/>
          </a:xfrm>
          <a:prstGeom prst="rect">
            <a:avLst/>
          </a:prstGeom>
          <a:noFill/>
        </p:spPr>
        <p:txBody>
          <a:bodyPr wrap="square" rtlCol="0">
            <a:spAutoFit/>
          </a:bodyPr>
          <a:lstStyle/>
          <a:p>
            <a:r>
              <a:rPr lang="zh-CN" altLang="en-US" sz="3820" b="1" dirty="0">
                <a:solidFill>
                  <a:srgbClr val="119274"/>
                </a:solidFill>
                <a:latin typeface="微软雅黑" panose="020B0503020204020204" pitchFamily="34" charset="-122"/>
                <a:ea typeface="微软雅黑" panose="020B0503020204020204" pitchFamily="34" charset="-122"/>
              </a:rPr>
              <a:t>技术旧</a:t>
            </a:r>
            <a:endParaRPr lang="zh-CN" altLang="en-US" sz="3820" b="1" dirty="0">
              <a:solidFill>
                <a:srgbClr val="119274"/>
              </a:solidFill>
              <a:latin typeface="微软雅黑" panose="020B0503020204020204" pitchFamily="34" charset="-122"/>
              <a:ea typeface="微软雅黑" panose="020B0503020204020204" pitchFamily="34" charset="-122"/>
            </a:endParaRPr>
          </a:p>
        </p:txBody>
      </p:sp>
      <p:sp>
        <p:nvSpPr>
          <p:cNvPr id="93" name="TextBox 13"/>
          <p:cNvSpPr txBox="1"/>
          <p:nvPr/>
        </p:nvSpPr>
        <p:spPr>
          <a:xfrm>
            <a:off x="6099311" y="5746508"/>
            <a:ext cx="1168695" cy="1100622"/>
          </a:xfrm>
          <a:prstGeom prst="rect">
            <a:avLst/>
          </a:prstGeom>
          <a:noFill/>
        </p:spPr>
        <p:txBody>
          <a:bodyPr wrap="square" rtlCol="0">
            <a:spAutoFit/>
          </a:bodyPr>
          <a:lstStyle/>
          <a:p>
            <a:pPr algn="ctr"/>
            <a:r>
              <a:rPr lang="en-US" altLang="zh-CN" sz="6550" b="1" dirty="0">
                <a:solidFill>
                  <a:schemeClr val="tx1">
                    <a:lumMod val="75000"/>
                    <a:lumOff val="25000"/>
                  </a:schemeClr>
                </a:solidFill>
                <a:latin typeface="Lifeline JL" panose="00000400000000000000" pitchFamily="2" charset="0"/>
                <a:ea typeface="微软雅黑" panose="020B0503020204020204" pitchFamily="34" charset="-122"/>
              </a:rPr>
              <a:t>2</a:t>
            </a:r>
            <a:endParaRPr lang="zh-CN" altLang="en-US" sz="6550" b="1" dirty="0">
              <a:solidFill>
                <a:schemeClr val="tx1">
                  <a:lumMod val="75000"/>
                  <a:lumOff val="25000"/>
                </a:schemeClr>
              </a:solidFill>
              <a:latin typeface="Lifeline JL" panose="00000400000000000000" pitchFamily="2" charset="0"/>
              <a:ea typeface="微软雅黑" panose="020B0503020204020204" pitchFamily="34" charset="-122"/>
            </a:endParaRPr>
          </a:p>
        </p:txBody>
      </p:sp>
      <p:sp>
        <p:nvSpPr>
          <p:cNvPr id="94" name="TextBox 18"/>
          <p:cNvSpPr txBox="1"/>
          <p:nvPr/>
        </p:nvSpPr>
        <p:spPr>
          <a:xfrm>
            <a:off x="8121616" y="6927123"/>
            <a:ext cx="1294802" cy="1100622"/>
          </a:xfrm>
          <a:prstGeom prst="rect">
            <a:avLst/>
          </a:prstGeom>
          <a:noFill/>
        </p:spPr>
        <p:txBody>
          <a:bodyPr wrap="square" rtlCol="0">
            <a:spAutoFit/>
          </a:bodyPr>
          <a:lstStyle>
            <a:defPPr>
              <a:defRPr lang="zh-CN"/>
            </a:defPPr>
            <a:lvl1pPr algn="ctr">
              <a:defRPr sz="4800" b="1">
                <a:latin typeface="Lifeline JL" panose="00000400000000000000" pitchFamily="2" charset="0"/>
                <a:ea typeface="微软雅黑" panose="020B0503020204020204" pitchFamily="34" charset="-122"/>
              </a:defRPr>
            </a:lvl1pPr>
          </a:lstStyle>
          <a:p>
            <a:r>
              <a:rPr lang="en-US" altLang="zh-CN" sz="6550" dirty="0">
                <a:solidFill>
                  <a:schemeClr val="tx1">
                    <a:lumMod val="75000"/>
                    <a:lumOff val="25000"/>
                  </a:schemeClr>
                </a:solidFill>
              </a:rPr>
              <a:t>3</a:t>
            </a:r>
            <a:endParaRPr lang="zh-CN" altLang="en-US" sz="6550" dirty="0">
              <a:solidFill>
                <a:schemeClr val="tx1">
                  <a:lumMod val="75000"/>
                  <a:lumOff val="25000"/>
                </a:schemeClr>
              </a:solidFill>
            </a:endParaRPr>
          </a:p>
        </p:txBody>
      </p:sp>
      <p:grpSp>
        <p:nvGrpSpPr>
          <p:cNvPr id="95" name="组合 94"/>
          <p:cNvGrpSpPr/>
          <p:nvPr/>
        </p:nvGrpSpPr>
        <p:grpSpPr>
          <a:xfrm>
            <a:off x="1395608" y="6237348"/>
            <a:ext cx="4367942" cy="615389"/>
            <a:chOff x="1343672" y="5581459"/>
            <a:chExt cx="3199849" cy="450819"/>
          </a:xfrm>
          <a:solidFill>
            <a:schemeClr val="bg1"/>
          </a:solidFill>
        </p:grpSpPr>
        <p:cxnSp>
          <p:nvCxnSpPr>
            <p:cNvPr id="96" name="直接连接符 95"/>
            <p:cNvCxnSpPr/>
            <p:nvPr/>
          </p:nvCxnSpPr>
          <p:spPr bwMode="auto">
            <a:xfrm flipH="1" flipV="1">
              <a:off x="4123701" y="5689801"/>
              <a:ext cx="419820" cy="342477"/>
            </a:xfrm>
            <a:prstGeom prst="line">
              <a:avLst/>
            </a:prstGeom>
            <a:grp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直接连接符 96"/>
            <p:cNvCxnSpPr/>
            <p:nvPr/>
          </p:nvCxnSpPr>
          <p:spPr bwMode="auto">
            <a:xfrm>
              <a:off x="1461545" y="5689801"/>
              <a:ext cx="2524415" cy="0"/>
            </a:xfrm>
            <a:prstGeom prst="line">
              <a:avLst/>
            </a:prstGeom>
            <a:grpFill/>
            <a:ln w="9525" cap="flat" cmpd="sng" algn="ctr">
              <a:solidFill>
                <a:srgbClr val="11927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Freeform 16"/>
            <p:cNvSpPr>
              <a:spLocks noEditPoints="1"/>
            </p:cNvSpPr>
            <p:nvPr/>
          </p:nvSpPr>
          <p:spPr bwMode="auto">
            <a:xfrm flipH="1" flipV="1">
              <a:off x="1343672" y="5581459"/>
              <a:ext cx="217788" cy="21668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rgbClr val="119274"/>
            </a:solidFill>
            <a:ln>
              <a:solidFill>
                <a:schemeClr val="bg1"/>
              </a:solidFill>
            </a:ln>
          </p:spPr>
          <p:txBody>
            <a:bodyPr vert="horz" wrap="square" lIns="124820" tIns="62410" rIns="124820" bIns="62410" numCol="1" anchor="t" anchorCtr="0" compatLnSpc="1"/>
            <a:lstStyle/>
            <a:p>
              <a:endParaRPr lang="zh-CN" altLang="en-US">
                <a:solidFill>
                  <a:schemeClr val="tx1">
                    <a:lumMod val="75000"/>
                    <a:lumOff val="25000"/>
                  </a:schemeClr>
                </a:solidFill>
              </a:endParaRPr>
            </a:p>
          </p:txBody>
        </p:sp>
      </p:grpSp>
      <p:sp>
        <p:nvSpPr>
          <p:cNvPr id="99" name="TextBox 13"/>
          <p:cNvSpPr txBox="1"/>
          <p:nvPr/>
        </p:nvSpPr>
        <p:spPr>
          <a:xfrm>
            <a:off x="1556510" y="4313503"/>
            <a:ext cx="2259330" cy="680507"/>
          </a:xfrm>
          <a:prstGeom prst="rect">
            <a:avLst/>
          </a:prstGeom>
          <a:noFill/>
        </p:spPr>
        <p:txBody>
          <a:bodyPr wrap="square" rtlCol="0">
            <a:spAutoFit/>
          </a:bodyPr>
          <a:lstStyle/>
          <a:p>
            <a:r>
              <a:rPr lang="zh-CN" altLang="en-US" sz="3820" b="1" dirty="0">
                <a:solidFill>
                  <a:srgbClr val="119274"/>
                </a:solidFill>
                <a:latin typeface="微软雅黑" panose="020B0503020204020204" pitchFamily="34" charset="-122"/>
                <a:ea typeface="微软雅黑" panose="020B0503020204020204" pitchFamily="34" charset="-122"/>
              </a:rPr>
              <a:t>效率低</a:t>
            </a:r>
            <a:endParaRPr lang="zh-CN" altLang="en-US" sz="3820" b="1" dirty="0">
              <a:solidFill>
                <a:srgbClr val="119274"/>
              </a:solidFill>
              <a:latin typeface="微软雅黑" panose="020B0503020204020204" pitchFamily="34" charset="-122"/>
              <a:ea typeface="微软雅黑" panose="020B0503020204020204" pitchFamily="34" charset="-122"/>
            </a:endParaRPr>
          </a:p>
        </p:txBody>
      </p:sp>
      <p:sp>
        <p:nvSpPr>
          <p:cNvPr id="100" name="TextBox 13"/>
          <p:cNvSpPr txBox="1"/>
          <p:nvPr/>
        </p:nvSpPr>
        <p:spPr>
          <a:xfrm>
            <a:off x="7437374" y="3538004"/>
            <a:ext cx="1322794" cy="1100622"/>
          </a:xfrm>
          <a:prstGeom prst="rect">
            <a:avLst/>
          </a:prstGeom>
          <a:noFill/>
        </p:spPr>
        <p:txBody>
          <a:bodyPr wrap="square" rtlCol="0">
            <a:spAutoFit/>
          </a:bodyPr>
          <a:lstStyle/>
          <a:p>
            <a:pPr algn="ctr"/>
            <a:r>
              <a:rPr lang="en-US" altLang="zh-CN" sz="6550" b="1" dirty="0">
                <a:solidFill>
                  <a:schemeClr val="tx1">
                    <a:lumMod val="75000"/>
                    <a:lumOff val="25000"/>
                  </a:schemeClr>
                </a:solidFill>
                <a:latin typeface="Lifeline JL" panose="00000400000000000000" pitchFamily="2" charset="0"/>
                <a:ea typeface="微软雅黑" panose="020B0503020204020204" pitchFamily="34" charset="-122"/>
              </a:rPr>
              <a:t>1</a:t>
            </a:r>
            <a:endParaRPr lang="zh-CN" altLang="en-US" sz="6550" b="1" dirty="0">
              <a:solidFill>
                <a:schemeClr val="tx1">
                  <a:lumMod val="75000"/>
                  <a:lumOff val="25000"/>
                </a:schemeClr>
              </a:solidFill>
              <a:latin typeface="Lifeline JL" panose="00000400000000000000" pitchFamily="2" charset="0"/>
              <a:ea typeface="微软雅黑" panose="020B0503020204020204" pitchFamily="34" charset="-122"/>
            </a:endParaRPr>
          </a:p>
        </p:txBody>
      </p:sp>
      <p:sp>
        <p:nvSpPr>
          <p:cNvPr id="101" name="TextBox 5"/>
          <p:cNvSpPr txBox="1"/>
          <p:nvPr/>
        </p:nvSpPr>
        <p:spPr>
          <a:xfrm>
            <a:off x="10190432" y="6522353"/>
            <a:ext cx="2225218" cy="680507"/>
          </a:xfrm>
          <a:prstGeom prst="rect">
            <a:avLst/>
          </a:prstGeom>
          <a:noFill/>
        </p:spPr>
        <p:txBody>
          <a:bodyPr wrap="square" rtlCol="0">
            <a:spAutoFit/>
          </a:bodyPr>
          <a:lstStyle/>
          <a:p>
            <a:r>
              <a:rPr lang="zh-CN" altLang="en-US" sz="3820" b="1" dirty="0">
                <a:solidFill>
                  <a:srgbClr val="119274"/>
                </a:solidFill>
                <a:latin typeface="微软雅黑" panose="020B0503020204020204" pitchFamily="34" charset="-122"/>
                <a:ea typeface="微软雅黑" panose="020B0503020204020204" pitchFamily="34" charset="-122"/>
              </a:rPr>
              <a:t>隐患大</a:t>
            </a:r>
            <a:endParaRPr lang="zh-CN" altLang="en-US" sz="3820" b="1" dirty="0">
              <a:solidFill>
                <a:srgbClr val="119274"/>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rot="10800000">
            <a:off x="9187296" y="4807122"/>
            <a:ext cx="5784419" cy="615389"/>
            <a:chOff x="305995" y="5581459"/>
            <a:chExt cx="4237526" cy="450819"/>
          </a:xfrm>
          <a:solidFill>
            <a:schemeClr val="bg1"/>
          </a:solidFill>
        </p:grpSpPr>
        <p:cxnSp>
          <p:nvCxnSpPr>
            <p:cNvPr id="103" name="直接连接符 102"/>
            <p:cNvCxnSpPr/>
            <p:nvPr/>
          </p:nvCxnSpPr>
          <p:spPr bwMode="auto">
            <a:xfrm flipH="1" flipV="1">
              <a:off x="4123701" y="5689801"/>
              <a:ext cx="419820" cy="342477"/>
            </a:xfrm>
            <a:prstGeom prst="line">
              <a:avLst/>
            </a:prstGeom>
            <a:grp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直接连接符 103"/>
            <p:cNvCxnSpPr/>
            <p:nvPr/>
          </p:nvCxnSpPr>
          <p:spPr bwMode="auto">
            <a:xfrm rot="10800000" flipH="1">
              <a:off x="523783" y="5689801"/>
              <a:ext cx="3599918" cy="0"/>
            </a:xfrm>
            <a:prstGeom prst="line">
              <a:avLst/>
            </a:prstGeom>
            <a:grpFill/>
            <a:ln w="9525" cap="flat" cmpd="sng" algn="ctr">
              <a:solidFill>
                <a:srgbClr val="3EB39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Freeform 16"/>
            <p:cNvSpPr>
              <a:spLocks noEditPoints="1"/>
            </p:cNvSpPr>
            <p:nvPr/>
          </p:nvSpPr>
          <p:spPr bwMode="auto">
            <a:xfrm flipH="1" flipV="1">
              <a:off x="305995" y="5581459"/>
              <a:ext cx="217788" cy="21668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rgbClr val="119274"/>
            </a:solidFill>
            <a:ln>
              <a:solidFill>
                <a:schemeClr val="bg1"/>
              </a:solidFill>
            </a:ln>
          </p:spPr>
          <p:txBody>
            <a:bodyPr vert="horz" wrap="square" lIns="124820" tIns="62410" rIns="124820" bIns="62410" numCol="1" anchor="t" anchorCtr="0" compatLnSpc="1"/>
            <a:lstStyle/>
            <a:p>
              <a:endParaRPr lang="zh-CN" altLang="en-US">
                <a:solidFill>
                  <a:schemeClr val="tx1">
                    <a:lumMod val="75000"/>
                    <a:lumOff val="25000"/>
                  </a:schemeClr>
                </a:solidFill>
              </a:endParaRPr>
            </a:p>
          </p:txBody>
        </p:sp>
      </p:grpSp>
      <p:grpSp>
        <p:nvGrpSpPr>
          <p:cNvPr id="106" name="组合 105"/>
          <p:cNvGrpSpPr/>
          <p:nvPr/>
        </p:nvGrpSpPr>
        <p:grpSpPr>
          <a:xfrm rot="10800000">
            <a:off x="9708931" y="7955563"/>
            <a:ext cx="5262784" cy="615389"/>
            <a:chOff x="688132" y="5581459"/>
            <a:chExt cx="3855389" cy="450819"/>
          </a:xfrm>
          <a:solidFill>
            <a:schemeClr val="bg1"/>
          </a:solidFill>
        </p:grpSpPr>
        <p:cxnSp>
          <p:nvCxnSpPr>
            <p:cNvPr id="107" name="直接连接符 106"/>
            <p:cNvCxnSpPr/>
            <p:nvPr/>
          </p:nvCxnSpPr>
          <p:spPr bwMode="auto">
            <a:xfrm flipH="1" flipV="1">
              <a:off x="4123701" y="5689801"/>
              <a:ext cx="419820" cy="342477"/>
            </a:xfrm>
            <a:prstGeom prst="line">
              <a:avLst/>
            </a:prstGeom>
            <a:grp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直接连接符 107"/>
            <p:cNvCxnSpPr/>
            <p:nvPr/>
          </p:nvCxnSpPr>
          <p:spPr bwMode="auto">
            <a:xfrm rot="10800000" flipH="1">
              <a:off x="905920" y="5689801"/>
              <a:ext cx="3217780" cy="0"/>
            </a:xfrm>
            <a:prstGeom prst="line">
              <a:avLst/>
            </a:prstGeom>
            <a:grpFill/>
            <a:ln w="9525" cap="flat" cmpd="sng" algn="ctr">
              <a:solidFill>
                <a:srgbClr val="11927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Freeform 16"/>
            <p:cNvSpPr>
              <a:spLocks noEditPoints="1"/>
            </p:cNvSpPr>
            <p:nvPr/>
          </p:nvSpPr>
          <p:spPr bwMode="auto">
            <a:xfrm flipH="1" flipV="1">
              <a:off x="688132" y="5581459"/>
              <a:ext cx="217788" cy="21668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rgbClr val="119274"/>
            </a:solidFill>
            <a:ln>
              <a:solidFill>
                <a:schemeClr val="bg1"/>
              </a:solidFill>
            </a:ln>
          </p:spPr>
          <p:txBody>
            <a:bodyPr vert="horz" wrap="square" lIns="124820" tIns="62410" rIns="124820" bIns="62410" numCol="1" anchor="t" anchorCtr="0" compatLnSpc="1"/>
            <a:lstStyle/>
            <a:p>
              <a:endParaRPr lang="zh-CN" altLang="en-US">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行业前景</a:t>
            </a:r>
            <a:endParaRPr lang="zh-CN" altLang="en-US" dirty="0"/>
          </a:p>
        </p:txBody>
      </p:sp>
      <p:sp>
        <p:nvSpPr>
          <p:cNvPr id="57"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58" name="文本框 57"/>
          <p:cNvSpPr txBox="1"/>
          <p:nvPr/>
        </p:nvSpPr>
        <p:spPr>
          <a:xfrm>
            <a:off x="579417" y="3505596"/>
            <a:ext cx="6961037" cy="4217728"/>
          </a:xfrm>
          <a:prstGeom prst="rect">
            <a:avLst/>
          </a:prstGeom>
          <a:noFill/>
        </p:spPr>
        <p:txBody>
          <a:bodyPr wrap="square" lIns="124813" tIns="62406" rIns="124813" bIns="62406" rtlCol="0">
            <a:spAutoFit/>
          </a:bodyPr>
          <a:lstStyle/>
          <a:p>
            <a:pPr algn="just">
              <a:lnSpc>
                <a:spcPct val="125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zh-CN" sz="3600" dirty="0">
                <a:solidFill>
                  <a:schemeClr val="tx1">
                    <a:lumMod val="65000"/>
                    <a:lumOff val="35000"/>
                  </a:schemeClr>
                </a:solidFill>
                <a:latin typeface="微软雅黑" panose="020B0503020204020204" pitchFamily="34" charset="-122"/>
                <a:ea typeface="微软雅黑" panose="020B0503020204020204" pitchFamily="34" charset="-122"/>
              </a:rPr>
              <a:t>创业团队看到了磨边机的巨大市场前景，在</a:t>
            </a:r>
            <a:r>
              <a:rPr lang="zh-CN" altLang="zh-CN" sz="3600" dirty="0">
                <a:solidFill>
                  <a:srgbClr val="FF0000"/>
                </a:solidFill>
                <a:latin typeface="微软雅黑" panose="020B0503020204020204" pitchFamily="34" charset="-122"/>
                <a:ea typeface="微软雅黑" panose="020B0503020204020204" pitchFamily="34" charset="-122"/>
              </a:rPr>
              <a:t>覃祚超</a:t>
            </a:r>
            <a:r>
              <a:rPr lang="zh-CN" altLang="zh-CN" sz="3600" dirty="0">
                <a:solidFill>
                  <a:schemeClr val="tx1">
                    <a:lumMod val="65000"/>
                    <a:lumOff val="35000"/>
                  </a:schemeClr>
                </a:solidFill>
                <a:latin typeface="微软雅黑" panose="020B0503020204020204" pitchFamily="34" charset="-122"/>
                <a:ea typeface="微软雅黑" panose="020B0503020204020204" pitchFamily="34" charset="-122"/>
              </a:rPr>
              <a:t>的带领下，靠着坚忍不拔的钻研精神以及敢于创新的实践勇气，经过不懈努力，终于在</a:t>
            </a: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2015</a:t>
            </a:r>
            <a:r>
              <a:rPr lang="zh-CN" altLang="zh-CN" sz="36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zh-CN" sz="3600" dirty="0">
                <a:solidFill>
                  <a:schemeClr val="tx1">
                    <a:lumMod val="65000"/>
                    <a:lumOff val="35000"/>
                  </a:schemeClr>
                </a:solidFill>
                <a:latin typeface="微软雅黑" panose="020B0503020204020204" pitchFamily="34" charset="-122"/>
                <a:ea typeface="微软雅黑" panose="020B0503020204020204" pitchFamily="34" charset="-122"/>
              </a:rPr>
              <a:t>月研发出自动连续磨边机</a:t>
            </a:r>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4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59" name="组合 58"/>
          <p:cNvGrpSpPr/>
          <p:nvPr/>
        </p:nvGrpSpPr>
        <p:grpSpPr>
          <a:xfrm>
            <a:off x="828527" y="2236754"/>
            <a:ext cx="7129593" cy="663698"/>
            <a:chOff x="1066531" y="1757815"/>
            <a:chExt cx="4613833" cy="486210"/>
          </a:xfrm>
          <a:noFill/>
        </p:grpSpPr>
        <p:sp>
          <p:nvSpPr>
            <p:cNvPr id="60" name="矩形 59"/>
            <p:cNvSpPr/>
            <p:nvPr/>
          </p:nvSpPr>
          <p:spPr>
            <a:xfrm>
              <a:off x="1265602" y="1767878"/>
              <a:ext cx="4414762" cy="4761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75C67"/>
                </a:solidFill>
                <a:cs typeface="+mn-ea"/>
                <a:sym typeface="+mn-lt"/>
              </a:endParaRPr>
            </a:p>
          </p:txBody>
        </p:sp>
        <p:sp>
          <p:nvSpPr>
            <p:cNvPr id="61" name="文本框 60"/>
            <p:cNvSpPr txBox="1"/>
            <p:nvPr/>
          </p:nvSpPr>
          <p:spPr>
            <a:xfrm>
              <a:off x="1066531" y="1757815"/>
              <a:ext cx="4406602" cy="428393"/>
            </a:xfrm>
            <a:prstGeom prst="rect">
              <a:avLst/>
            </a:prstGeom>
            <a:grpFill/>
            <a:ln>
              <a:noFill/>
            </a:ln>
          </p:spPr>
          <p:txBody>
            <a:bodyPr wrap="square" rtlCol="0">
              <a:spAutoFit/>
            </a:bodyPr>
            <a:lstStyle/>
            <a:p>
              <a:r>
                <a:rPr lang="zh-CN" altLang="en-US" sz="3200" b="1" dirty="0">
                  <a:solidFill>
                    <a:srgbClr val="119274"/>
                  </a:solidFill>
                  <a:latin typeface="微软雅黑" panose="020B0503020204020204" pitchFamily="34" charset="-122"/>
                  <a:ea typeface="微软雅黑" panose="020B0503020204020204" pitchFamily="34" charset="-122"/>
                  <a:cs typeface="+mn-ea"/>
                  <a:sym typeface="+mn-lt"/>
                </a:rPr>
                <a:t>新型产品    专利成果   市场潜力巨大</a:t>
              </a:r>
              <a:endParaRPr lang="en-US" altLang="zh-CN" sz="3200" b="1" dirty="0">
                <a:solidFill>
                  <a:srgbClr val="119274"/>
                </a:solidFill>
                <a:latin typeface="微软雅黑" panose="020B0503020204020204" pitchFamily="34" charset="-122"/>
                <a:ea typeface="微软雅黑" panose="020B0503020204020204" pitchFamily="34" charset="-122"/>
                <a:cs typeface="+mn-ea"/>
                <a:sym typeface="+mn-lt"/>
              </a:endParaRPr>
            </a:p>
          </p:txBody>
        </p:sp>
        <p:cxnSp>
          <p:nvCxnSpPr>
            <p:cNvPr id="62" name="直接连接符 61"/>
            <p:cNvCxnSpPr/>
            <p:nvPr/>
          </p:nvCxnSpPr>
          <p:spPr>
            <a:xfrm>
              <a:off x="2340939" y="1842795"/>
              <a:ext cx="0" cy="258431"/>
            </a:xfrm>
            <a:prstGeom prst="line">
              <a:avLst/>
            </a:prstGeom>
            <a:grpFill/>
            <a:ln>
              <a:solidFill>
                <a:srgbClr val="475C67"/>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676083" y="1865507"/>
              <a:ext cx="0" cy="258431"/>
            </a:xfrm>
            <a:prstGeom prst="line">
              <a:avLst/>
            </a:prstGeom>
            <a:grpFill/>
            <a:ln>
              <a:solidFill>
                <a:srgbClr val="475C67"/>
              </a:solidFill>
            </a:ln>
          </p:spPr>
          <p:style>
            <a:lnRef idx="1">
              <a:schemeClr val="accent1"/>
            </a:lnRef>
            <a:fillRef idx="0">
              <a:schemeClr val="accent1"/>
            </a:fillRef>
            <a:effectRef idx="0">
              <a:schemeClr val="accent1"/>
            </a:effectRef>
            <a:fontRef idx="minor">
              <a:schemeClr val="tx1"/>
            </a:fontRef>
          </p:style>
        </p:cxnSp>
      </p:grpSp>
      <p:pic>
        <p:nvPicPr>
          <p:cNvPr id="4" name="图片 3" descr="图片包含 室内, 人员, 男士, 墙壁&#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68197" y="2250492"/>
            <a:ext cx="8209248" cy="547283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5" name="TextBox 71"/>
          <p:cNvSpPr txBox="1"/>
          <p:nvPr/>
        </p:nvSpPr>
        <p:spPr>
          <a:xfrm>
            <a:off x="11269687" y="8137128"/>
            <a:ext cx="3145111" cy="357342"/>
          </a:xfrm>
          <a:prstGeom prst="rect">
            <a:avLst/>
          </a:prstGeom>
          <a:noFill/>
        </p:spPr>
        <p:txBody>
          <a:bodyPr wrap="square" lIns="0" tIns="0" rIns="0" bIns="0" rtlCol="0">
            <a:spAutoFit/>
          </a:bodyPr>
          <a:lstStyle/>
          <a:p>
            <a:pPr algn="just">
              <a:lnSpc>
                <a:spcPts val="2730"/>
              </a:lnSpc>
            </a:pPr>
            <a:r>
              <a:rPr lang="en-US" altLang="zh-CN" sz="3200" b="1" dirty="0">
                <a:solidFill>
                  <a:srgbClr val="00785C"/>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00785C"/>
                </a:solidFill>
                <a:latin typeface="微软雅黑" panose="020B0503020204020204" pitchFamily="34" charset="-122"/>
                <a:ea typeface="微软雅黑" panose="020B0503020204020204" pitchFamily="34" charset="-122"/>
                <a:cs typeface="+mn-ea"/>
                <a:sym typeface="+mn-lt"/>
              </a:rPr>
              <a:t>藤超机械</a:t>
            </a:r>
            <a:endParaRPr lang="zh-CN" altLang="en-US" sz="3200" b="1" dirty="0">
              <a:solidFill>
                <a:srgbClr val="00785C"/>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350" fill="hold"/>
                                        <p:tgtEl>
                                          <p:spTgt spid="65"/>
                                        </p:tgtEl>
                                        <p:attrNameLst>
                                          <p:attrName>ppt_w</p:attrName>
                                        </p:attrNameLst>
                                      </p:cBhvr>
                                      <p:tavLst>
                                        <p:tav tm="0">
                                          <p:val>
                                            <p:fltVal val="0"/>
                                          </p:val>
                                        </p:tav>
                                        <p:tav tm="100000">
                                          <p:val>
                                            <p:strVal val="#ppt_w"/>
                                          </p:val>
                                        </p:tav>
                                      </p:tavLst>
                                    </p:anim>
                                    <p:anim calcmode="lin" valueType="num">
                                      <p:cBhvr>
                                        <p:cTn id="8" dur="350" fill="hold"/>
                                        <p:tgtEl>
                                          <p:spTgt spid="65"/>
                                        </p:tgtEl>
                                        <p:attrNameLst>
                                          <p:attrName>ppt_h</p:attrName>
                                        </p:attrNameLst>
                                      </p:cBhvr>
                                      <p:tavLst>
                                        <p:tav tm="0">
                                          <p:val>
                                            <p:fltVal val="0"/>
                                          </p:val>
                                        </p:tav>
                                        <p:tav tm="100000">
                                          <p:val>
                                            <p:strVal val="#ppt_h"/>
                                          </p:val>
                                        </p:tav>
                                      </p:tavLst>
                                    </p:anim>
                                    <p:animEffect transition="in" filter="fade">
                                      <p:cBhvr>
                                        <p:cTn id="9" dur="3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项目介绍</a:t>
            </a:r>
            <a:endParaRPr lang="zh-CN" altLang="en-US" dirty="0"/>
          </a:p>
        </p:txBody>
      </p:sp>
      <p:sp>
        <p:nvSpPr>
          <p:cNvPr id="5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65" name="TextBox 71"/>
          <p:cNvSpPr txBox="1"/>
          <p:nvPr/>
        </p:nvSpPr>
        <p:spPr>
          <a:xfrm>
            <a:off x="1620615" y="2736528"/>
            <a:ext cx="3145111" cy="346249"/>
          </a:xfrm>
          <a:prstGeom prst="rect">
            <a:avLst/>
          </a:prstGeom>
          <a:noFill/>
        </p:spPr>
        <p:txBody>
          <a:bodyPr wrap="square" lIns="0" tIns="0" rIns="0" bIns="0" rtlCol="0">
            <a:spAutoFit/>
          </a:bodyPr>
          <a:lstStyle/>
          <a:p>
            <a:pPr algn="just">
              <a:lnSpc>
                <a:spcPts val="2730"/>
              </a:lnSpc>
            </a:pPr>
            <a:r>
              <a:rPr lang="zh-CN" altLang="en-US" sz="2800" b="1" dirty="0">
                <a:solidFill>
                  <a:srgbClr val="00785C"/>
                </a:solidFill>
                <a:latin typeface="微软雅黑" panose="020B0503020204020204" pitchFamily="34" charset="-122"/>
                <a:ea typeface="微软雅黑" panose="020B0503020204020204" pitchFamily="34" charset="-122"/>
                <a:cs typeface="+mn-ea"/>
                <a:sym typeface="+mn-lt"/>
              </a:rPr>
              <a:t>有经济效益</a:t>
            </a:r>
            <a:endParaRPr lang="zh-CN" altLang="en-US" sz="2800" b="1" dirty="0">
              <a:solidFill>
                <a:srgbClr val="00785C"/>
              </a:solidFill>
              <a:latin typeface="微软雅黑" panose="020B0503020204020204" pitchFamily="34" charset="-122"/>
              <a:ea typeface="微软雅黑" panose="020B0503020204020204" pitchFamily="34" charset="-122"/>
              <a:cs typeface="+mn-ea"/>
              <a:sym typeface="+mn-lt"/>
            </a:endParaRPr>
          </a:p>
        </p:txBody>
      </p:sp>
      <p:sp>
        <p:nvSpPr>
          <p:cNvPr id="66" name="TextBox 72"/>
          <p:cNvSpPr txBox="1"/>
          <p:nvPr/>
        </p:nvSpPr>
        <p:spPr>
          <a:xfrm>
            <a:off x="1620615" y="4431912"/>
            <a:ext cx="3145111" cy="346249"/>
          </a:xfrm>
          <a:prstGeom prst="rect">
            <a:avLst/>
          </a:prstGeom>
          <a:noFill/>
        </p:spPr>
        <p:txBody>
          <a:bodyPr wrap="square" lIns="0" tIns="0" rIns="0" bIns="0" rtlCol="0">
            <a:spAutoFit/>
          </a:bodyPr>
          <a:lstStyle/>
          <a:p>
            <a:pPr algn="just">
              <a:lnSpc>
                <a:spcPts val="2730"/>
              </a:lnSpc>
            </a:pPr>
            <a:r>
              <a:rPr lang="zh-CN" altLang="en-US" sz="2800" b="1" dirty="0">
                <a:solidFill>
                  <a:srgbClr val="00785C"/>
                </a:solidFill>
                <a:latin typeface="微软雅黑" panose="020B0503020204020204" pitchFamily="34" charset="-122"/>
                <a:ea typeface="微软雅黑" panose="020B0503020204020204" pitchFamily="34" charset="-122"/>
                <a:cs typeface="+mn-ea"/>
                <a:sym typeface="+mn-lt"/>
              </a:rPr>
              <a:t>有利于民生</a:t>
            </a:r>
            <a:endParaRPr lang="en-US" altLang="zh-CN" sz="2800" b="1" dirty="0">
              <a:solidFill>
                <a:srgbClr val="00785C"/>
              </a:solidFill>
              <a:latin typeface="微软雅黑" panose="020B0503020204020204" pitchFamily="34" charset="-122"/>
              <a:ea typeface="微软雅黑" panose="020B0503020204020204" pitchFamily="34" charset="-122"/>
              <a:cs typeface="+mn-ea"/>
              <a:sym typeface="+mn-lt"/>
            </a:endParaRPr>
          </a:p>
        </p:txBody>
      </p:sp>
      <p:sp>
        <p:nvSpPr>
          <p:cNvPr id="67" name="TextBox 73"/>
          <p:cNvSpPr txBox="1"/>
          <p:nvPr/>
        </p:nvSpPr>
        <p:spPr>
          <a:xfrm>
            <a:off x="1620615" y="6113533"/>
            <a:ext cx="3145111" cy="346249"/>
          </a:xfrm>
          <a:prstGeom prst="rect">
            <a:avLst/>
          </a:prstGeom>
          <a:noFill/>
        </p:spPr>
        <p:txBody>
          <a:bodyPr wrap="square" lIns="0" tIns="0" rIns="0" bIns="0" rtlCol="0">
            <a:spAutoFit/>
          </a:bodyPr>
          <a:lstStyle/>
          <a:p>
            <a:pPr algn="just">
              <a:lnSpc>
                <a:spcPts val="2730"/>
              </a:lnSpc>
            </a:pPr>
            <a:r>
              <a:rPr lang="zh-CN" altLang="en-US" sz="2800" b="1" dirty="0">
                <a:solidFill>
                  <a:srgbClr val="00785C"/>
                </a:solidFill>
                <a:latin typeface="微软雅黑" panose="020B0503020204020204" pitchFamily="34" charset="-122"/>
                <a:ea typeface="微软雅黑" panose="020B0503020204020204" pitchFamily="34" charset="-122"/>
                <a:cs typeface="+mn-ea"/>
                <a:sym typeface="+mn-lt"/>
              </a:rPr>
              <a:t>利于提升政府形象</a:t>
            </a:r>
            <a:endParaRPr lang="zh-CN" altLang="en-US" sz="2800" b="1" dirty="0">
              <a:solidFill>
                <a:srgbClr val="00785C"/>
              </a:solidFill>
              <a:latin typeface="微软雅黑" panose="020B0503020204020204" pitchFamily="34" charset="-122"/>
              <a:ea typeface="微软雅黑" panose="020B0503020204020204" pitchFamily="34" charset="-122"/>
              <a:cs typeface="+mn-ea"/>
              <a:sym typeface="+mn-lt"/>
            </a:endParaRPr>
          </a:p>
        </p:txBody>
      </p:sp>
      <p:sp>
        <p:nvSpPr>
          <p:cNvPr id="81" name="TextBox 73"/>
          <p:cNvSpPr txBox="1"/>
          <p:nvPr/>
        </p:nvSpPr>
        <p:spPr>
          <a:xfrm>
            <a:off x="1577400" y="3312592"/>
            <a:ext cx="4750579" cy="615553"/>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en-US" sz="2000" dirty="0">
                <a:latin typeface="微软雅黑" panose="020B0503020204020204" pitchFamily="34" charset="-122"/>
                <a:ea typeface="微软雅黑" panose="020B0503020204020204" pitchFamily="34" charset="-122"/>
              </a:rPr>
              <a:t>实现全自动化</a:t>
            </a:r>
            <a:r>
              <a:rPr lang="zh-CN" altLang="zh-CN" sz="2000" dirty="0">
                <a:latin typeface="微软雅黑" panose="020B0503020204020204" pitchFamily="34" charset="-122"/>
                <a:ea typeface="微软雅黑" panose="020B0503020204020204" pitchFamily="34" charset="-122"/>
              </a:rPr>
              <a:t>，从而达到了成型，粗磨，精磨一次性完成</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提高工作效率。</a:t>
            </a:r>
            <a:endParaRPr lang="en-US" altLang="zh-CN" sz="2800" dirty="0">
              <a:latin typeface="微软雅黑" panose="020B0503020204020204" pitchFamily="34" charset="-122"/>
              <a:ea typeface="微软雅黑" panose="020B0503020204020204" pitchFamily="34" charset="-122"/>
              <a:cs typeface="+mn-ea"/>
              <a:sym typeface="+mn-lt"/>
            </a:endParaRPr>
          </a:p>
        </p:txBody>
      </p:sp>
      <p:sp>
        <p:nvSpPr>
          <p:cNvPr id="82" name="TextBox 73"/>
          <p:cNvSpPr txBox="1"/>
          <p:nvPr/>
        </p:nvSpPr>
        <p:spPr>
          <a:xfrm>
            <a:off x="1516454" y="4957004"/>
            <a:ext cx="4750579" cy="615553"/>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zh-CN" sz="2000" dirty="0">
                <a:latin typeface="微软雅黑" panose="020B0503020204020204" pitchFamily="34" charset="-122"/>
                <a:ea typeface="微软雅黑" panose="020B0503020204020204" pitchFamily="34" charset="-122"/>
              </a:rPr>
              <a:t>降低人员劳动强度</a:t>
            </a:r>
            <a:r>
              <a:rPr lang="zh-CN" altLang="en-US" sz="2000" dirty="0">
                <a:latin typeface="微软雅黑" panose="020B0503020204020204" pitchFamily="34" charset="-122"/>
                <a:ea typeface="微软雅黑" panose="020B0503020204020204" pitchFamily="34" charset="-122"/>
              </a:rPr>
              <a:t>，免去</a:t>
            </a:r>
            <a:r>
              <a:rPr lang="zh-CN" altLang="zh-CN" sz="2000" dirty="0">
                <a:latin typeface="微软雅黑" panose="020B0503020204020204" pitchFamily="34" charset="-122"/>
                <a:ea typeface="微软雅黑" panose="020B0503020204020204" pitchFamily="34" charset="-122"/>
              </a:rPr>
              <a:t>依靠人工，手工通过角磨机</a:t>
            </a:r>
            <a:r>
              <a:rPr lang="zh-CN" altLang="en-US" sz="20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cs typeface="+mn-ea"/>
              <a:sym typeface="+mn-lt"/>
            </a:endParaRPr>
          </a:p>
        </p:txBody>
      </p:sp>
      <p:sp>
        <p:nvSpPr>
          <p:cNvPr id="83" name="TextBox 73"/>
          <p:cNvSpPr txBox="1"/>
          <p:nvPr/>
        </p:nvSpPr>
        <p:spPr>
          <a:xfrm>
            <a:off x="1516454" y="6670120"/>
            <a:ext cx="4750579" cy="923330"/>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zh-CN" sz="2000" spc="300" dirty="0">
                <a:latin typeface="微软雅黑" panose="020B0503020204020204" pitchFamily="34" charset="-122"/>
                <a:ea typeface="微软雅黑" panose="020B0503020204020204" pitchFamily="34" charset="-122"/>
              </a:rPr>
              <a:t>获得国家颁发的发明专利，凭借专利成果，成立了岑溪市藤超机械有限公司。</a:t>
            </a:r>
            <a:endParaRPr lang="zh-CN" altLang="zh-CN" sz="2000" spc="300" dirty="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728390" y="2664520"/>
            <a:ext cx="458802" cy="458959"/>
            <a:chOff x="1559496" y="3300760"/>
            <a:chExt cx="487164" cy="487328"/>
          </a:xfrm>
        </p:grpSpPr>
        <p:sp>
          <p:nvSpPr>
            <p:cNvPr id="85" name="椭圆 84"/>
            <p:cNvSpPr/>
            <p:nvPr/>
          </p:nvSpPr>
          <p:spPr>
            <a:xfrm>
              <a:off x="1559496" y="3300760"/>
              <a:ext cx="487164" cy="487328"/>
            </a:xfrm>
            <a:prstGeom prst="ellipse">
              <a:avLst/>
            </a:prstGeom>
            <a:solidFill>
              <a:schemeClr val="bg1"/>
            </a:solidFill>
            <a:ln w="6350">
              <a:solidFill>
                <a:srgbClr val="007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6" name="Freeform 5"/>
            <p:cNvSpPr/>
            <p:nvPr/>
          </p:nvSpPr>
          <p:spPr bwMode="auto">
            <a:xfrm>
              <a:off x="1704653" y="3392296"/>
              <a:ext cx="322039" cy="306266"/>
            </a:xfrm>
            <a:custGeom>
              <a:avLst/>
              <a:gdLst>
                <a:gd name="T0" fmla="*/ 461 w 472"/>
                <a:gd name="T1" fmla="*/ 0 h 449"/>
                <a:gd name="T2" fmla="*/ 472 w 472"/>
                <a:gd name="T3" fmla="*/ 17 h 449"/>
                <a:gd name="T4" fmla="*/ 310 w 472"/>
                <a:gd name="T5" fmla="*/ 186 h 449"/>
                <a:gd name="T6" fmla="*/ 174 w 472"/>
                <a:gd name="T7" fmla="*/ 399 h 449"/>
                <a:gd name="T8" fmla="*/ 149 w 472"/>
                <a:gd name="T9" fmla="*/ 417 h 449"/>
                <a:gd name="T10" fmla="*/ 106 w 472"/>
                <a:gd name="T11" fmla="*/ 449 h 449"/>
                <a:gd name="T12" fmla="*/ 87 w 472"/>
                <a:gd name="T13" fmla="*/ 396 h 449"/>
                <a:gd name="T14" fmla="*/ 77 w 472"/>
                <a:gd name="T15" fmla="*/ 374 h 449"/>
                <a:gd name="T16" fmla="*/ 39 w 472"/>
                <a:gd name="T17" fmla="*/ 304 h 449"/>
                <a:gd name="T18" fmla="*/ 0 w 472"/>
                <a:gd name="T19" fmla="*/ 273 h 449"/>
                <a:gd name="T20" fmla="*/ 67 w 472"/>
                <a:gd name="T21" fmla="*/ 235 h 449"/>
                <a:gd name="T22" fmla="*/ 126 w 472"/>
                <a:gd name="T23" fmla="*/ 306 h 449"/>
                <a:gd name="T24" fmla="*/ 136 w 472"/>
                <a:gd name="T25" fmla="*/ 330 h 449"/>
                <a:gd name="T26" fmla="*/ 284 w 472"/>
                <a:gd name="T27" fmla="*/ 141 h 449"/>
                <a:gd name="T28" fmla="*/ 461 w 472"/>
                <a:gd name="T29"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2" h="449">
                  <a:moveTo>
                    <a:pt x="461" y="0"/>
                  </a:moveTo>
                  <a:cubicBezTo>
                    <a:pt x="472" y="17"/>
                    <a:pt x="472" y="17"/>
                    <a:pt x="472" y="17"/>
                  </a:cubicBezTo>
                  <a:cubicBezTo>
                    <a:pt x="424" y="54"/>
                    <a:pt x="370" y="110"/>
                    <a:pt x="310" y="186"/>
                  </a:cubicBezTo>
                  <a:cubicBezTo>
                    <a:pt x="251" y="262"/>
                    <a:pt x="205" y="333"/>
                    <a:pt x="174" y="399"/>
                  </a:cubicBezTo>
                  <a:cubicBezTo>
                    <a:pt x="149" y="417"/>
                    <a:pt x="149" y="417"/>
                    <a:pt x="149" y="417"/>
                  </a:cubicBezTo>
                  <a:cubicBezTo>
                    <a:pt x="128" y="431"/>
                    <a:pt x="114" y="442"/>
                    <a:pt x="106" y="449"/>
                  </a:cubicBezTo>
                  <a:cubicBezTo>
                    <a:pt x="103" y="438"/>
                    <a:pt x="97" y="421"/>
                    <a:pt x="87" y="396"/>
                  </a:cubicBezTo>
                  <a:cubicBezTo>
                    <a:pt x="77" y="374"/>
                    <a:pt x="77" y="374"/>
                    <a:pt x="77" y="374"/>
                  </a:cubicBezTo>
                  <a:cubicBezTo>
                    <a:pt x="64" y="342"/>
                    <a:pt x="51" y="319"/>
                    <a:pt x="39" y="304"/>
                  </a:cubicBezTo>
                  <a:cubicBezTo>
                    <a:pt x="27" y="289"/>
                    <a:pt x="14" y="278"/>
                    <a:pt x="0" y="273"/>
                  </a:cubicBezTo>
                  <a:cubicBezTo>
                    <a:pt x="24" y="247"/>
                    <a:pt x="47" y="235"/>
                    <a:pt x="67" y="235"/>
                  </a:cubicBezTo>
                  <a:cubicBezTo>
                    <a:pt x="85" y="235"/>
                    <a:pt x="104" y="258"/>
                    <a:pt x="126" y="306"/>
                  </a:cubicBezTo>
                  <a:cubicBezTo>
                    <a:pt x="136" y="330"/>
                    <a:pt x="136" y="330"/>
                    <a:pt x="136" y="330"/>
                  </a:cubicBezTo>
                  <a:cubicBezTo>
                    <a:pt x="175" y="265"/>
                    <a:pt x="224" y="202"/>
                    <a:pt x="284" y="141"/>
                  </a:cubicBezTo>
                  <a:cubicBezTo>
                    <a:pt x="344" y="80"/>
                    <a:pt x="403" y="33"/>
                    <a:pt x="461" y="0"/>
                  </a:cubicBezTo>
                  <a:close/>
                </a:path>
              </a:pathLst>
            </a:custGeom>
            <a:solidFill>
              <a:srgbClr val="00785C"/>
            </a:solidFill>
            <a:ln>
              <a:noFill/>
            </a:ln>
            <a:extLst>
              <a:ext uri="{91240B29-F687-4F45-9708-019B960494DF}">
                <a14:hiddenLine xmlns:a14="http://schemas.microsoft.com/office/drawing/2010/main" w="9525">
                  <a:solidFill>
                    <a:srgbClr val="000000"/>
                  </a:solidFill>
                  <a:round/>
                </a14:hiddenLine>
              </a:ext>
            </a:extLst>
          </p:spPr>
          <p:txBody>
            <a:bodyPr vert="horz" wrap="square" lIns="124820" tIns="62410" rIns="124820" bIns="6241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87" name="组合 86"/>
          <p:cNvGrpSpPr/>
          <p:nvPr/>
        </p:nvGrpSpPr>
        <p:grpSpPr>
          <a:xfrm>
            <a:off x="728390" y="4364445"/>
            <a:ext cx="458802" cy="458959"/>
            <a:chOff x="1559496" y="3300760"/>
            <a:chExt cx="487164" cy="487328"/>
          </a:xfrm>
        </p:grpSpPr>
        <p:sp>
          <p:nvSpPr>
            <p:cNvPr id="88" name="椭圆 87"/>
            <p:cNvSpPr/>
            <p:nvPr/>
          </p:nvSpPr>
          <p:spPr>
            <a:xfrm>
              <a:off x="1559496" y="3300760"/>
              <a:ext cx="487164" cy="487328"/>
            </a:xfrm>
            <a:prstGeom prst="ellipse">
              <a:avLst/>
            </a:prstGeom>
            <a:solidFill>
              <a:schemeClr val="bg1"/>
            </a:solidFill>
            <a:ln w="6350">
              <a:solidFill>
                <a:srgbClr val="007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9" name="Freeform 5"/>
            <p:cNvSpPr/>
            <p:nvPr/>
          </p:nvSpPr>
          <p:spPr bwMode="auto">
            <a:xfrm>
              <a:off x="1704653" y="3392296"/>
              <a:ext cx="322039" cy="306266"/>
            </a:xfrm>
            <a:custGeom>
              <a:avLst/>
              <a:gdLst>
                <a:gd name="T0" fmla="*/ 461 w 472"/>
                <a:gd name="T1" fmla="*/ 0 h 449"/>
                <a:gd name="T2" fmla="*/ 472 w 472"/>
                <a:gd name="T3" fmla="*/ 17 h 449"/>
                <a:gd name="T4" fmla="*/ 310 w 472"/>
                <a:gd name="T5" fmla="*/ 186 h 449"/>
                <a:gd name="T6" fmla="*/ 174 w 472"/>
                <a:gd name="T7" fmla="*/ 399 h 449"/>
                <a:gd name="T8" fmla="*/ 149 w 472"/>
                <a:gd name="T9" fmla="*/ 417 h 449"/>
                <a:gd name="T10" fmla="*/ 106 w 472"/>
                <a:gd name="T11" fmla="*/ 449 h 449"/>
                <a:gd name="T12" fmla="*/ 87 w 472"/>
                <a:gd name="T13" fmla="*/ 396 h 449"/>
                <a:gd name="T14" fmla="*/ 77 w 472"/>
                <a:gd name="T15" fmla="*/ 374 h 449"/>
                <a:gd name="T16" fmla="*/ 39 w 472"/>
                <a:gd name="T17" fmla="*/ 304 h 449"/>
                <a:gd name="T18" fmla="*/ 0 w 472"/>
                <a:gd name="T19" fmla="*/ 273 h 449"/>
                <a:gd name="T20" fmla="*/ 67 w 472"/>
                <a:gd name="T21" fmla="*/ 235 h 449"/>
                <a:gd name="T22" fmla="*/ 126 w 472"/>
                <a:gd name="T23" fmla="*/ 306 h 449"/>
                <a:gd name="T24" fmla="*/ 136 w 472"/>
                <a:gd name="T25" fmla="*/ 330 h 449"/>
                <a:gd name="T26" fmla="*/ 284 w 472"/>
                <a:gd name="T27" fmla="*/ 141 h 449"/>
                <a:gd name="T28" fmla="*/ 461 w 472"/>
                <a:gd name="T29"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2" h="449">
                  <a:moveTo>
                    <a:pt x="461" y="0"/>
                  </a:moveTo>
                  <a:cubicBezTo>
                    <a:pt x="472" y="17"/>
                    <a:pt x="472" y="17"/>
                    <a:pt x="472" y="17"/>
                  </a:cubicBezTo>
                  <a:cubicBezTo>
                    <a:pt x="424" y="54"/>
                    <a:pt x="370" y="110"/>
                    <a:pt x="310" y="186"/>
                  </a:cubicBezTo>
                  <a:cubicBezTo>
                    <a:pt x="251" y="262"/>
                    <a:pt x="205" y="333"/>
                    <a:pt x="174" y="399"/>
                  </a:cubicBezTo>
                  <a:cubicBezTo>
                    <a:pt x="149" y="417"/>
                    <a:pt x="149" y="417"/>
                    <a:pt x="149" y="417"/>
                  </a:cubicBezTo>
                  <a:cubicBezTo>
                    <a:pt x="128" y="431"/>
                    <a:pt x="114" y="442"/>
                    <a:pt x="106" y="449"/>
                  </a:cubicBezTo>
                  <a:cubicBezTo>
                    <a:pt x="103" y="438"/>
                    <a:pt x="97" y="421"/>
                    <a:pt x="87" y="396"/>
                  </a:cubicBezTo>
                  <a:cubicBezTo>
                    <a:pt x="77" y="374"/>
                    <a:pt x="77" y="374"/>
                    <a:pt x="77" y="374"/>
                  </a:cubicBezTo>
                  <a:cubicBezTo>
                    <a:pt x="64" y="342"/>
                    <a:pt x="51" y="319"/>
                    <a:pt x="39" y="304"/>
                  </a:cubicBezTo>
                  <a:cubicBezTo>
                    <a:pt x="27" y="289"/>
                    <a:pt x="14" y="278"/>
                    <a:pt x="0" y="273"/>
                  </a:cubicBezTo>
                  <a:cubicBezTo>
                    <a:pt x="24" y="247"/>
                    <a:pt x="47" y="235"/>
                    <a:pt x="67" y="235"/>
                  </a:cubicBezTo>
                  <a:cubicBezTo>
                    <a:pt x="85" y="235"/>
                    <a:pt x="104" y="258"/>
                    <a:pt x="126" y="306"/>
                  </a:cubicBezTo>
                  <a:cubicBezTo>
                    <a:pt x="136" y="330"/>
                    <a:pt x="136" y="330"/>
                    <a:pt x="136" y="330"/>
                  </a:cubicBezTo>
                  <a:cubicBezTo>
                    <a:pt x="175" y="265"/>
                    <a:pt x="224" y="202"/>
                    <a:pt x="284" y="141"/>
                  </a:cubicBezTo>
                  <a:cubicBezTo>
                    <a:pt x="344" y="80"/>
                    <a:pt x="403" y="33"/>
                    <a:pt x="461" y="0"/>
                  </a:cubicBezTo>
                  <a:close/>
                </a:path>
              </a:pathLst>
            </a:custGeom>
            <a:solidFill>
              <a:srgbClr val="00785C"/>
            </a:solidFill>
            <a:ln>
              <a:noFill/>
            </a:ln>
            <a:extLst>
              <a:ext uri="{91240B29-F687-4F45-9708-019B960494DF}">
                <a14:hiddenLine xmlns:a14="http://schemas.microsoft.com/office/drawing/2010/main" w="9525">
                  <a:solidFill>
                    <a:srgbClr val="000000"/>
                  </a:solidFill>
                  <a:round/>
                </a14:hiddenLine>
              </a:ext>
            </a:extLst>
          </p:spPr>
          <p:txBody>
            <a:bodyPr vert="horz" wrap="square" lIns="124820" tIns="62410" rIns="124820" bIns="6241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90" name="组合 89"/>
          <p:cNvGrpSpPr/>
          <p:nvPr/>
        </p:nvGrpSpPr>
        <p:grpSpPr>
          <a:xfrm>
            <a:off x="728390" y="6050608"/>
            <a:ext cx="458802" cy="458959"/>
            <a:chOff x="1559496" y="3300760"/>
            <a:chExt cx="487164" cy="487328"/>
          </a:xfrm>
        </p:grpSpPr>
        <p:sp>
          <p:nvSpPr>
            <p:cNvPr id="91" name="椭圆 90"/>
            <p:cNvSpPr/>
            <p:nvPr/>
          </p:nvSpPr>
          <p:spPr>
            <a:xfrm>
              <a:off x="1559496" y="3300760"/>
              <a:ext cx="487164" cy="487328"/>
            </a:xfrm>
            <a:prstGeom prst="ellipse">
              <a:avLst/>
            </a:prstGeom>
            <a:solidFill>
              <a:schemeClr val="bg1"/>
            </a:solidFill>
            <a:ln w="6350">
              <a:solidFill>
                <a:srgbClr val="007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2" name="Freeform 5"/>
            <p:cNvSpPr/>
            <p:nvPr/>
          </p:nvSpPr>
          <p:spPr bwMode="auto">
            <a:xfrm>
              <a:off x="1704653" y="3392296"/>
              <a:ext cx="322039" cy="306266"/>
            </a:xfrm>
            <a:custGeom>
              <a:avLst/>
              <a:gdLst>
                <a:gd name="T0" fmla="*/ 461 w 472"/>
                <a:gd name="T1" fmla="*/ 0 h 449"/>
                <a:gd name="T2" fmla="*/ 472 w 472"/>
                <a:gd name="T3" fmla="*/ 17 h 449"/>
                <a:gd name="T4" fmla="*/ 310 w 472"/>
                <a:gd name="T5" fmla="*/ 186 h 449"/>
                <a:gd name="T6" fmla="*/ 174 w 472"/>
                <a:gd name="T7" fmla="*/ 399 h 449"/>
                <a:gd name="T8" fmla="*/ 149 w 472"/>
                <a:gd name="T9" fmla="*/ 417 h 449"/>
                <a:gd name="T10" fmla="*/ 106 w 472"/>
                <a:gd name="T11" fmla="*/ 449 h 449"/>
                <a:gd name="T12" fmla="*/ 87 w 472"/>
                <a:gd name="T13" fmla="*/ 396 h 449"/>
                <a:gd name="T14" fmla="*/ 77 w 472"/>
                <a:gd name="T15" fmla="*/ 374 h 449"/>
                <a:gd name="T16" fmla="*/ 39 w 472"/>
                <a:gd name="T17" fmla="*/ 304 h 449"/>
                <a:gd name="T18" fmla="*/ 0 w 472"/>
                <a:gd name="T19" fmla="*/ 273 h 449"/>
                <a:gd name="T20" fmla="*/ 67 w 472"/>
                <a:gd name="T21" fmla="*/ 235 h 449"/>
                <a:gd name="T22" fmla="*/ 126 w 472"/>
                <a:gd name="T23" fmla="*/ 306 h 449"/>
                <a:gd name="T24" fmla="*/ 136 w 472"/>
                <a:gd name="T25" fmla="*/ 330 h 449"/>
                <a:gd name="T26" fmla="*/ 284 w 472"/>
                <a:gd name="T27" fmla="*/ 141 h 449"/>
                <a:gd name="T28" fmla="*/ 461 w 472"/>
                <a:gd name="T29"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2" h="449">
                  <a:moveTo>
                    <a:pt x="461" y="0"/>
                  </a:moveTo>
                  <a:cubicBezTo>
                    <a:pt x="472" y="17"/>
                    <a:pt x="472" y="17"/>
                    <a:pt x="472" y="17"/>
                  </a:cubicBezTo>
                  <a:cubicBezTo>
                    <a:pt x="424" y="54"/>
                    <a:pt x="370" y="110"/>
                    <a:pt x="310" y="186"/>
                  </a:cubicBezTo>
                  <a:cubicBezTo>
                    <a:pt x="251" y="262"/>
                    <a:pt x="205" y="333"/>
                    <a:pt x="174" y="399"/>
                  </a:cubicBezTo>
                  <a:cubicBezTo>
                    <a:pt x="149" y="417"/>
                    <a:pt x="149" y="417"/>
                    <a:pt x="149" y="417"/>
                  </a:cubicBezTo>
                  <a:cubicBezTo>
                    <a:pt x="128" y="431"/>
                    <a:pt x="114" y="442"/>
                    <a:pt x="106" y="449"/>
                  </a:cubicBezTo>
                  <a:cubicBezTo>
                    <a:pt x="103" y="438"/>
                    <a:pt x="97" y="421"/>
                    <a:pt x="87" y="396"/>
                  </a:cubicBezTo>
                  <a:cubicBezTo>
                    <a:pt x="77" y="374"/>
                    <a:pt x="77" y="374"/>
                    <a:pt x="77" y="374"/>
                  </a:cubicBezTo>
                  <a:cubicBezTo>
                    <a:pt x="64" y="342"/>
                    <a:pt x="51" y="319"/>
                    <a:pt x="39" y="304"/>
                  </a:cubicBezTo>
                  <a:cubicBezTo>
                    <a:pt x="27" y="289"/>
                    <a:pt x="14" y="278"/>
                    <a:pt x="0" y="273"/>
                  </a:cubicBezTo>
                  <a:cubicBezTo>
                    <a:pt x="24" y="247"/>
                    <a:pt x="47" y="235"/>
                    <a:pt x="67" y="235"/>
                  </a:cubicBezTo>
                  <a:cubicBezTo>
                    <a:pt x="85" y="235"/>
                    <a:pt x="104" y="258"/>
                    <a:pt x="126" y="306"/>
                  </a:cubicBezTo>
                  <a:cubicBezTo>
                    <a:pt x="136" y="330"/>
                    <a:pt x="136" y="330"/>
                    <a:pt x="136" y="330"/>
                  </a:cubicBezTo>
                  <a:cubicBezTo>
                    <a:pt x="175" y="265"/>
                    <a:pt x="224" y="202"/>
                    <a:pt x="284" y="141"/>
                  </a:cubicBezTo>
                  <a:cubicBezTo>
                    <a:pt x="344" y="80"/>
                    <a:pt x="403" y="33"/>
                    <a:pt x="461" y="0"/>
                  </a:cubicBezTo>
                  <a:close/>
                </a:path>
              </a:pathLst>
            </a:custGeom>
            <a:solidFill>
              <a:srgbClr val="00785C"/>
            </a:solidFill>
            <a:ln>
              <a:noFill/>
            </a:ln>
            <a:extLst>
              <a:ext uri="{91240B29-F687-4F45-9708-019B960494DF}">
                <a14:hiddenLine xmlns:a14="http://schemas.microsoft.com/office/drawing/2010/main" w="9525">
                  <a:solidFill>
                    <a:srgbClr val="000000"/>
                  </a:solidFill>
                  <a:round/>
                </a14:hiddenLine>
              </a:ext>
            </a:extLst>
          </p:spPr>
          <p:txBody>
            <a:bodyPr vert="horz" wrap="square" lIns="124820" tIns="62410" rIns="124820" bIns="6241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pic>
        <p:nvPicPr>
          <p:cNvPr id="4" name="图片 3" descr="图片包含 室内, 人员&#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09247" y="2448496"/>
            <a:ext cx="8635535" cy="575702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6" name="TextBox 71"/>
          <p:cNvSpPr txBox="1"/>
          <p:nvPr/>
        </p:nvSpPr>
        <p:spPr>
          <a:xfrm>
            <a:off x="10981655" y="8569176"/>
            <a:ext cx="3145111" cy="357342"/>
          </a:xfrm>
          <a:prstGeom prst="rect">
            <a:avLst/>
          </a:prstGeom>
          <a:noFill/>
        </p:spPr>
        <p:txBody>
          <a:bodyPr wrap="square" lIns="0" tIns="0" rIns="0" bIns="0" rtlCol="0">
            <a:spAutoFit/>
          </a:bodyPr>
          <a:lstStyle/>
          <a:p>
            <a:pPr algn="just">
              <a:lnSpc>
                <a:spcPts val="2730"/>
              </a:lnSpc>
            </a:pPr>
            <a:r>
              <a:rPr lang="en-US" altLang="zh-CN" sz="3200" b="1" dirty="0">
                <a:solidFill>
                  <a:srgbClr val="00785C"/>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00785C"/>
                </a:solidFill>
                <a:latin typeface="微软雅黑" panose="020B0503020204020204" pitchFamily="34" charset="-122"/>
                <a:ea typeface="微软雅黑" panose="020B0503020204020204" pitchFamily="34" charset="-122"/>
                <a:cs typeface="+mn-ea"/>
                <a:sym typeface="+mn-lt"/>
              </a:rPr>
              <a:t>藤超机械</a:t>
            </a:r>
            <a:endParaRPr lang="zh-CN" altLang="en-US" sz="3200" b="1" dirty="0">
              <a:solidFill>
                <a:srgbClr val="00785C"/>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350" fill="hold"/>
                                        <p:tgtEl>
                                          <p:spTgt spid="65"/>
                                        </p:tgtEl>
                                        <p:attrNameLst>
                                          <p:attrName>ppt_w</p:attrName>
                                        </p:attrNameLst>
                                      </p:cBhvr>
                                      <p:tavLst>
                                        <p:tav tm="0">
                                          <p:val>
                                            <p:fltVal val="0"/>
                                          </p:val>
                                        </p:tav>
                                        <p:tav tm="100000">
                                          <p:val>
                                            <p:strVal val="#ppt_w"/>
                                          </p:val>
                                        </p:tav>
                                      </p:tavLst>
                                    </p:anim>
                                    <p:anim calcmode="lin" valueType="num">
                                      <p:cBhvr>
                                        <p:cTn id="8" dur="350" fill="hold"/>
                                        <p:tgtEl>
                                          <p:spTgt spid="65"/>
                                        </p:tgtEl>
                                        <p:attrNameLst>
                                          <p:attrName>ppt_h</p:attrName>
                                        </p:attrNameLst>
                                      </p:cBhvr>
                                      <p:tavLst>
                                        <p:tav tm="0">
                                          <p:val>
                                            <p:fltVal val="0"/>
                                          </p:val>
                                        </p:tav>
                                        <p:tav tm="100000">
                                          <p:val>
                                            <p:strVal val="#ppt_h"/>
                                          </p:val>
                                        </p:tav>
                                      </p:tavLst>
                                    </p:anim>
                                    <p:animEffect transition="in" filter="fade">
                                      <p:cBhvr>
                                        <p:cTn id="9" dur="350"/>
                                        <p:tgtEl>
                                          <p:spTgt spid="6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81"/>
                                        </p:tgtEl>
                                        <p:attrNameLst>
                                          <p:attrName>style.visibility</p:attrName>
                                        </p:attrNameLst>
                                      </p:cBhvr>
                                      <p:to>
                                        <p:strVal val="visible"/>
                                      </p:to>
                                    </p:set>
                                    <p:animEffect transition="in" filter="wipe(left)">
                                      <p:cBhvr>
                                        <p:cTn id="12" dur="500"/>
                                        <p:tgtEl>
                                          <p:spTgt spid="81"/>
                                        </p:tgtEl>
                                      </p:cBhvr>
                                    </p:animEffect>
                                  </p:childTnLst>
                                </p:cTn>
                              </p:par>
                            </p:childTnLst>
                          </p:cTn>
                        </p:par>
                        <p:par>
                          <p:cTn id="13" fill="hold">
                            <p:stCondLst>
                              <p:cond delay="899"/>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350" fill="hold"/>
                                        <p:tgtEl>
                                          <p:spTgt spid="66"/>
                                        </p:tgtEl>
                                        <p:attrNameLst>
                                          <p:attrName>ppt_w</p:attrName>
                                        </p:attrNameLst>
                                      </p:cBhvr>
                                      <p:tavLst>
                                        <p:tav tm="0">
                                          <p:val>
                                            <p:fltVal val="0"/>
                                          </p:val>
                                        </p:tav>
                                        <p:tav tm="100000">
                                          <p:val>
                                            <p:strVal val="#ppt_w"/>
                                          </p:val>
                                        </p:tav>
                                      </p:tavLst>
                                    </p:anim>
                                    <p:anim calcmode="lin" valueType="num">
                                      <p:cBhvr>
                                        <p:cTn id="17" dur="350" fill="hold"/>
                                        <p:tgtEl>
                                          <p:spTgt spid="66"/>
                                        </p:tgtEl>
                                        <p:attrNameLst>
                                          <p:attrName>ppt_h</p:attrName>
                                        </p:attrNameLst>
                                      </p:cBhvr>
                                      <p:tavLst>
                                        <p:tav tm="0">
                                          <p:val>
                                            <p:fltVal val="0"/>
                                          </p:val>
                                        </p:tav>
                                        <p:tav tm="100000">
                                          <p:val>
                                            <p:strVal val="#ppt_h"/>
                                          </p:val>
                                        </p:tav>
                                      </p:tavLst>
                                    </p:anim>
                                    <p:animEffect transition="in" filter="fade">
                                      <p:cBhvr>
                                        <p:cTn id="18" dur="350"/>
                                        <p:tgtEl>
                                          <p:spTgt spid="66"/>
                                        </p:tgtEl>
                                      </p:cBhvr>
                                    </p:animEffect>
                                  </p:childTnLst>
                                </p:cTn>
                              </p:par>
                              <p:par>
                                <p:cTn id="19" presetID="22" presetClass="entr" presetSubtype="8" fill="hold" grpId="0" nodeType="withEffect">
                                  <p:stCondLst>
                                    <p:cond delay="40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179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67"/>
                                        </p:tgtEl>
                                        <p:attrNameLst>
                                          <p:attrName>style.visibility</p:attrName>
                                        </p:attrNameLst>
                                      </p:cBhvr>
                                      <p:to>
                                        <p:strVal val="visible"/>
                                      </p:to>
                                    </p:set>
                                    <p:anim calcmode="lin" valueType="num">
                                      <p:cBhvr>
                                        <p:cTn id="25" dur="350" fill="hold"/>
                                        <p:tgtEl>
                                          <p:spTgt spid="67"/>
                                        </p:tgtEl>
                                        <p:attrNameLst>
                                          <p:attrName>ppt_w</p:attrName>
                                        </p:attrNameLst>
                                      </p:cBhvr>
                                      <p:tavLst>
                                        <p:tav tm="0">
                                          <p:val>
                                            <p:fltVal val="0"/>
                                          </p:val>
                                        </p:tav>
                                        <p:tav tm="100000">
                                          <p:val>
                                            <p:strVal val="#ppt_w"/>
                                          </p:val>
                                        </p:tav>
                                      </p:tavLst>
                                    </p:anim>
                                    <p:anim calcmode="lin" valueType="num">
                                      <p:cBhvr>
                                        <p:cTn id="26" dur="350" fill="hold"/>
                                        <p:tgtEl>
                                          <p:spTgt spid="67"/>
                                        </p:tgtEl>
                                        <p:attrNameLst>
                                          <p:attrName>ppt_h</p:attrName>
                                        </p:attrNameLst>
                                      </p:cBhvr>
                                      <p:tavLst>
                                        <p:tav tm="0">
                                          <p:val>
                                            <p:fltVal val="0"/>
                                          </p:val>
                                        </p:tav>
                                        <p:tav tm="100000">
                                          <p:val>
                                            <p:strVal val="#ppt_h"/>
                                          </p:val>
                                        </p:tav>
                                      </p:tavLst>
                                    </p:anim>
                                    <p:animEffect transition="in" filter="fade">
                                      <p:cBhvr>
                                        <p:cTn id="27" dur="350"/>
                                        <p:tgtEl>
                                          <p:spTgt spid="67"/>
                                        </p:tgtEl>
                                      </p:cBhvr>
                                    </p:animEffect>
                                  </p:childTnLst>
                                </p:cTn>
                              </p:par>
                              <p:par>
                                <p:cTn id="28" presetID="22" presetClass="entr" presetSubtype="8" fill="hold" grpId="0" nodeType="withEffect">
                                  <p:stCondLst>
                                    <p:cond delay="400"/>
                                  </p:stCondLst>
                                  <p:childTnLst>
                                    <p:set>
                                      <p:cBhvr>
                                        <p:cTn id="29" dur="1" fill="hold">
                                          <p:stCondLst>
                                            <p:cond delay="0"/>
                                          </p:stCondLst>
                                        </p:cTn>
                                        <p:tgtEl>
                                          <p:spTgt spid="83"/>
                                        </p:tgtEl>
                                        <p:attrNameLst>
                                          <p:attrName>style.visibility</p:attrName>
                                        </p:attrNameLst>
                                      </p:cBhvr>
                                      <p:to>
                                        <p:strVal val="visible"/>
                                      </p:to>
                                    </p:set>
                                    <p:animEffect transition="in" filter="wipe(left)">
                                      <p:cBhvr>
                                        <p:cTn id="30" dur="500"/>
                                        <p:tgtEl>
                                          <p:spTgt spid="83"/>
                                        </p:tgtEl>
                                      </p:cBhvr>
                                    </p:animEffect>
                                  </p:childTnLst>
                                </p:cTn>
                              </p:par>
                            </p:childTnLst>
                          </p:cTn>
                        </p:par>
                        <p:par>
                          <p:cTn id="31" fill="hold">
                            <p:stCondLst>
                              <p:cond delay="2699"/>
                            </p:stCondLst>
                            <p:childTnLst>
                              <p:par>
                                <p:cTn id="32" presetID="10" presetClass="entr" presetSubtype="0"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par>
                                <p:cTn id="35" presetID="10" presetClass="entr" presetSubtype="0" fill="hold" nodeType="withEffect">
                                  <p:stCondLst>
                                    <p:cond delay="20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500"/>
                                        <p:tgtEl>
                                          <p:spTgt spid="87"/>
                                        </p:tgtEl>
                                      </p:cBhvr>
                                    </p:animEffect>
                                  </p:childTnLst>
                                </p:cTn>
                              </p:par>
                              <p:par>
                                <p:cTn id="38" presetID="10" presetClass="entr" presetSubtype="0" fill="hold" nodeType="withEffect">
                                  <p:stCondLst>
                                    <p:cond delay="40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par>
                          <p:cTn id="41" fill="hold">
                            <p:stCondLst>
                              <p:cond delay="3199"/>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96"/>
                                        </p:tgtEl>
                                        <p:attrNameLst>
                                          <p:attrName>style.visibility</p:attrName>
                                        </p:attrNameLst>
                                      </p:cBhvr>
                                      <p:to>
                                        <p:strVal val="visible"/>
                                      </p:to>
                                    </p:set>
                                    <p:anim calcmode="lin" valueType="num">
                                      <p:cBhvr>
                                        <p:cTn id="44" dur="350" fill="hold"/>
                                        <p:tgtEl>
                                          <p:spTgt spid="96"/>
                                        </p:tgtEl>
                                        <p:attrNameLst>
                                          <p:attrName>ppt_w</p:attrName>
                                        </p:attrNameLst>
                                      </p:cBhvr>
                                      <p:tavLst>
                                        <p:tav tm="0">
                                          <p:val>
                                            <p:fltVal val="0"/>
                                          </p:val>
                                        </p:tav>
                                        <p:tav tm="100000">
                                          <p:val>
                                            <p:strVal val="#ppt_w"/>
                                          </p:val>
                                        </p:tav>
                                      </p:tavLst>
                                    </p:anim>
                                    <p:anim calcmode="lin" valueType="num">
                                      <p:cBhvr>
                                        <p:cTn id="45" dur="350" fill="hold"/>
                                        <p:tgtEl>
                                          <p:spTgt spid="96"/>
                                        </p:tgtEl>
                                        <p:attrNameLst>
                                          <p:attrName>ppt_h</p:attrName>
                                        </p:attrNameLst>
                                      </p:cBhvr>
                                      <p:tavLst>
                                        <p:tav tm="0">
                                          <p:val>
                                            <p:fltVal val="0"/>
                                          </p:val>
                                        </p:tav>
                                        <p:tav tm="100000">
                                          <p:val>
                                            <p:strVal val="#ppt_h"/>
                                          </p:val>
                                        </p:tav>
                                      </p:tavLst>
                                    </p:anim>
                                    <p:animEffect transition="in" filter="fade">
                                      <p:cBhvr>
                                        <p:cTn id="46" dur="3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81" grpId="0"/>
      <p:bldP spid="82" grpId="0"/>
      <p:bldP spid="83" grpId="0"/>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421815" y="471699"/>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03</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第三部分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5245514" y="3960664"/>
            <a:ext cx="6431722" cy="2591800"/>
            <a:chOff x="2644929" y="332055"/>
            <a:chExt cx="4711724" cy="1898691"/>
          </a:xfrm>
        </p:grpSpPr>
        <p:sp>
          <p:nvSpPr>
            <p:cNvPr id="5" name="文本框 4"/>
            <p:cNvSpPr txBox="1"/>
            <p:nvPr/>
          </p:nvSpPr>
          <p:spPr>
            <a:xfrm>
              <a:off x="3484801" y="332055"/>
              <a:ext cx="1939039" cy="608769"/>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产品服务</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2644929" y="993387"/>
              <a:ext cx="4711724" cy="1237359"/>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石材自动连续磨边机的出现，降低生产成本，提高工人的劳动待遇。同时，把磨边工艺由技术型一下子变成了通用性、平常性</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5" name="KSO_Shape"/>
          <p:cNvSpPr/>
          <p:nvPr/>
        </p:nvSpPr>
        <p:spPr bwMode="auto">
          <a:xfrm>
            <a:off x="7252023" y="3032074"/>
            <a:ext cx="865620" cy="83099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1927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产品服务</a:t>
            </a:r>
            <a:endParaRPr lang="zh-CN" altLang="en-US" dirty="0"/>
          </a:p>
        </p:txBody>
      </p:sp>
      <p:sp>
        <p:nvSpPr>
          <p:cNvPr id="46" name="KSO_Shape"/>
          <p:cNvSpPr/>
          <p:nvPr/>
        </p:nvSpPr>
        <p:spPr bwMode="auto">
          <a:xfrm>
            <a:off x="338188" y="104520"/>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5"/>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8" name="3e0fc8db-06e0-4682-a162-6a77557c7cf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104841" y="1832527"/>
            <a:ext cx="10713068" cy="7283596"/>
            <a:chOff x="2171933" y="1958642"/>
            <a:chExt cx="7848135" cy="5335787"/>
          </a:xfrm>
        </p:grpSpPr>
        <p:grpSp>
          <p:nvGrpSpPr>
            <p:cNvPr id="49" name="iṩlîḋè"/>
            <p:cNvGrpSpPr/>
            <p:nvPr/>
          </p:nvGrpSpPr>
          <p:grpSpPr>
            <a:xfrm>
              <a:off x="2171933" y="1958642"/>
              <a:ext cx="7848135" cy="4125358"/>
              <a:chOff x="2171933" y="1958642"/>
              <a:chExt cx="7848135" cy="4125358"/>
            </a:xfrm>
          </p:grpSpPr>
          <p:sp>
            <p:nvSpPr>
              <p:cNvPr id="52" name="ïş1iḋé"/>
              <p:cNvSpPr/>
              <p:nvPr/>
            </p:nvSpPr>
            <p:spPr>
              <a:xfrm>
                <a:off x="2436868" y="2492120"/>
                <a:ext cx="2268610" cy="3110904"/>
              </a:xfrm>
              <a:prstGeom prst="rect">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53" name="iS1ídê"/>
              <p:cNvSpPr/>
              <p:nvPr/>
            </p:nvSpPr>
            <p:spPr bwMode="auto">
              <a:xfrm>
                <a:off x="2171933" y="2208378"/>
                <a:ext cx="2861300" cy="3712822"/>
              </a:xfrm>
              <a:custGeom>
                <a:avLst/>
                <a:gdLst/>
                <a:ahLst/>
                <a:cxnLst>
                  <a:cxn ang="0">
                    <a:pos x="1203" y="0"/>
                  </a:cxn>
                  <a:cxn ang="0">
                    <a:pos x="65" y="0"/>
                  </a:cxn>
                  <a:cxn ang="0">
                    <a:pos x="0" y="65"/>
                  </a:cxn>
                  <a:cxn ang="0">
                    <a:pos x="0" y="1581"/>
                  </a:cxn>
                  <a:cxn ang="0">
                    <a:pos x="65" y="1646"/>
                  </a:cxn>
                  <a:cxn ang="0">
                    <a:pos x="1203" y="1646"/>
                  </a:cxn>
                  <a:cxn ang="0">
                    <a:pos x="1268" y="1581"/>
                  </a:cxn>
                  <a:cxn ang="0">
                    <a:pos x="1268" y="65"/>
                  </a:cxn>
                  <a:cxn ang="0">
                    <a:pos x="1203" y="0"/>
                  </a:cxn>
                  <a:cxn ang="0">
                    <a:pos x="1146" y="1501"/>
                  </a:cxn>
                  <a:cxn ang="0">
                    <a:pos x="125" y="1501"/>
                  </a:cxn>
                  <a:cxn ang="0">
                    <a:pos x="125" y="140"/>
                  </a:cxn>
                  <a:cxn ang="0">
                    <a:pos x="1146" y="140"/>
                  </a:cxn>
                  <a:cxn ang="0">
                    <a:pos x="1146" y="1501"/>
                  </a:cxn>
                </a:cxnLst>
                <a:rect l="0" t="0" r="r" b="b"/>
                <a:pathLst>
                  <a:path w="1268" h="1646">
                    <a:moveTo>
                      <a:pt x="1203" y="0"/>
                    </a:moveTo>
                    <a:cubicBezTo>
                      <a:pt x="65" y="0"/>
                      <a:pt x="65" y="0"/>
                      <a:pt x="65" y="0"/>
                    </a:cubicBezTo>
                    <a:cubicBezTo>
                      <a:pt x="29" y="0"/>
                      <a:pt x="0" y="29"/>
                      <a:pt x="0" y="65"/>
                    </a:cubicBezTo>
                    <a:cubicBezTo>
                      <a:pt x="0" y="1581"/>
                      <a:pt x="0" y="1581"/>
                      <a:pt x="0" y="1581"/>
                    </a:cubicBezTo>
                    <a:cubicBezTo>
                      <a:pt x="0" y="1617"/>
                      <a:pt x="29" y="1646"/>
                      <a:pt x="65" y="1646"/>
                    </a:cubicBezTo>
                    <a:cubicBezTo>
                      <a:pt x="1203" y="1646"/>
                      <a:pt x="1203" y="1646"/>
                      <a:pt x="1203" y="1646"/>
                    </a:cubicBezTo>
                    <a:cubicBezTo>
                      <a:pt x="1239" y="1646"/>
                      <a:pt x="1268" y="1617"/>
                      <a:pt x="1268" y="1581"/>
                    </a:cubicBezTo>
                    <a:cubicBezTo>
                      <a:pt x="1268" y="65"/>
                      <a:pt x="1268" y="65"/>
                      <a:pt x="1268" y="65"/>
                    </a:cubicBezTo>
                    <a:cubicBezTo>
                      <a:pt x="1268" y="29"/>
                      <a:pt x="1239" y="0"/>
                      <a:pt x="1203" y="0"/>
                    </a:cubicBezTo>
                    <a:close/>
                    <a:moveTo>
                      <a:pt x="1146" y="1501"/>
                    </a:moveTo>
                    <a:cubicBezTo>
                      <a:pt x="125" y="1501"/>
                      <a:pt x="125" y="1501"/>
                      <a:pt x="125" y="1501"/>
                    </a:cubicBezTo>
                    <a:cubicBezTo>
                      <a:pt x="125" y="140"/>
                      <a:pt x="125" y="140"/>
                      <a:pt x="125" y="140"/>
                    </a:cubicBezTo>
                    <a:cubicBezTo>
                      <a:pt x="1146" y="140"/>
                      <a:pt x="1146" y="140"/>
                      <a:pt x="1146" y="140"/>
                    </a:cubicBezTo>
                    <a:lnTo>
                      <a:pt x="1146" y="1501"/>
                    </a:lnTo>
                    <a:close/>
                  </a:path>
                </a:pathLst>
              </a:custGeom>
              <a:solidFill>
                <a:srgbClr val="000000"/>
              </a:solidFill>
              <a:ln w="9525">
                <a:noFill/>
                <a:round/>
              </a:ln>
            </p:spPr>
            <p:txBody>
              <a:bodyPr anchor="ctr"/>
              <a:lstStyle/>
              <a:p>
                <a:pPr algn="ctr"/>
              </a:p>
            </p:txBody>
          </p:sp>
          <p:sp>
            <p:nvSpPr>
              <p:cNvPr id="54" name="îśľïďê"/>
              <p:cNvSpPr/>
              <p:nvPr/>
            </p:nvSpPr>
            <p:spPr bwMode="auto">
              <a:xfrm>
                <a:off x="3516744" y="5661394"/>
                <a:ext cx="203724" cy="201436"/>
              </a:xfrm>
              <a:prstGeom prst="ellipse">
                <a:avLst/>
              </a:prstGeom>
              <a:solidFill>
                <a:srgbClr val="444444"/>
              </a:solidFill>
              <a:ln w="9525">
                <a:noFill/>
                <a:round/>
              </a:ln>
            </p:spPr>
            <p:txBody>
              <a:bodyPr anchor="ctr"/>
              <a:lstStyle/>
              <a:p>
                <a:pPr algn="ctr"/>
              </a:p>
            </p:txBody>
          </p:sp>
          <p:sp>
            <p:nvSpPr>
              <p:cNvPr id="55" name="íṡ1ïḑê"/>
              <p:cNvSpPr/>
              <p:nvPr/>
            </p:nvSpPr>
            <p:spPr>
              <a:xfrm rot="10800000">
                <a:off x="2960937" y="2208378"/>
                <a:ext cx="2051875" cy="3313657"/>
              </a:xfrm>
              <a:prstGeom prst="triangle">
                <a:avLst>
                  <a:gd name="adj" fmla="val 0"/>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6" name="íṡlïḍe"/>
              <p:cNvSpPr/>
              <p:nvPr/>
            </p:nvSpPr>
            <p:spPr>
              <a:xfrm>
                <a:off x="7569045" y="2500236"/>
                <a:ext cx="2174512" cy="3102789"/>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7" name="iṡḻïḍe"/>
              <p:cNvSpPr/>
              <p:nvPr/>
            </p:nvSpPr>
            <p:spPr bwMode="auto">
              <a:xfrm>
                <a:off x="7158768" y="2208378"/>
                <a:ext cx="2861300" cy="3712822"/>
              </a:xfrm>
              <a:custGeom>
                <a:avLst/>
                <a:gdLst/>
                <a:ahLst/>
                <a:cxnLst>
                  <a:cxn ang="0">
                    <a:pos x="1203" y="0"/>
                  </a:cxn>
                  <a:cxn ang="0">
                    <a:pos x="65" y="0"/>
                  </a:cxn>
                  <a:cxn ang="0">
                    <a:pos x="0" y="65"/>
                  </a:cxn>
                  <a:cxn ang="0">
                    <a:pos x="0" y="1581"/>
                  </a:cxn>
                  <a:cxn ang="0">
                    <a:pos x="65" y="1646"/>
                  </a:cxn>
                  <a:cxn ang="0">
                    <a:pos x="1203" y="1646"/>
                  </a:cxn>
                  <a:cxn ang="0">
                    <a:pos x="1268" y="1581"/>
                  </a:cxn>
                  <a:cxn ang="0">
                    <a:pos x="1268" y="65"/>
                  </a:cxn>
                  <a:cxn ang="0">
                    <a:pos x="1203" y="0"/>
                  </a:cxn>
                  <a:cxn ang="0">
                    <a:pos x="1146" y="1501"/>
                  </a:cxn>
                  <a:cxn ang="0">
                    <a:pos x="125" y="1501"/>
                  </a:cxn>
                  <a:cxn ang="0">
                    <a:pos x="125" y="140"/>
                  </a:cxn>
                  <a:cxn ang="0">
                    <a:pos x="1146" y="140"/>
                  </a:cxn>
                  <a:cxn ang="0">
                    <a:pos x="1146" y="1501"/>
                  </a:cxn>
                </a:cxnLst>
                <a:rect l="0" t="0" r="r" b="b"/>
                <a:pathLst>
                  <a:path w="1268" h="1646">
                    <a:moveTo>
                      <a:pt x="1203" y="0"/>
                    </a:moveTo>
                    <a:cubicBezTo>
                      <a:pt x="65" y="0"/>
                      <a:pt x="65" y="0"/>
                      <a:pt x="65" y="0"/>
                    </a:cubicBezTo>
                    <a:cubicBezTo>
                      <a:pt x="29" y="0"/>
                      <a:pt x="0" y="29"/>
                      <a:pt x="0" y="65"/>
                    </a:cubicBezTo>
                    <a:cubicBezTo>
                      <a:pt x="0" y="1581"/>
                      <a:pt x="0" y="1581"/>
                      <a:pt x="0" y="1581"/>
                    </a:cubicBezTo>
                    <a:cubicBezTo>
                      <a:pt x="0" y="1617"/>
                      <a:pt x="29" y="1646"/>
                      <a:pt x="65" y="1646"/>
                    </a:cubicBezTo>
                    <a:cubicBezTo>
                      <a:pt x="1203" y="1646"/>
                      <a:pt x="1203" y="1646"/>
                      <a:pt x="1203" y="1646"/>
                    </a:cubicBezTo>
                    <a:cubicBezTo>
                      <a:pt x="1239" y="1646"/>
                      <a:pt x="1268" y="1617"/>
                      <a:pt x="1268" y="1581"/>
                    </a:cubicBezTo>
                    <a:cubicBezTo>
                      <a:pt x="1268" y="65"/>
                      <a:pt x="1268" y="65"/>
                      <a:pt x="1268" y="65"/>
                    </a:cubicBezTo>
                    <a:cubicBezTo>
                      <a:pt x="1268" y="29"/>
                      <a:pt x="1239" y="0"/>
                      <a:pt x="1203" y="0"/>
                    </a:cubicBezTo>
                    <a:close/>
                    <a:moveTo>
                      <a:pt x="1146" y="1501"/>
                    </a:moveTo>
                    <a:cubicBezTo>
                      <a:pt x="125" y="1501"/>
                      <a:pt x="125" y="1501"/>
                      <a:pt x="125" y="1501"/>
                    </a:cubicBezTo>
                    <a:cubicBezTo>
                      <a:pt x="125" y="140"/>
                      <a:pt x="125" y="140"/>
                      <a:pt x="125" y="140"/>
                    </a:cubicBezTo>
                    <a:cubicBezTo>
                      <a:pt x="1146" y="140"/>
                      <a:pt x="1146" y="140"/>
                      <a:pt x="1146" y="140"/>
                    </a:cubicBezTo>
                    <a:lnTo>
                      <a:pt x="1146" y="1501"/>
                    </a:lnTo>
                    <a:close/>
                  </a:path>
                </a:pathLst>
              </a:custGeom>
              <a:solidFill>
                <a:srgbClr val="000000"/>
              </a:solidFill>
              <a:ln w="9525">
                <a:noFill/>
                <a:round/>
              </a:ln>
            </p:spPr>
            <p:txBody>
              <a:bodyPr anchor="ctr"/>
              <a:lstStyle/>
              <a:p>
                <a:pPr algn="ctr"/>
              </a:p>
            </p:txBody>
          </p:sp>
          <p:sp>
            <p:nvSpPr>
              <p:cNvPr id="58" name="ïšḷîďé"/>
              <p:cNvSpPr/>
              <p:nvPr/>
            </p:nvSpPr>
            <p:spPr bwMode="auto">
              <a:xfrm>
                <a:off x="8503579" y="5661394"/>
                <a:ext cx="203724" cy="201436"/>
              </a:xfrm>
              <a:prstGeom prst="ellipse">
                <a:avLst/>
              </a:prstGeom>
              <a:solidFill>
                <a:srgbClr val="444444"/>
              </a:solidFill>
              <a:ln w="9525">
                <a:noFill/>
                <a:round/>
              </a:ln>
            </p:spPr>
            <p:txBody>
              <a:bodyPr anchor="ctr"/>
              <a:lstStyle/>
              <a:p>
                <a:pPr algn="ctr"/>
              </a:p>
            </p:txBody>
          </p:sp>
          <p:sp>
            <p:nvSpPr>
              <p:cNvPr id="59" name="ísľîḋê"/>
              <p:cNvSpPr/>
              <p:nvPr/>
            </p:nvSpPr>
            <p:spPr>
              <a:xfrm rot="10800000">
                <a:off x="7947772" y="2208378"/>
                <a:ext cx="2051875" cy="3313657"/>
              </a:xfrm>
              <a:prstGeom prst="triangle">
                <a:avLst>
                  <a:gd name="adj" fmla="val 0"/>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60" name="îṥ1îḋè"/>
              <p:cNvSpPr/>
              <p:nvPr/>
            </p:nvSpPr>
            <p:spPr>
              <a:xfrm>
                <a:off x="4728166" y="2285059"/>
                <a:ext cx="2430602" cy="3445411"/>
              </a:xfrm>
              <a:prstGeom prst="rect">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1" name="îSľíḑê"/>
              <p:cNvSpPr/>
              <p:nvPr/>
            </p:nvSpPr>
            <p:spPr bwMode="auto">
              <a:xfrm>
                <a:off x="4418582" y="1958642"/>
                <a:ext cx="3179222" cy="4125358"/>
              </a:xfrm>
              <a:custGeom>
                <a:avLst/>
                <a:gdLst/>
                <a:ahLst/>
                <a:cxnLst>
                  <a:cxn ang="0">
                    <a:pos x="1203" y="0"/>
                  </a:cxn>
                  <a:cxn ang="0">
                    <a:pos x="65" y="0"/>
                  </a:cxn>
                  <a:cxn ang="0">
                    <a:pos x="0" y="65"/>
                  </a:cxn>
                  <a:cxn ang="0">
                    <a:pos x="0" y="1581"/>
                  </a:cxn>
                  <a:cxn ang="0">
                    <a:pos x="65" y="1646"/>
                  </a:cxn>
                  <a:cxn ang="0">
                    <a:pos x="1203" y="1646"/>
                  </a:cxn>
                  <a:cxn ang="0">
                    <a:pos x="1268" y="1581"/>
                  </a:cxn>
                  <a:cxn ang="0">
                    <a:pos x="1268" y="65"/>
                  </a:cxn>
                  <a:cxn ang="0">
                    <a:pos x="1203" y="0"/>
                  </a:cxn>
                  <a:cxn ang="0">
                    <a:pos x="1146" y="1501"/>
                  </a:cxn>
                  <a:cxn ang="0">
                    <a:pos x="125" y="1501"/>
                  </a:cxn>
                  <a:cxn ang="0">
                    <a:pos x="125" y="140"/>
                  </a:cxn>
                  <a:cxn ang="0">
                    <a:pos x="1146" y="140"/>
                  </a:cxn>
                  <a:cxn ang="0">
                    <a:pos x="1146" y="1501"/>
                  </a:cxn>
                </a:cxnLst>
                <a:rect l="0" t="0" r="r" b="b"/>
                <a:pathLst>
                  <a:path w="1268" h="1646">
                    <a:moveTo>
                      <a:pt x="1203" y="0"/>
                    </a:moveTo>
                    <a:cubicBezTo>
                      <a:pt x="65" y="0"/>
                      <a:pt x="65" y="0"/>
                      <a:pt x="65" y="0"/>
                    </a:cubicBezTo>
                    <a:cubicBezTo>
                      <a:pt x="29" y="0"/>
                      <a:pt x="0" y="29"/>
                      <a:pt x="0" y="65"/>
                    </a:cubicBezTo>
                    <a:cubicBezTo>
                      <a:pt x="0" y="1581"/>
                      <a:pt x="0" y="1581"/>
                      <a:pt x="0" y="1581"/>
                    </a:cubicBezTo>
                    <a:cubicBezTo>
                      <a:pt x="0" y="1617"/>
                      <a:pt x="29" y="1646"/>
                      <a:pt x="65" y="1646"/>
                    </a:cubicBezTo>
                    <a:cubicBezTo>
                      <a:pt x="1203" y="1646"/>
                      <a:pt x="1203" y="1646"/>
                      <a:pt x="1203" y="1646"/>
                    </a:cubicBezTo>
                    <a:cubicBezTo>
                      <a:pt x="1239" y="1646"/>
                      <a:pt x="1268" y="1617"/>
                      <a:pt x="1268" y="1581"/>
                    </a:cubicBezTo>
                    <a:cubicBezTo>
                      <a:pt x="1268" y="65"/>
                      <a:pt x="1268" y="65"/>
                      <a:pt x="1268" y="65"/>
                    </a:cubicBezTo>
                    <a:cubicBezTo>
                      <a:pt x="1268" y="29"/>
                      <a:pt x="1239" y="0"/>
                      <a:pt x="1203" y="0"/>
                    </a:cubicBezTo>
                    <a:close/>
                    <a:moveTo>
                      <a:pt x="1146" y="1501"/>
                    </a:moveTo>
                    <a:cubicBezTo>
                      <a:pt x="125" y="1501"/>
                      <a:pt x="125" y="1501"/>
                      <a:pt x="125" y="1501"/>
                    </a:cubicBezTo>
                    <a:cubicBezTo>
                      <a:pt x="125" y="140"/>
                      <a:pt x="125" y="140"/>
                      <a:pt x="125" y="140"/>
                    </a:cubicBezTo>
                    <a:cubicBezTo>
                      <a:pt x="1146" y="140"/>
                      <a:pt x="1146" y="140"/>
                      <a:pt x="1146" y="140"/>
                    </a:cubicBezTo>
                    <a:lnTo>
                      <a:pt x="1146" y="1501"/>
                    </a:lnTo>
                    <a:close/>
                  </a:path>
                </a:pathLst>
              </a:custGeom>
              <a:solidFill>
                <a:srgbClr val="000000"/>
              </a:solidFill>
              <a:ln w="9525">
                <a:noFill/>
                <a:round/>
              </a:ln>
            </p:spPr>
            <p:txBody>
              <a:bodyPr anchor="ctr"/>
              <a:lstStyle/>
              <a:p>
                <a:pPr algn="ctr"/>
                <a:endParaRPr dirty="0"/>
              </a:p>
            </p:txBody>
          </p:sp>
          <p:sp>
            <p:nvSpPr>
              <p:cNvPr id="62" name="íśļïḋé"/>
              <p:cNvSpPr/>
              <p:nvPr/>
            </p:nvSpPr>
            <p:spPr bwMode="auto">
              <a:xfrm>
                <a:off x="5912817" y="5795327"/>
                <a:ext cx="226360" cy="223817"/>
              </a:xfrm>
              <a:prstGeom prst="ellipse">
                <a:avLst/>
              </a:prstGeom>
              <a:solidFill>
                <a:srgbClr val="444444"/>
              </a:solidFill>
              <a:ln w="9525">
                <a:noFill/>
                <a:round/>
              </a:ln>
            </p:spPr>
            <p:txBody>
              <a:bodyPr anchor="ctr"/>
              <a:lstStyle/>
              <a:p>
                <a:pPr algn="ctr"/>
              </a:p>
            </p:txBody>
          </p:sp>
          <p:sp>
            <p:nvSpPr>
              <p:cNvPr id="63" name="ïṧḻíde"/>
              <p:cNvSpPr/>
              <p:nvPr/>
            </p:nvSpPr>
            <p:spPr>
              <a:xfrm rot="10800000">
                <a:off x="5295254" y="1958642"/>
                <a:ext cx="2279860" cy="3681841"/>
              </a:xfrm>
              <a:prstGeom prst="triangle">
                <a:avLst>
                  <a:gd name="adj" fmla="val 0"/>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50" name="iŝļíḑè"/>
            <p:cNvSpPr/>
            <p:nvPr/>
          </p:nvSpPr>
          <p:spPr bwMode="auto">
            <a:xfrm>
              <a:off x="4250999" y="6968013"/>
              <a:ext cx="3690000" cy="32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30000"/>
                </a:lnSpc>
              </a:pPr>
              <a:r>
                <a:rPr lang="en-US" altLang="zh-CN" sz="1100" dirty="0"/>
                <a:t>Copy paste fonts. Choose the only option to retain text.</a:t>
              </a:r>
              <a:endParaRPr lang="en-US" altLang="zh-CN" sz="1100" dirty="0"/>
            </a:p>
          </p:txBody>
        </p:sp>
        <p:sp>
          <p:nvSpPr>
            <p:cNvPr id="51" name="íŝlíḋê"/>
            <p:cNvSpPr txBox="1"/>
            <p:nvPr/>
          </p:nvSpPr>
          <p:spPr bwMode="auto">
            <a:xfrm>
              <a:off x="4250999" y="6577027"/>
              <a:ext cx="3690000" cy="3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6000" b="1" dirty="0">
                  <a:solidFill>
                    <a:srgbClr val="119274"/>
                  </a:solidFill>
                  <a:latin typeface="微软雅黑" panose="020B0503020204020204" pitchFamily="34" charset="-122"/>
                  <a:ea typeface="微软雅黑" panose="020B0503020204020204" pitchFamily="34" charset="-122"/>
                </a:rPr>
                <a:t>工程案例</a:t>
              </a:r>
              <a:endParaRPr lang="en-US" altLang="zh-CN" sz="6000" b="1" dirty="0">
                <a:solidFill>
                  <a:srgbClr val="11927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产品服务</a:t>
            </a:r>
            <a:endParaRPr lang="zh-CN" altLang="en-US" dirty="0"/>
          </a:p>
        </p:txBody>
      </p:sp>
      <p:sp>
        <p:nvSpPr>
          <p:cNvPr id="3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graphicFrame>
        <p:nvGraphicFramePr>
          <p:cNvPr id="38" name="表格 37"/>
          <p:cNvGraphicFramePr>
            <a:graphicFrameLocks noGrp="1"/>
          </p:cNvGraphicFramePr>
          <p:nvPr/>
        </p:nvGraphicFramePr>
        <p:xfrm>
          <a:off x="1692623" y="1647510"/>
          <a:ext cx="13425850" cy="7468613"/>
        </p:xfrm>
        <a:graphic>
          <a:graphicData uri="http://schemas.openxmlformats.org/drawingml/2006/table">
            <a:tbl>
              <a:tblPr firstRow="1" firstCol="1" lastRow="1" lastCol="1" bandRow="1" bandCol="1">
                <a:tableStyleId>{5C22544A-7EE6-4342-B048-85BDC9FD1C3A}</a:tableStyleId>
              </a:tblPr>
              <a:tblGrid>
                <a:gridCol w="4474198"/>
                <a:gridCol w="4474198"/>
                <a:gridCol w="4477454"/>
              </a:tblGrid>
              <a:tr h="628964">
                <a:tc>
                  <a:txBody>
                    <a:bodyPr/>
                    <a:lstStyle/>
                    <a:p>
                      <a:pPr algn="just">
                        <a:spcAft>
                          <a:spcPts val="0"/>
                        </a:spcAft>
                      </a:pPr>
                      <a:r>
                        <a:rPr lang="en-US" sz="2400" kern="0" dirty="0">
                          <a:effectLst/>
                          <a:latin typeface="微软雅黑" panose="020B0503020204020204" pitchFamily="34" charset="-122"/>
                          <a:ea typeface="微软雅黑" panose="020B0503020204020204" pitchFamily="34" charset="-122"/>
                        </a:rPr>
                        <a:t> </a:t>
                      </a:r>
                      <a:endParaRPr lang="zh-CN" sz="24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just">
                        <a:spcAft>
                          <a:spcPts val="0"/>
                        </a:spcAft>
                      </a:pPr>
                      <a:r>
                        <a:rPr lang="en-US" altLang="zh-CN" sz="3800" kern="0" dirty="0">
                          <a:effectLst/>
                          <a:latin typeface="微软雅黑" panose="020B0503020204020204" pitchFamily="34" charset="-122"/>
                          <a:ea typeface="微软雅黑" panose="020B0503020204020204" pitchFamily="34" charset="-122"/>
                        </a:rPr>
                        <a:t>   </a:t>
                      </a:r>
                      <a:r>
                        <a:rPr lang="zh-CN" sz="3800" kern="0" dirty="0">
                          <a:effectLst/>
                          <a:latin typeface="微软雅黑" panose="020B0503020204020204" pitchFamily="34" charset="-122"/>
                          <a:ea typeface="微软雅黑" panose="020B0503020204020204" pitchFamily="34" charset="-122"/>
                        </a:rPr>
                        <a:t>传统手工磨边</a:t>
                      </a:r>
                      <a:endParaRPr lang="zh-CN" sz="3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just">
                        <a:spcAft>
                          <a:spcPts val="0"/>
                        </a:spcAft>
                      </a:pPr>
                      <a:r>
                        <a:rPr lang="en-US" sz="3600" kern="0" dirty="0">
                          <a:effectLst/>
                        </a:rPr>
                        <a:t> </a:t>
                      </a:r>
                      <a:endParaRPr lang="zh-CN" sz="2800" kern="100" dirty="0">
                        <a:effectLst/>
                        <a:latin typeface="Times New Roman" panose="02020603050405020304" pitchFamily="18" charset="0"/>
                        <a:ea typeface="宋体" panose="02010600030101010101" pitchFamily="2" charset="-122"/>
                      </a:endParaRPr>
                    </a:p>
                  </a:txBody>
                  <a:tcPr marL="175777" marR="175777" marT="0" marB="0"/>
                </a:tc>
              </a:tr>
              <a:tr h="475337">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工人操作要求</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高</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dirty="0">
                          <a:effectLst/>
                          <a:latin typeface="微软雅黑" panose="020B0503020204020204" pitchFamily="34" charset="-122"/>
                          <a:ea typeface="微软雅黑" panose="020B0503020204020204" pitchFamily="34" charset="-122"/>
                        </a:rPr>
                        <a:t>低</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r>
              <a:tr h="545643">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对石材的厚薄要求</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dirty="0">
                          <a:effectLst/>
                          <a:latin typeface="微软雅黑" panose="020B0503020204020204" pitchFamily="34" charset="-122"/>
                          <a:ea typeface="微软雅黑" panose="020B0503020204020204" pitchFamily="34" charset="-122"/>
                        </a:rPr>
                        <a:t>低</a:t>
                      </a:r>
                      <a:endParaRPr lang="zh-CN" sz="2800" b="1"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极低</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花岗岩石材</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可磨</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dirty="0">
                          <a:effectLst/>
                          <a:latin typeface="微软雅黑" panose="020B0503020204020204" pitchFamily="34" charset="-122"/>
                          <a:ea typeface="微软雅黑" panose="020B0503020204020204" pitchFamily="34" charset="-122"/>
                        </a:rPr>
                        <a:t>可磨</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r>
              <a:tr h="498262">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最快加工速度</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en-US" sz="2700" b="1" kern="0" dirty="0">
                          <a:effectLst/>
                          <a:latin typeface="微软雅黑" panose="020B0503020204020204" pitchFamily="34" charset="-122"/>
                          <a:ea typeface="微软雅黑" panose="020B0503020204020204" pitchFamily="34" charset="-122"/>
                        </a:rPr>
                        <a:t>70</a:t>
                      </a:r>
                      <a:r>
                        <a:rPr lang="zh-CN" sz="2700" b="1" kern="0" dirty="0">
                          <a:effectLst/>
                          <a:latin typeface="微软雅黑" panose="020B0503020204020204" pitchFamily="34" charset="-122"/>
                          <a:ea typeface="微软雅黑" panose="020B0503020204020204" pitchFamily="34" charset="-122"/>
                        </a:rPr>
                        <a:t>米</a:t>
                      </a:r>
                      <a:r>
                        <a:rPr lang="en-US" sz="2700" b="1" kern="0" dirty="0">
                          <a:effectLst/>
                          <a:latin typeface="微软雅黑" panose="020B0503020204020204" pitchFamily="34" charset="-122"/>
                          <a:ea typeface="微软雅黑" panose="020B0503020204020204" pitchFamily="34" charset="-122"/>
                        </a:rPr>
                        <a:t>/</a:t>
                      </a:r>
                      <a:r>
                        <a:rPr lang="zh-CN" sz="2700" b="1" kern="0" dirty="0">
                          <a:effectLst/>
                          <a:latin typeface="微软雅黑" panose="020B0503020204020204" pitchFamily="34" charset="-122"/>
                          <a:ea typeface="微软雅黑" panose="020B0503020204020204" pitchFamily="34" charset="-122"/>
                        </a:rPr>
                        <a:t>天</a:t>
                      </a:r>
                      <a:endParaRPr lang="zh-CN" sz="2800" b="1"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en-US" sz="2700" kern="0">
                          <a:effectLst/>
                          <a:latin typeface="微软雅黑" panose="020B0503020204020204" pitchFamily="34" charset="-122"/>
                          <a:ea typeface="微软雅黑" panose="020B0503020204020204" pitchFamily="34" charset="-122"/>
                        </a:rPr>
                        <a:t>2000</a:t>
                      </a:r>
                      <a:r>
                        <a:rPr lang="zh-CN" sz="2700" kern="0">
                          <a:effectLst/>
                          <a:latin typeface="微软雅黑" panose="020B0503020204020204" pitchFamily="34" charset="-122"/>
                          <a:ea typeface="微软雅黑" panose="020B0503020204020204" pitchFamily="34" charset="-122"/>
                        </a:rPr>
                        <a:t>米</a:t>
                      </a:r>
                      <a:r>
                        <a:rPr lang="en-US" sz="2700" kern="0">
                          <a:effectLst/>
                          <a:latin typeface="微软雅黑" panose="020B0503020204020204" pitchFamily="34" charset="-122"/>
                          <a:ea typeface="微软雅黑" panose="020B0503020204020204" pitchFamily="34" charset="-122"/>
                        </a:rPr>
                        <a:t>/</a:t>
                      </a:r>
                      <a:r>
                        <a:rPr lang="zh-CN" sz="2700" kern="0">
                          <a:effectLst/>
                          <a:latin typeface="微软雅黑" panose="020B0503020204020204" pitchFamily="34" charset="-122"/>
                          <a:ea typeface="微软雅黑" panose="020B0503020204020204" pitchFamily="34" charset="-122"/>
                        </a:rPr>
                        <a:t>天</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石材加工质量</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差</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好</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造型边加工</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不能加工</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简单</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98262">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劳动强度</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高</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低</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石材破损率</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一般</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低</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98262">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石材漏磨率</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一般</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低</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功能性</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单一</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多功能</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98262">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工作环境</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dirty="0">
                          <a:effectLst/>
                          <a:latin typeface="微软雅黑" panose="020B0503020204020204" pitchFamily="34" charset="-122"/>
                          <a:ea typeface="微软雅黑" panose="020B0503020204020204" pitchFamily="34" charset="-122"/>
                        </a:rPr>
                        <a:t>灰尘大</a:t>
                      </a:r>
                      <a:endParaRPr lang="zh-CN" sz="2800" b="1"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灰尘少</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水损耗</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长流水</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dirty="0">
                          <a:effectLst/>
                          <a:latin typeface="微软雅黑" panose="020B0503020204020204" pitchFamily="34" charset="-122"/>
                          <a:ea typeface="微软雅黑" panose="020B0503020204020204" pitchFamily="34" charset="-122"/>
                        </a:rPr>
                        <a:t>循环水</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r>
              <a:tr h="498262">
                <a:tc>
                  <a:txBody>
                    <a:bodyPr/>
                    <a:lstStyle/>
                    <a:p>
                      <a:pPr algn="just">
                        <a:spcAft>
                          <a:spcPts val="0"/>
                        </a:spcAft>
                      </a:pPr>
                      <a:r>
                        <a:rPr lang="zh-CN" sz="2700" kern="0">
                          <a:effectLst/>
                          <a:latin typeface="微软雅黑" panose="020B0503020204020204" pitchFamily="34" charset="-122"/>
                          <a:ea typeface="微软雅黑" panose="020B0503020204020204" pitchFamily="34" charset="-122"/>
                        </a:rPr>
                        <a:t>换磨料速度</a:t>
                      </a:r>
                      <a:endParaRPr lang="zh-CN" sz="2800"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a:effectLst/>
                          <a:latin typeface="微软雅黑" panose="020B0503020204020204" pitchFamily="34" charset="-122"/>
                          <a:ea typeface="微软雅黑" panose="020B0503020204020204" pitchFamily="34" charset="-122"/>
                        </a:rPr>
                        <a:t>容易</a:t>
                      </a:r>
                      <a:endParaRPr lang="zh-CN" sz="2800" b="1" kern="10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a:effectLst/>
                          <a:latin typeface="微软雅黑" panose="020B0503020204020204" pitchFamily="34" charset="-122"/>
                          <a:ea typeface="微软雅黑" panose="020B0503020204020204" pitchFamily="34" charset="-122"/>
                        </a:rPr>
                        <a:t>容易</a:t>
                      </a:r>
                      <a:endParaRPr lang="zh-CN" sz="2800" kern="100">
                        <a:effectLst/>
                        <a:latin typeface="微软雅黑" panose="020B0503020204020204" pitchFamily="34" charset="-122"/>
                        <a:ea typeface="微软雅黑" panose="020B0503020204020204" pitchFamily="34" charset="-122"/>
                      </a:endParaRPr>
                    </a:p>
                  </a:txBody>
                  <a:tcPr marL="175777" marR="175777" marT="0" marB="0"/>
                </a:tc>
              </a:tr>
              <a:tr h="475337">
                <a:tc>
                  <a:txBody>
                    <a:bodyPr/>
                    <a:lstStyle/>
                    <a:p>
                      <a:pPr algn="just">
                        <a:spcAft>
                          <a:spcPts val="0"/>
                        </a:spcAft>
                      </a:pPr>
                      <a:r>
                        <a:rPr lang="zh-CN" sz="2700" kern="0" dirty="0">
                          <a:effectLst/>
                          <a:latin typeface="微软雅黑" panose="020B0503020204020204" pitchFamily="34" charset="-122"/>
                          <a:ea typeface="微软雅黑" panose="020B0503020204020204" pitchFamily="34" charset="-122"/>
                        </a:rPr>
                        <a:t>环境污染</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b="1" kern="0" dirty="0">
                          <a:effectLst/>
                          <a:latin typeface="微软雅黑" panose="020B0503020204020204" pitchFamily="34" charset="-122"/>
                          <a:ea typeface="微软雅黑" panose="020B0503020204020204" pitchFamily="34" charset="-122"/>
                        </a:rPr>
                        <a:t>大</a:t>
                      </a:r>
                      <a:endParaRPr lang="zh-CN" sz="2800" b="1" kern="100" dirty="0">
                        <a:effectLst/>
                        <a:latin typeface="微软雅黑" panose="020B0503020204020204" pitchFamily="34" charset="-122"/>
                        <a:ea typeface="微软雅黑" panose="020B0503020204020204" pitchFamily="34" charset="-122"/>
                      </a:endParaRPr>
                    </a:p>
                  </a:txBody>
                  <a:tcPr marL="175777" marR="175777" marT="0" marB="0"/>
                </a:tc>
                <a:tc>
                  <a:txBody>
                    <a:bodyPr/>
                    <a:lstStyle/>
                    <a:p>
                      <a:pPr algn="ctr">
                        <a:spcAft>
                          <a:spcPts val="0"/>
                        </a:spcAft>
                      </a:pPr>
                      <a:r>
                        <a:rPr lang="zh-CN" sz="2700" kern="0" dirty="0">
                          <a:effectLst/>
                          <a:latin typeface="微软雅黑" panose="020B0503020204020204" pitchFamily="34" charset="-122"/>
                          <a:ea typeface="微软雅黑" panose="020B0503020204020204" pitchFamily="34" charset="-122"/>
                        </a:rPr>
                        <a:t>小</a:t>
                      </a:r>
                      <a:endParaRPr lang="zh-CN" sz="2800" kern="100" dirty="0">
                        <a:effectLst/>
                        <a:latin typeface="微软雅黑" panose="020B0503020204020204" pitchFamily="34" charset="-122"/>
                        <a:ea typeface="微软雅黑" panose="020B0503020204020204" pitchFamily="34" charset="-122"/>
                      </a:endParaRPr>
                    </a:p>
                  </a:txBody>
                  <a:tcPr marL="175777" marR="175777" marT="0" marB="0"/>
                </a:tc>
              </a:tr>
            </a:tbl>
          </a:graphicData>
        </a:graphic>
      </p:graphicFrame>
      <p:sp>
        <p:nvSpPr>
          <p:cNvPr id="5" name="矩形 4"/>
          <p:cNvSpPr/>
          <p:nvPr/>
        </p:nvSpPr>
        <p:spPr>
          <a:xfrm>
            <a:off x="11058207" y="1602790"/>
            <a:ext cx="3595856" cy="677108"/>
          </a:xfrm>
          <a:prstGeom prst="rect">
            <a:avLst/>
          </a:prstGeom>
        </p:spPr>
        <p:txBody>
          <a:bodyPr wrap="none">
            <a:spAutoFit/>
          </a:bodyPr>
          <a:lstStyle/>
          <a:p>
            <a:pPr algn="just">
              <a:spcAft>
                <a:spcPts val="0"/>
              </a:spcAft>
            </a:pPr>
            <a:r>
              <a:rPr lang="zh-CN" altLang="zh-CN" sz="3800" b="1" kern="0" dirty="0">
                <a:solidFill>
                  <a:schemeClr val="bg1"/>
                </a:solidFill>
                <a:latin typeface="微软雅黑" panose="020B0503020204020204" pitchFamily="34" charset="-122"/>
                <a:ea typeface="微软雅黑" panose="020B0503020204020204" pitchFamily="34" charset="-122"/>
              </a:rPr>
              <a:t>自动连续磨边机</a:t>
            </a:r>
            <a:endParaRPr lang="zh-CN" altLang="zh-CN" sz="3800" b="1" kern="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349807" y="471699"/>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04</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第四部分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7021215" y="3960664"/>
            <a:ext cx="6431721" cy="2591800"/>
            <a:chOff x="3365500" y="332055"/>
            <a:chExt cx="4711724" cy="1898688"/>
          </a:xfrm>
        </p:grpSpPr>
        <p:sp>
          <p:nvSpPr>
            <p:cNvPr id="5" name="文本框 4"/>
            <p:cNvSpPr txBox="1"/>
            <p:nvPr/>
          </p:nvSpPr>
          <p:spPr>
            <a:xfrm>
              <a:off x="3484801" y="332055"/>
              <a:ext cx="1939039" cy="608769"/>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营销计划</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3365500" y="993386"/>
              <a:ext cx="4711724" cy="1237357"/>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充分利用专业网站</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2.QQ</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群</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朋友圈多种形式</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4" name="Freeform 8"/>
          <p:cNvSpPr>
            <a:spLocks noEditPoints="1"/>
          </p:cNvSpPr>
          <p:nvPr/>
        </p:nvSpPr>
        <p:spPr bwMode="auto">
          <a:xfrm>
            <a:off x="8002908" y="2989117"/>
            <a:ext cx="1009195" cy="830997"/>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rgbClr val="119274"/>
          </a:solidFill>
          <a:ln>
            <a:noFill/>
          </a:ln>
        </p:spPr>
        <p:txBody>
          <a:bodyPr vert="horz" wrap="square" lIns="91440" tIns="45720" rIns="91440" bIns="45720" numCol="1" anchor="t" anchorCtr="0" compatLnSpc="1"/>
          <a:lstStyle/>
          <a:p>
            <a:endParaRPr lang="zh-CN" altLang="en-US">
              <a:solidFill>
                <a:schemeClr val="accent3"/>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23362" y="3111367"/>
            <a:ext cx="12756634" cy="4832387"/>
            <a:chOff x="4842881" y="3755246"/>
            <a:chExt cx="14055953" cy="5336833"/>
          </a:xfrm>
        </p:grpSpPr>
        <p:cxnSp>
          <p:nvCxnSpPr>
            <p:cNvPr id="37" name="Straight Connector 8"/>
            <p:cNvCxnSpPr/>
            <p:nvPr/>
          </p:nvCxnSpPr>
          <p:spPr>
            <a:xfrm>
              <a:off x="5386635" y="4565766"/>
              <a:ext cx="2085605" cy="5073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4842881" y="6598436"/>
              <a:ext cx="2629360" cy="181865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a:off x="8638870" y="6756765"/>
              <a:ext cx="1228240" cy="172371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638870" y="3780525"/>
              <a:ext cx="1228240" cy="12654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12"/>
            <p:cNvCxnSpPr>
              <a:endCxn id="15" idx="1"/>
            </p:cNvCxnSpPr>
            <p:nvPr/>
          </p:nvCxnSpPr>
          <p:spPr>
            <a:xfrm>
              <a:off x="10849596" y="3755246"/>
              <a:ext cx="4343089" cy="18470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13"/>
            <p:cNvCxnSpPr/>
            <p:nvPr/>
          </p:nvCxnSpPr>
          <p:spPr>
            <a:xfrm flipV="1">
              <a:off x="11343233" y="8686234"/>
              <a:ext cx="2511183" cy="4058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20"/>
            <p:cNvCxnSpPr/>
            <p:nvPr/>
          </p:nvCxnSpPr>
          <p:spPr>
            <a:xfrm flipV="1">
              <a:off x="14589226" y="6756762"/>
              <a:ext cx="845856" cy="1625016"/>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25"/>
            <p:cNvCxnSpPr/>
            <p:nvPr/>
          </p:nvCxnSpPr>
          <p:spPr>
            <a:xfrm>
              <a:off x="16862108" y="6702185"/>
              <a:ext cx="2036726"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26"/>
            <p:cNvCxnSpPr>
              <a:stCxn id="15" idx="7"/>
            </p:cNvCxnSpPr>
            <p:nvPr/>
          </p:nvCxnSpPr>
          <p:spPr>
            <a:xfrm flipV="1">
              <a:off x="16474400" y="4228295"/>
              <a:ext cx="2066772" cy="13740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7"/>
            <p:cNvCxnSpPr>
              <a:endCxn id="23" idx="2"/>
            </p:cNvCxnSpPr>
            <p:nvPr/>
          </p:nvCxnSpPr>
          <p:spPr>
            <a:xfrm>
              <a:off x="8902839" y="6078671"/>
              <a:ext cx="1946757" cy="3794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28"/>
            <p:cNvCxnSpPr>
              <a:stCxn id="23" idx="6"/>
              <a:endCxn id="15" idx="2"/>
            </p:cNvCxnSpPr>
            <p:nvPr/>
          </p:nvCxnSpPr>
          <p:spPr>
            <a:xfrm>
              <a:off x="12752481" y="5939294"/>
              <a:ext cx="2265018" cy="11742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29"/>
            <p:cNvCxnSpPr>
              <a:endCxn id="21" idx="7"/>
            </p:cNvCxnSpPr>
            <p:nvPr/>
          </p:nvCxnSpPr>
          <p:spPr>
            <a:xfrm flipH="1">
              <a:off x="10881248" y="6695946"/>
              <a:ext cx="906707" cy="132276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网络营销方案</a:t>
            </a:r>
            <a:endParaRPr lang="zh-CN" altLang="en-US" dirty="0"/>
          </a:p>
        </p:txBody>
      </p:sp>
      <p:sp>
        <p:nvSpPr>
          <p:cNvPr id="15" name="Oval 13"/>
          <p:cNvSpPr>
            <a:spLocks noChangeArrowheads="1"/>
          </p:cNvSpPr>
          <p:nvPr/>
        </p:nvSpPr>
        <p:spPr bwMode="auto">
          <a:xfrm>
            <a:off x="10657448" y="4386383"/>
            <a:ext cx="1645062" cy="1617827"/>
          </a:xfrm>
          <a:prstGeom prst="ellipse">
            <a:avLst/>
          </a:prstGeom>
          <a:solidFill>
            <a:schemeClr val="accent1"/>
          </a:solidFill>
          <a:ln w="19050">
            <a:solidFill>
              <a:schemeClr val="bg1"/>
            </a:solidFill>
          </a:ln>
        </p:spPr>
        <p:txBody>
          <a:bodyPr vert="horz" wrap="square" lIns="0" tIns="0" rIns="0" bIns="0" numCol="1" anchor="t" anchorCtr="0" compatLnSpc="1"/>
          <a:lstStyle/>
          <a:p>
            <a:pPr algn="ctr">
              <a:lnSpc>
                <a:spcPct val="150000"/>
              </a:lnSpc>
            </a:pP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Oval 13"/>
          <p:cNvSpPr>
            <a:spLocks noChangeArrowheads="1"/>
          </p:cNvSpPr>
          <p:nvPr/>
        </p:nvSpPr>
        <p:spPr bwMode="auto">
          <a:xfrm>
            <a:off x="5581322" y="6574351"/>
            <a:ext cx="1645062" cy="1617827"/>
          </a:xfrm>
          <a:prstGeom prst="ellipse">
            <a:avLst/>
          </a:prstGeom>
          <a:solidFill>
            <a:schemeClr val="accent2"/>
          </a:solidFill>
          <a:ln w="19050">
            <a:solidFill>
              <a:schemeClr val="bg1"/>
            </a:solidFill>
          </a:ln>
        </p:spPr>
        <p:txBody>
          <a:bodyPr vert="horz" wrap="square" lIns="0" tIns="0" rIns="0" bIns="0" numCol="1" anchor="t" anchorCtr="0" compatLnSpc="1"/>
          <a:lstStyle/>
          <a:p>
            <a:pPr algn="ctr">
              <a:lnSpc>
                <a:spcPct val="150000"/>
              </a:lnSpc>
            </a:pP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2" name="Oval 13"/>
          <p:cNvSpPr>
            <a:spLocks noChangeArrowheads="1"/>
          </p:cNvSpPr>
          <p:nvPr/>
        </p:nvSpPr>
        <p:spPr bwMode="auto">
          <a:xfrm>
            <a:off x="5346070" y="1944440"/>
            <a:ext cx="1645062" cy="1617827"/>
          </a:xfrm>
          <a:prstGeom prst="ellipse">
            <a:avLst/>
          </a:prstGeom>
          <a:solidFill>
            <a:schemeClr val="accent6"/>
          </a:solidFill>
          <a:ln w="19050">
            <a:solidFill>
              <a:schemeClr val="bg1"/>
            </a:solidFill>
          </a:ln>
        </p:spPr>
        <p:txBody>
          <a:bodyPr vert="horz" wrap="square" lIns="0" tIns="0" rIns="0" bIns="0" numCol="1" anchor="t" anchorCtr="0" compatLnSpc="1"/>
          <a:lstStyle/>
          <a:p>
            <a:pPr algn="ctr">
              <a:lnSpc>
                <a:spcPct val="150000"/>
              </a:lnSpc>
            </a:pP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Oval 13"/>
          <p:cNvSpPr>
            <a:spLocks noChangeArrowheads="1"/>
          </p:cNvSpPr>
          <p:nvPr/>
        </p:nvSpPr>
        <p:spPr bwMode="auto">
          <a:xfrm>
            <a:off x="6956744" y="4280061"/>
            <a:ext cx="1645062" cy="1617827"/>
          </a:xfrm>
          <a:prstGeom prst="ellipse">
            <a:avLst/>
          </a:prstGeom>
          <a:solidFill>
            <a:schemeClr val="accent3"/>
          </a:solidFill>
          <a:ln w="19050">
            <a:solidFill>
              <a:schemeClr val="bg1"/>
            </a:solidFill>
          </a:ln>
        </p:spPr>
        <p:txBody>
          <a:bodyPr vert="horz" wrap="square" lIns="0" tIns="0" rIns="0" bIns="0" numCol="1" anchor="t" anchorCtr="0" compatLnSpc="1"/>
          <a:lstStyle/>
          <a:p>
            <a:pPr algn="ctr">
              <a:lnSpc>
                <a:spcPct val="150000"/>
              </a:lnSpc>
            </a:pP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TextBox 24"/>
          <p:cNvSpPr txBox="1"/>
          <p:nvPr/>
        </p:nvSpPr>
        <p:spPr>
          <a:xfrm>
            <a:off x="12405600" y="4697625"/>
            <a:ext cx="3059389" cy="553998"/>
          </a:xfrm>
          <a:prstGeom prst="rect">
            <a:avLst/>
          </a:prstGeom>
          <a:noFill/>
        </p:spPr>
        <p:txBody>
          <a:bodyPr wrap="square" lIns="0" tIns="0" rIns="0" bIns="0" rtlCol="0">
            <a:spAutoFit/>
          </a:bodyPr>
          <a:lstStyle/>
          <a:p>
            <a:r>
              <a:rPr lang="zh-CN" altLang="en-US" sz="3600" b="1" dirty="0">
                <a:solidFill>
                  <a:schemeClr val="accent1">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朋友圈推广</a:t>
            </a:r>
            <a:endParaRPr lang="zh-CN" altLang="en-US" sz="3600" b="1" dirty="0">
              <a:solidFill>
                <a:schemeClr val="accent1">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TextBox 26"/>
          <p:cNvSpPr txBox="1"/>
          <p:nvPr/>
        </p:nvSpPr>
        <p:spPr>
          <a:xfrm>
            <a:off x="1293813" y="4515951"/>
            <a:ext cx="2115658" cy="553998"/>
          </a:xfrm>
          <a:prstGeom prst="rect">
            <a:avLst/>
          </a:prstGeom>
          <a:noFill/>
        </p:spPr>
        <p:txBody>
          <a:bodyPr wrap="square" lIns="0" tIns="0" rIns="0" bIns="0" rtlCol="0">
            <a:spAutoFit/>
          </a:bodyPr>
          <a:lstStyle/>
          <a:p>
            <a:pPr algn="r"/>
            <a:r>
              <a:rPr lang="zh-CN" altLang="en-US" sz="3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淘宝推广</a:t>
            </a:r>
            <a:endParaRPr lang="zh-CN" altLang="en-US" sz="3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TextBox 28"/>
          <p:cNvSpPr txBox="1"/>
          <p:nvPr/>
        </p:nvSpPr>
        <p:spPr>
          <a:xfrm>
            <a:off x="7140100" y="1965750"/>
            <a:ext cx="2697363" cy="553998"/>
          </a:xfrm>
          <a:prstGeom prst="rect">
            <a:avLst/>
          </a:prstGeom>
          <a:noFill/>
        </p:spPr>
        <p:txBody>
          <a:bodyPr wrap="square" lIns="0" tIns="0" rIns="0" bIns="0" rtlCol="0">
            <a:spAutoFit/>
          </a:bodyPr>
          <a:lstStyle/>
          <a:p>
            <a:r>
              <a:rPr lang="zh-CN" altLang="en-US" sz="3600" b="1" dirty="0">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微博营销</a:t>
            </a:r>
            <a:endParaRPr lang="zh-CN" altLang="en-US" sz="3600" b="1" dirty="0">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TextBox 30"/>
          <p:cNvSpPr txBox="1"/>
          <p:nvPr/>
        </p:nvSpPr>
        <p:spPr>
          <a:xfrm>
            <a:off x="8258195" y="5847818"/>
            <a:ext cx="2010569" cy="553998"/>
          </a:xfrm>
          <a:prstGeom prst="rect">
            <a:avLst/>
          </a:prstGeom>
          <a:noFill/>
        </p:spPr>
        <p:txBody>
          <a:bodyPr wrap="square" lIns="0" tIns="0" rIns="0" bIns="0" rtlCol="0">
            <a:spAutoFit/>
          </a:bodyPr>
          <a:lstStyle/>
          <a:p>
            <a:r>
              <a:rPr lang="zh-CN" altLang="en-US" sz="36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微信营销</a:t>
            </a:r>
            <a:endParaRPr lang="zh-CN" altLang="en-US" sz="36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Freeform 7"/>
          <p:cNvSpPr>
            <a:spLocks noEditPoints="1"/>
          </p:cNvSpPr>
          <p:nvPr/>
        </p:nvSpPr>
        <p:spPr bwMode="auto">
          <a:xfrm>
            <a:off x="5674115" y="2312954"/>
            <a:ext cx="952439" cy="742325"/>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168213" tIns="84107" rIns="168213" bIns="84107" numCol="1" anchor="t" anchorCtr="0" compatLnSpc="1"/>
          <a:lstStyle/>
          <a:p>
            <a:endParaRPr lang="zh-CN" altLang="en-US" sz="2800" b="1">
              <a:effectLst>
                <a:outerShdw blurRad="38100" dist="38100" dir="2700000" algn="tl">
                  <a:srgbClr val="000000">
                    <a:alpha val="43137"/>
                  </a:srgbClr>
                </a:outerShdw>
              </a:effectLst>
            </a:endParaRPr>
          </a:p>
        </p:txBody>
      </p:sp>
      <p:grpSp>
        <p:nvGrpSpPr>
          <p:cNvPr id="33" name="组合 32"/>
          <p:cNvGrpSpPr/>
          <p:nvPr/>
        </p:nvGrpSpPr>
        <p:grpSpPr>
          <a:xfrm>
            <a:off x="7302862" y="4689118"/>
            <a:ext cx="952826" cy="784061"/>
            <a:chOff x="4178300" y="4422775"/>
            <a:chExt cx="388938" cy="325438"/>
          </a:xfrm>
          <a:solidFill>
            <a:srgbClr val="1E90B4"/>
          </a:solidFill>
        </p:grpSpPr>
        <p:sp>
          <p:nvSpPr>
            <p:cNvPr id="34"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b="1">
                <a:effectLst>
                  <a:outerShdw blurRad="38100" dist="38100" dir="2700000" algn="tl">
                    <a:srgbClr val="000000">
                      <a:alpha val="43137"/>
                    </a:srgbClr>
                  </a:outerShdw>
                </a:effectLst>
              </a:endParaRPr>
            </a:p>
          </p:txBody>
        </p:sp>
        <p:sp>
          <p:nvSpPr>
            <p:cNvPr id="35"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b="1">
                <a:effectLst>
                  <a:outerShdw blurRad="38100" dist="38100" dir="2700000" algn="tl">
                    <a:srgbClr val="000000">
                      <a:alpha val="43137"/>
                    </a:srgbClr>
                  </a:outerShdw>
                </a:effectLst>
              </a:endParaRPr>
            </a:p>
          </p:txBody>
        </p:sp>
      </p:grpSp>
      <p:sp>
        <p:nvSpPr>
          <p:cNvPr id="8" name="Freeform 5"/>
          <p:cNvSpPr/>
          <p:nvPr/>
        </p:nvSpPr>
        <p:spPr bwMode="auto">
          <a:xfrm>
            <a:off x="11036430" y="4763225"/>
            <a:ext cx="929324" cy="92258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168213" tIns="84107" rIns="168213" bIns="84107" numCol="1" anchor="t" anchorCtr="0" compatLnSpc="1"/>
          <a:lstStyle/>
          <a:p>
            <a:endParaRPr lang="zh-CN" altLang="en-US" sz="2800" b="1">
              <a:effectLst>
                <a:outerShdw blurRad="38100" dist="38100" dir="2700000" algn="tl">
                  <a:srgbClr val="000000">
                    <a:alpha val="43137"/>
                  </a:srgbClr>
                </a:outerShdw>
              </a:effectLst>
            </a:endParaRPr>
          </a:p>
        </p:txBody>
      </p:sp>
      <p:sp>
        <p:nvSpPr>
          <p:cNvPr id="12" name="Freeform 9"/>
          <p:cNvSpPr/>
          <p:nvPr/>
        </p:nvSpPr>
        <p:spPr bwMode="auto">
          <a:xfrm>
            <a:off x="5740692" y="6965851"/>
            <a:ext cx="1326321" cy="752294"/>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168213" tIns="84107" rIns="168213" bIns="84107" numCol="1" anchor="t" anchorCtr="0" compatLnSpc="1"/>
          <a:lstStyle/>
          <a:p>
            <a:endParaRPr lang="zh-CN" altLang="en-US" sz="2800" b="1">
              <a:effectLst>
                <a:outerShdw blurRad="38100" dist="38100" dir="2700000" algn="tl">
                  <a:srgbClr val="000000">
                    <a:alpha val="43137"/>
                  </a:srgbClr>
                </a:outerShdw>
              </a:effectLst>
            </a:endParaRPr>
          </a:p>
        </p:txBody>
      </p:sp>
      <p:sp>
        <p:nvSpPr>
          <p:cNvPr id="32" name="KSO_Shape"/>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 name="Freeform 6"/>
          <p:cNvSpPr>
            <a:spLocks noEditPoints="1"/>
          </p:cNvSpPr>
          <p:nvPr/>
        </p:nvSpPr>
        <p:spPr bwMode="auto">
          <a:xfrm>
            <a:off x="3488600" y="4111989"/>
            <a:ext cx="1764702" cy="1953970"/>
          </a:xfrm>
          <a:custGeom>
            <a:avLst/>
            <a:gdLst>
              <a:gd name="T0" fmla="*/ 230 w 829"/>
              <a:gd name="T1" fmla="*/ 918 h 918"/>
              <a:gd name="T2" fmla="*/ 254 w 829"/>
              <a:gd name="T3" fmla="*/ 806 h 918"/>
              <a:gd name="T4" fmla="*/ 34 w 829"/>
              <a:gd name="T5" fmla="*/ 698 h 918"/>
              <a:gd name="T6" fmla="*/ 30 w 829"/>
              <a:gd name="T7" fmla="*/ 402 h 918"/>
              <a:gd name="T8" fmla="*/ 162 w 829"/>
              <a:gd name="T9" fmla="*/ 22 h 918"/>
              <a:gd name="T10" fmla="*/ 446 w 829"/>
              <a:gd name="T11" fmla="*/ 22 h 918"/>
              <a:gd name="T12" fmla="*/ 806 w 829"/>
              <a:gd name="T13" fmla="*/ 122 h 918"/>
              <a:gd name="T14" fmla="*/ 810 w 829"/>
              <a:gd name="T15" fmla="*/ 414 h 918"/>
              <a:gd name="T16" fmla="*/ 810 w 829"/>
              <a:gd name="T17" fmla="*/ 562 h 918"/>
              <a:gd name="T18" fmla="*/ 726 w 829"/>
              <a:gd name="T19" fmla="*/ 794 h 918"/>
              <a:gd name="T20" fmla="*/ 414 w 829"/>
              <a:gd name="T21" fmla="*/ 802 h 918"/>
              <a:gd name="T22" fmla="*/ 230 w 829"/>
              <a:gd name="T23" fmla="*/ 918 h 918"/>
              <a:gd name="T24" fmla="*/ 326 w 829"/>
              <a:gd name="T25" fmla="*/ 134 h 918"/>
              <a:gd name="T26" fmla="*/ 222 w 829"/>
              <a:gd name="T27" fmla="*/ 310 h 918"/>
              <a:gd name="T28" fmla="*/ 290 w 829"/>
              <a:gd name="T29" fmla="*/ 358 h 918"/>
              <a:gd name="T30" fmla="*/ 382 w 829"/>
              <a:gd name="T31" fmla="*/ 266 h 918"/>
              <a:gd name="T32" fmla="*/ 302 w 829"/>
              <a:gd name="T33" fmla="*/ 382 h 918"/>
              <a:gd name="T34" fmla="*/ 346 w 829"/>
              <a:gd name="T35" fmla="*/ 402 h 918"/>
              <a:gd name="T36" fmla="*/ 394 w 829"/>
              <a:gd name="T37" fmla="*/ 354 h 918"/>
              <a:gd name="T38" fmla="*/ 418 w 829"/>
              <a:gd name="T39" fmla="*/ 358 h 918"/>
              <a:gd name="T40" fmla="*/ 414 w 829"/>
              <a:gd name="T41" fmla="*/ 410 h 918"/>
              <a:gd name="T42" fmla="*/ 298 w 829"/>
              <a:gd name="T43" fmla="*/ 410 h 918"/>
              <a:gd name="T44" fmla="*/ 298 w 829"/>
              <a:gd name="T45" fmla="*/ 446 h 918"/>
              <a:gd name="T46" fmla="*/ 418 w 829"/>
              <a:gd name="T47" fmla="*/ 450 h 918"/>
              <a:gd name="T48" fmla="*/ 414 w 829"/>
              <a:gd name="T49" fmla="*/ 550 h 918"/>
              <a:gd name="T50" fmla="*/ 374 w 829"/>
              <a:gd name="T51" fmla="*/ 478 h 918"/>
              <a:gd name="T52" fmla="*/ 294 w 829"/>
              <a:gd name="T53" fmla="*/ 478 h 918"/>
              <a:gd name="T54" fmla="*/ 574 w 829"/>
              <a:gd name="T55" fmla="*/ 570 h 918"/>
              <a:gd name="T56" fmla="*/ 602 w 829"/>
              <a:gd name="T57" fmla="*/ 610 h 918"/>
              <a:gd name="T58" fmla="*/ 646 w 829"/>
              <a:gd name="T59" fmla="*/ 562 h 918"/>
              <a:gd name="T60" fmla="*/ 554 w 829"/>
              <a:gd name="T61" fmla="*/ 486 h 918"/>
              <a:gd name="T62" fmla="*/ 566 w 829"/>
              <a:gd name="T63" fmla="*/ 522 h 918"/>
              <a:gd name="T64" fmla="*/ 514 w 829"/>
              <a:gd name="T65" fmla="*/ 534 h 918"/>
              <a:gd name="T66" fmla="*/ 514 w 829"/>
              <a:gd name="T67" fmla="*/ 446 h 918"/>
              <a:gd name="T68" fmla="*/ 638 w 829"/>
              <a:gd name="T69" fmla="*/ 446 h 918"/>
              <a:gd name="T70" fmla="*/ 638 w 829"/>
              <a:gd name="T71" fmla="*/ 410 h 918"/>
              <a:gd name="T72" fmla="*/ 514 w 829"/>
              <a:gd name="T73" fmla="*/ 410 h 918"/>
              <a:gd name="T74" fmla="*/ 518 w 829"/>
              <a:gd name="T75" fmla="*/ 358 h 918"/>
              <a:gd name="T76" fmla="*/ 634 w 829"/>
              <a:gd name="T77" fmla="*/ 358 h 918"/>
              <a:gd name="T78" fmla="*/ 634 w 829"/>
              <a:gd name="T79" fmla="*/ 314 h 918"/>
              <a:gd name="T80" fmla="*/ 434 w 829"/>
              <a:gd name="T81" fmla="*/ 314 h 918"/>
              <a:gd name="T82" fmla="*/ 462 w 829"/>
              <a:gd name="T83" fmla="*/ 278 h 918"/>
              <a:gd name="T84" fmla="*/ 430 w 829"/>
              <a:gd name="T85" fmla="*/ 246 h 918"/>
              <a:gd name="T86" fmla="*/ 674 w 829"/>
              <a:gd name="T87" fmla="*/ 334 h 918"/>
              <a:gd name="T88" fmla="*/ 670 w 829"/>
              <a:gd name="T89" fmla="*/ 554 h 918"/>
              <a:gd name="T90" fmla="*/ 514 w 829"/>
              <a:gd name="T91" fmla="*/ 626 h 918"/>
              <a:gd name="T92" fmla="*/ 518 w 829"/>
              <a:gd name="T93" fmla="*/ 666 h 918"/>
              <a:gd name="T94" fmla="*/ 734 w 829"/>
              <a:gd name="T95" fmla="*/ 630 h 918"/>
              <a:gd name="T96" fmla="*/ 762 w 829"/>
              <a:gd name="T97" fmla="*/ 282 h 918"/>
              <a:gd name="T98" fmla="*/ 398 w 829"/>
              <a:gd name="T99" fmla="*/ 210 h 918"/>
              <a:gd name="T100" fmla="*/ 414 w 829"/>
              <a:gd name="T101" fmla="*/ 162 h 918"/>
              <a:gd name="T102" fmla="*/ 326 w 829"/>
              <a:gd name="T103" fmla="*/ 134 h 918"/>
              <a:gd name="T104" fmla="*/ 134 w 829"/>
              <a:gd name="T105" fmla="*/ 198 h 918"/>
              <a:gd name="T106" fmla="*/ 218 w 829"/>
              <a:gd name="T107" fmla="*/ 270 h 918"/>
              <a:gd name="T108" fmla="*/ 178 w 829"/>
              <a:gd name="T109" fmla="*/ 150 h 918"/>
              <a:gd name="T110" fmla="*/ 134 w 829"/>
              <a:gd name="T111" fmla="*/ 198 h 918"/>
              <a:gd name="T112" fmla="*/ 262 w 829"/>
              <a:gd name="T113" fmla="*/ 422 h 918"/>
              <a:gd name="T114" fmla="*/ 146 w 829"/>
              <a:gd name="T115" fmla="*/ 290 h 918"/>
              <a:gd name="T116" fmla="*/ 106 w 829"/>
              <a:gd name="T117" fmla="*/ 346 h 918"/>
              <a:gd name="T118" fmla="*/ 206 w 829"/>
              <a:gd name="T119" fmla="*/ 466 h 918"/>
              <a:gd name="T120" fmla="*/ 78 w 829"/>
              <a:gd name="T121" fmla="*/ 598 h 918"/>
              <a:gd name="T122" fmla="*/ 178 w 829"/>
              <a:gd name="T123" fmla="*/ 670 h 918"/>
              <a:gd name="T124" fmla="*/ 262 w 829"/>
              <a:gd name="T125" fmla="*/ 42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9" h="918">
                <a:moveTo>
                  <a:pt x="230" y="918"/>
                </a:moveTo>
                <a:cubicBezTo>
                  <a:pt x="234" y="877"/>
                  <a:pt x="250" y="847"/>
                  <a:pt x="254" y="806"/>
                </a:cubicBezTo>
                <a:cubicBezTo>
                  <a:pt x="142" y="808"/>
                  <a:pt x="58" y="791"/>
                  <a:pt x="34" y="698"/>
                </a:cubicBezTo>
                <a:cubicBezTo>
                  <a:pt x="15" y="622"/>
                  <a:pt x="30" y="507"/>
                  <a:pt x="30" y="402"/>
                </a:cubicBezTo>
                <a:cubicBezTo>
                  <a:pt x="30" y="209"/>
                  <a:pt x="0" y="41"/>
                  <a:pt x="162" y="22"/>
                </a:cubicBezTo>
                <a:cubicBezTo>
                  <a:pt x="252" y="11"/>
                  <a:pt x="359" y="22"/>
                  <a:pt x="446" y="22"/>
                </a:cubicBezTo>
                <a:cubicBezTo>
                  <a:pt x="606" y="22"/>
                  <a:pt x="772" y="0"/>
                  <a:pt x="806" y="122"/>
                </a:cubicBezTo>
                <a:cubicBezTo>
                  <a:pt x="829" y="204"/>
                  <a:pt x="810" y="316"/>
                  <a:pt x="810" y="414"/>
                </a:cubicBezTo>
                <a:cubicBezTo>
                  <a:pt x="810" y="463"/>
                  <a:pt x="810" y="513"/>
                  <a:pt x="810" y="562"/>
                </a:cubicBezTo>
                <a:cubicBezTo>
                  <a:pt x="810" y="673"/>
                  <a:pt x="811" y="761"/>
                  <a:pt x="726" y="794"/>
                </a:cubicBezTo>
                <a:cubicBezTo>
                  <a:pt x="635" y="830"/>
                  <a:pt x="519" y="780"/>
                  <a:pt x="414" y="802"/>
                </a:cubicBezTo>
                <a:cubicBezTo>
                  <a:pt x="343" y="817"/>
                  <a:pt x="295" y="902"/>
                  <a:pt x="230" y="918"/>
                </a:cubicBezTo>
                <a:close/>
                <a:moveTo>
                  <a:pt x="326" y="134"/>
                </a:moveTo>
                <a:cubicBezTo>
                  <a:pt x="293" y="195"/>
                  <a:pt x="255" y="250"/>
                  <a:pt x="222" y="310"/>
                </a:cubicBezTo>
                <a:cubicBezTo>
                  <a:pt x="246" y="324"/>
                  <a:pt x="261" y="348"/>
                  <a:pt x="290" y="358"/>
                </a:cubicBezTo>
                <a:cubicBezTo>
                  <a:pt x="305" y="312"/>
                  <a:pt x="340" y="285"/>
                  <a:pt x="382" y="266"/>
                </a:cubicBezTo>
                <a:cubicBezTo>
                  <a:pt x="356" y="305"/>
                  <a:pt x="324" y="339"/>
                  <a:pt x="302" y="382"/>
                </a:cubicBezTo>
                <a:cubicBezTo>
                  <a:pt x="317" y="388"/>
                  <a:pt x="329" y="398"/>
                  <a:pt x="346" y="402"/>
                </a:cubicBezTo>
                <a:cubicBezTo>
                  <a:pt x="367" y="391"/>
                  <a:pt x="374" y="366"/>
                  <a:pt x="394" y="354"/>
                </a:cubicBezTo>
                <a:cubicBezTo>
                  <a:pt x="401" y="365"/>
                  <a:pt x="404" y="358"/>
                  <a:pt x="418" y="358"/>
                </a:cubicBezTo>
                <a:cubicBezTo>
                  <a:pt x="415" y="374"/>
                  <a:pt x="423" y="401"/>
                  <a:pt x="414" y="410"/>
                </a:cubicBezTo>
                <a:cubicBezTo>
                  <a:pt x="375" y="410"/>
                  <a:pt x="337" y="410"/>
                  <a:pt x="298" y="410"/>
                </a:cubicBezTo>
                <a:cubicBezTo>
                  <a:pt x="294" y="426"/>
                  <a:pt x="298" y="426"/>
                  <a:pt x="298" y="446"/>
                </a:cubicBezTo>
                <a:cubicBezTo>
                  <a:pt x="323" y="449"/>
                  <a:pt x="399" y="442"/>
                  <a:pt x="418" y="450"/>
                </a:cubicBezTo>
                <a:cubicBezTo>
                  <a:pt x="415" y="482"/>
                  <a:pt x="423" y="525"/>
                  <a:pt x="414" y="550"/>
                </a:cubicBezTo>
                <a:cubicBezTo>
                  <a:pt x="379" y="548"/>
                  <a:pt x="375" y="514"/>
                  <a:pt x="374" y="478"/>
                </a:cubicBezTo>
                <a:cubicBezTo>
                  <a:pt x="347" y="478"/>
                  <a:pt x="321" y="478"/>
                  <a:pt x="294" y="478"/>
                </a:cubicBezTo>
                <a:cubicBezTo>
                  <a:pt x="231" y="673"/>
                  <a:pt x="483" y="614"/>
                  <a:pt x="574" y="570"/>
                </a:cubicBezTo>
                <a:cubicBezTo>
                  <a:pt x="586" y="581"/>
                  <a:pt x="589" y="601"/>
                  <a:pt x="602" y="610"/>
                </a:cubicBezTo>
                <a:cubicBezTo>
                  <a:pt x="611" y="588"/>
                  <a:pt x="639" y="590"/>
                  <a:pt x="646" y="562"/>
                </a:cubicBezTo>
                <a:cubicBezTo>
                  <a:pt x="660" y="503"/>
                  <a:pt x="594" y="441"/>
                  <a:pt x="554" y="486"/>
                </a:cubicBezTo>
                <a:cubicBezTo>
                  <a:pt x="551" y="502"/>
                  <a:pt x="575" y="513"/>
                  <a:pt x="566" y="522"/>
                </a:cubicBezTo>
                <a:cubicBezTo>
                  <a:pt x="550" y="527"/>
                  <a:pt x="532" y="531"/>
                  <a:pt x="514" y="534"/>
                </a:cubicBezTo>
                <a:cubicBezTo>
                  <a:pt x="514" y="505"/>
                  <a:pt x="514" y="475"/>
                  <a:pt x="514" y="446"/>
                </a:cubicBezTo>
                <a:cubicBezTo>
                  <a:pt x="555" y="446"/>
                  <a:pt x="597" y="446"/>
                  <a:pt x="638" y="446"/>
                </a:cubicBezTo>
                <a:cubicBezTo>
                  <a:pt x="638" y="434"/>
                  <a:pt x="638" y="422"/>
                  <a:pt x="638" y="410"/>
                </a:cubicBezTo>
                <a:cubicBezTo>
                  <a:pt x="597" y="410"/>
                  <a:pt x="555" y="410"/>
                  <a:pt x="514" y="410"/>
                </a:cubicBezTo>
                <a:cubicBezTo>
                  <a:pt x="517" y="394"/>
                  <a:pt x="509" y="367"/>
                  <a:pt x="518" y="358"/>
                </a:cubicBezTo>
                <a:cubicBezTo>
                  <a:pt x="557" y="358"/>
                  <a:pt x="595" y="358"/>
                  <a:pt x="634" y="358"/>
                </a:cubicBezTo>
                <a:cubicBezTo>
                  <a:pt x="640" y="350"/>
                  <a:pt x="640" y="322"/>
                  <a:pt x="634" y="314"/>
                </a:cubicBezTo>
                <a:cubicBezTo>
                  <a:pt x="567" y="314"/>
                  <a:pt x="501" y="314"/>
                  <a:pt x="434" y="314"/>
                </a:cubicBezTo>
                <a:cubicBezTo>
                  <a:pt x="440" y="299"/>
                  <a:pt x="459" y="296"/>
                  <a:pt x="462" y="278"/>
                </a:cubicBezTo>
                <a:cubicBezTo>
                  <a:pt x="451" y="270"/>
                  <a:pt x="426" y="256"/>
                  <a:pt x="430" y="246"/>
                </a:cubicBezTo>
                <a:cubicBezTo>
                  <a:pt x="556" y="224"/>
                  <a:pt x="664" y="207"/>
                  <a:pt x="674" y="334"/>
                </a:cubicBezTo>
                <a:cubicBezTo>
                  <a:pt x="680" y="406"/>
                  <a:pt x="678" y="502"/>
                  <a:pt x="670" y="554"/>
                </a:cubicBezTo>
                <a:cubicBezTo>
                  <a:pt x="658" y="631"/>
                  <a:pt x="586" y="628"/>
                  <a:pt x="514" y="626"/>
                </a:cubicBezTo>
                <a:cubicBezTo>
                  <a:pt x="512" y="643"/>
                  <a:pt x="517" y="652"/>
                  <a:pt x="518" y="666"/>
                </a:cubicBezTo>
                <a:cubicBezTo>
                  <a:pt x="613" y="657"/>
                  <a:pt x="692" y="689"/>
                  <a:pt x="734" y="630"/>
                </a:cubicBezTo>
                <a:cubicBezTo>
                  <a:pt x="773" y="576"/>
                  <a:pt x="776" y="370"/>
                  <a:pt x="762" y="282"/>
                </a:cubicBezTo>
                <a:cubicBezTo>
                  <a:pt x="737" y="128"/>
                  <a:pt x="501" y="167"/>
                  <a:pt x="398" y="210"/>
                </a:cubicBezTo>
                <a:cubicBezTo>
                  <a:pt x="405" y="196"/>
                  <a:pt x="412" y="181"/>
                  <a:pt x="414" y="162"/>
                </a:cubicBezTo>
                <a:cubicBezTo>
                  <a:pt x="381" y="157"/>
                  <a:pt x="356" y="143"/>
                  <a:pt x="326" y="134"/>
                </a:cubicBezTo>
                <a:close/>
                <a:moveTo>
                  <a:pt x="134" y="198"/>
                </a:moveTo>
                <a:cubicBezTo>
                  <a:pt x="124" y="278"/>
                  <a:pt x="191" y="278"/>
                  <a:pt x="218" y="270"/>
                </a:cubicBezTo>
                <a:cubicBezTo>
                  <a:pt x="282" y="250"/>
                  <a:pt x="274" y="125"/>
                  <a:pt x="178" y="150"/>
                </a:cubicBezTo>
                <a:cubicBezTo>
                  <a:pt x="150" y="157"/>
                  <a:pt x="136" y="182"/>
                  <a:pt x="134" y="198"/>
                </a:cubicBezTo>
                <a:close/>
                <a:moveTo>
                  <a:pt x="262" y="422"/>
                </a:moveTo>
                <a:cubicBezTo>
                  <a:pt x="256" y="365"/>
                  <a:pt x="194" y="315"/>
                  <a:pt x="146" y="290"/>
                </a:cubicBezTo>
                <a:cubicBezTo>
                  <a:pt x="134" y="310"/>
                  <a:pt x="111" y="319"/>
                  <a:pt x="106" y="346"/>
                </a:cubicBezTo>
                <a:cubicBezTo>
                  <a:pt x="152" y="375"/>
                  <a:pt x="215" y="403"/>
                  <a:pt x="206" y="466"/>
                </a:cubicBezTo>
                <a:cubicBezTo>
                  <a:pt x="196" y="530"/>
                  <a:pt x="105" y="547"/>
                  <a:pt x="78" y="598"/>
                </a:cubicBezTo>
                <a:cubicBezTo>
                  <a:pt x="115" y="618"/>
                  <a:pt x="138" y="653"/>
                  <a:pt x="178" y="670"/>
                </a:cubicBezTo>
                <a:cubicBezTo>
                  <a:pt x="194" y="585"/>
                  <a:pt x="272" y="505"/>
                  <a:pt x="262" y="422"/>
                </a:cubicBezTo>
                <a:close/>
              </a:path>
            </a:pathLst>
          </a:custGeom>
          <a:solidFill>
            <a:srgbClr val="FFB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b="1">
              <a:effectLst>
                <a:outerShdw blurRad="38100" dist="38100" dir="2700000" algn="tl">
                  <a:srgbClr val="000000">
                    <a:alpha val="43137"/>
                  </a:srgbClr>
                </a:outerShdw>
              </a:effectLst>
            </a:endParaRPr>
          </a:p>
        </p:txBody>
      </p:sp>
      <p:grpSp>
        <p:nvGrpSpPr>
          <p:cNvPr id="49" name="组合 48"/>
          <p:cNvGrpSpPr/>
          <p:nvPr/>
        </p:nvGrpSpPr>
        <p:grpSpPr>
          <a:xfrm>
            <a:off x="13695493" y="6864151"/>
            <a:ext cx="969005" cy="967033"/>
            <a:chOff x="14797489" y="4637037"/>
            <a:chExt cx="2418853" cy="2419482"/>
          </a:xfrm>
        </p:grpSpPr>
        <p:sp>
          <p:nvSpPr>
            <p:cNvPr id="50" name="Oval 22"/>
            <p:cNvSpPr/>
            <p:nvPr/>
          </p:nvSpPr>
          <p:spPr bwMode="auto">
            <a:xfrm>
              <a:off x="14797489" y="4637037"/>
              <a:ext cx="2418853" cy="241948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3200" b="1" dirty="0">
                <a:effectLst>
                  <a:outerShdw blurRad="38100" dist="38100" dir="2700000" algn="tl">
                    <a:srgbClr val="000000">
                      <a:alpha val="43137"/>
                    </a:srgbClr>
                  </a:outerShdw>
                </a:effectLst>
              </a:endParaRPr>
            </a:p>
          </p:txBody>
        </p:sp>
        <p:sp>
          <p:nvSpPr>
            <p:cNvPr id="51" name="Freeform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p:spPr>
          <p:txBody>
            <a:bodyPr wrap="none" lIns="243785" tIns="121892" rIns="243785" bIns="121892"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grpSp>
      <p:grpSp>
        <p:nvGrpSpPr>
          <p:cNvPr id="52" name="组合 51"/>
          <p:cNvGrpSpPr/>
          <p:nvPr/>
        </p:nvGrpSpPr>
        <p:grpSpPr>
          <a:xfrm>
            <a:off x="984675" y="3047937"/>
            <a:ext cx="1366967" cy="1360426"/>
            <a:chOff x="3662635" y="3361320"/>
            <a:chExt cx="1382747" cy="1379295"/>
          </a:xfrm>
        </p:grpSpPr>
        <p:sp>
          <p:nvSpPr>
            <p:cNvPr id="53" name="Oval 17"/>
            <p:cNvSpPr/>
            <p:nvPr/>
          </p:nvSpPr>
          <p:spPr bwMode="auto">
            <a:xfrm>
              <a:off x="3662635" y="3361320"/>
              <a:ext cx="1382747" cy="137929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3200" b="1" dirty="0">
                <a:effectLst>
                  <a:outerShdw blurRad="38100" dist="38100" dir="2700000" algn="tl">
                    <a:srgbClr val="000000">
                      <a:alpha val="43137"/>
                    </a:srgbClr>
                  </a:outerShdw>
                </a:effectLst>
              </a:endParaRPr>
            </a:p>
          </p:txBody>
        </p:sp>
        <p:grpSp>
          <p:nvGrpSpPr>
            <p:cNvPr id="54" name="Group 4688"/>
            <p:cNvGrpSpPr/>
            <p:nvPr/>
          </p:nvGrpSpPr>
          <p:grpSpPr bwMode="auto">
            <a:xfrm>
              <a:off x="4019356" y="3640725"/>
              <a:ext cx="735824" cy="699367"/>
              <a:chOff x="1835150" y="2800349"/>
              <a:chExt cx="382588" cy="363538"/>
            </a:xfrm>
            <a:solidFill>
              <a:schemeClr val="bg1"/>
            </a:solidFill>
          </p:grpSpPr>
          <p:sp>
            <p:nvSpPr>
              <p:cNvPr id="55"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sp>
            <p:nvSpPr>
              <p:cNvPr id="56"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sp>
            <p:nvSpPr>
              <p:cNvPr id="57"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sp>
            <p:nvSpPr>
              <p:cNvPr id="58"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grpSp>
      </p:grpSp>
      <p:grpSp>
        <p:nvGrpSpPr>
          <p:cNvPr id="59" name="组合 58"/>
          <p:cNvGrpSpPr/>
          <p:nvPr/>
        </p:nvGrpSpPr>
        <p:grpSpPr>
          <a:xfrm>
            <a:off x="14137380" y="2847943"/>
            <a:ext cx="959455" cy="954864"/>
            <a:chOff x="18631436" y="3361320"/>
            <a:chExt cx="1382747" cy="1379295"/>
          </a:xfrm>
        </p:grpSpPr>
        <p:sp>
          <p:nvSpPr>
            <p:cNvPr id="60" name="Oval 23"/>
            <p:cNvSpPr/>
            <p:nvPr/>
          </p:nvSpPr>
          <p:spPr bwMode="auto">
            <a:xfrm>
              <a:off x="18631436" y="3361320"/>
              <a:ext cx="1382747" cy="137929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3200" b="1" dirty="0">
                <a:effectLst>
                  <a:outerShdw blurRad="38100" dist="38100" dir="2700000" algn="tl">
                    <a:srgbClr val="000000">
                      <a:alpha val="43137"/>
                    </a:srgbClr>
                  </a:outerShdw>
                </a:effectLst>
              </a:endParaRPr>
            </a:p>
          </p:txBody>
        </p:sp>
        <p:sp>
          <p:nvSpPr>
            <p:cNvPr id="61" name="Freeform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p:spPr>
          <p:txBody>
            <a:bodyPr wrap="none" lIns="243785" tIns="121892" rIns="243785" bIns="121892" anchor="ctr"/>
            <a:lstStyle/>
            <a:p>
              <a:pPr>
                <a:defRPr/>
              </a:pPr>
              <a:endParaRPr lang="en-US" sz="2800" b="1" dirty="0">
                <a:effectLst>
                  <a:outerShdw blurRad="38100" dist="38100" dir="2700000" algn="tl">
                    <a:srgbClr val="000000">
                      <a:alpha val="43137"/>
                    </a:srgbClr>
                  </a:outerShdw>
                </a:effectLst>
                <a:ea typeface="宋体" panose="02010600030101010101" pitchFamily="2" charset="-122"/>
              </a:endParaRPr>
            </a:p>
          </p:txBody>
        </p:sp>
      </p:grpSp>
      <p:sp>
        <p:nvSpPr>
          <p:cNvPr id="65" name="TextBox 64"/>
          <p:cNvSpPr txBox="1"/>
          <p:nvPr/>
        </p:nvSpPr>
        <p:spPr>
          <a:xfrm>
            <a:off x="3156996" y="7045548"/>
            <a:ext cx="2115658" cy="553998"/>
          </a:xfrm>
          <a:prstGeom prst="rect">
            <a:avLst/>
          </a:prstGeom>
          <a:noFill/>
        </p:spPr>
        <p:txBody>
          <a:bodyPr wrap="square" lIns="0" tIns="0" rIns="0" bIns="0" rtlCol="0">
            <a:spAutoFit/>
          </a:bodyPr>
          <a:lstStyle/>
          <a:p>
            <a:pPr algn="r"/>
            <a:r>
              <a:rPr lang="zh-CN" altLang="en-US" sz="3600" b="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人人网</a:t>
            </a:r>
            <a:endParaRPr lang="zh-CN" altLang="en-US" sz="3600" b="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277799" y="754073"/>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05</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第五部分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6733183" y="3859128"/>
            <a:ext cx="6431722" cy="2593852"/>
            <a:chOff x="3365500" y="332055"/>
            <a:chExt cx="4711724" cy="1900194"/>
          </a:xfrm>
        </p:grpSpPr>
        <p:sp>
          <p:nvSpPr>
            <p:cNvPr id="5" name="文本框 4"/>
            <p:cNvSpPr txBox="1"/>
            <p:nvPr/>
          </p:nvSpPr>
          <p:spPr>
            <a:xfrm>
              <a:off x="3484801" y="332055"/>
              <a:ext cx="1939039" cy="608769"/>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实施计划</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3365500" y="993387"/>
              <a:ext cx="4711724" cy="1238862"/>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、项目进度分解、时间安排</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、经费、人员安排</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3</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、公司目标</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7" name="KSO_Shape"/>
          <p:cNvSpPr/>
          <p:nvPr/>
        </p:nvSpPr>
        <p:spPr bwMode="auto">
          <a:xfrm>
            <a:off x="7850155" y="3149980"/>
            <a:ext cx="738635" cy="6290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11927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项目进度时间安排</a:t>
            </a:r>
            <a:endParaRPr lang="zh-CN" altLang="en-US" dirty="0"/>
          </a:p>
        </p:txBody>
      </p:sp>
      <p:grpSp>
        <p:nvGrpSpPr>
          <p:cNvPr id="8" name="组合 7"/>
          <p:cNvGrpSpPr/>
          <p:nvPr/>
        </p:nvGrpSpPr>
        <p:grpSpPr>
          <a:xfrm>
            <a:off x="3859639" y="3228423"/>
            <a:ext cx="9723665" cy="6133065"/>
            <a:chOff x="3859639" y="3228423"/>
            <a:chExt cx="9723665" cy="6133065"/>
          </a:xfrm>
        </p:grpSpPr>
        <p:sp>
          <p:nvSpPr>
            <p:cNvPr id="33" name="Freeform 9"/>
            <p:cNvSpPr/>
            <p:nvPr/>
          </p:nvSpPr>
          <p:spPr bwMode="auto">
            <a:xfrm>
              <a:off x="3859639" y="6461226"/>
              <a:ext cx="6543479" cy="2900262"/>
            </a:xfrm>
            <a:custGeom>
              <a:avLst/>
              <a:gdLst>
                <a:gd name="T0" fmla="*/ 0 w 3109"/>
                <a:gd name="T1" fmla="*/ 1378 h 1378"/>
                <a:gd name="T2" fmla="*/ 1193 w 3109"/>
                <a:gd name="T3" fmla="*/ 4 h 1378"/>
                <a:gd name="T4" fmla="*/ 1716 w 3109"/>
                <a:gd name="T5" fmla="*/ 39 h 1378"/>
                <a:gd name="T6" fmla="*/ 1911 w 3109"/>
                <a:gd name="T7" fmla="*/ 0 h 1378"/>
                <a:gd name="T8" fmla="*/ 3109 w 3109"/>
                <a:gd name="T9" fmla="*/ 1378 h 1378"/>
                <a:gd name="T10" fmla="*/ 0 w 3109"/>
                <a:gd name="T11" fmla="*/ 1378 h 13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9" h="1378">
                  <a:moveTo>
                    <a:pt x="0" y="1378"/>
                  </a:moveTo>
                  <a:lnTo>
                    <a:pt x="1193" y="4"/>
                  </a:lnTo>
                  <a:lnTo>
                    <a:pt x="1716" y="39"/>
                  </a:lnTo>
                  <a:lnTo>
                    <a:pt x="1911" y="0"/>
                  </a:lnTo>
                  <a:lnTo>
                    <a:pt x="3109" y="1378"/>
                  </a:lnTo>
                  <a:lnTo>
                    <a:pt x="0" y="1378"/>
                  </a:lnTo>
                  <a:close/>
                </a:path>
              </a:pathLst>
            </a:custGeom>
            <a:solidFill>
              <a:srgbClr val="818B8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7" name="组合 6"/>
            <p:cNvGrpSpPr/>
            <p:nvPr/>
          </p:nvGrpSpPr>
          <p:grpSpPr>
            <a:xfrm>
              <a:off x="5444470" y="3228423"/>
              <a:ext cx="8138834" cy="6133065"/>
              <a:chOff x="5444470" y="3228423"/>
              <a:chExt cx="8138834" cy="6133065"/>
            </a:xfrm>
          </p:grpSpPr>
          <p:grpSp>
            <p:nvGrpSpPr>
              <p:cNvPr id="5" name="组合 4"/>
              <p:cNvGrpSpPr/>
              <p:nvPr/>
            </p:nvGrpSpPr>
            <p:grpSpPr>
              <a:xfrm>
                <a:off x="5444470" y="3228423"/>
                <a:ext cx="7183305" cy="6133065"/>
                <a:chOff x="5444470" y="3228423"/>
                <a:chExt cx="7183305" cy="6133065"/>
              </a:xfrm>
            </p:grpSpPr>
            <p:sp>
              <p:nvSpPr>
                <p:cNvPr id="29" name="Freeform 5"/>
                <p:cNvSpPr/>
                <p:nvPr/>
              </p:nvSpPr>
              <p:spPr bwMode="auto">
                <a:xfrm>
                  <a:off x="5444470" y="4659612"/>
                  <a:ext cx="7183305" cy="4701876"/>
                </a:xfrm>
                <a:custGeom>
                  <a:avLst/>
                  <a:gdLst>
                    <a:gd name="T0" fmla="*/ 0 w 3413"/>
                    <a:gd name="T1" fmla="*/ 2234 h 2234"/>
                    <a:gd name="T2" fmla="*/ 1304 w 3413"/>
                    <a:gd name="T3" fmla="*/ 8 h 2234"/>
                    <a:gd name="T4" fmla="*/ 1889 w 3413"/>
                    <a:gd name="T5" fmla="*/ 66 h 2234"/>
                    <a:gd name="T6" fmla="*/ 2105 w 3413"/>
                    <a:gd name="T7" fmla="*/ 0 h 2234"/>
                    <a:gd name="T8" fmla="*/ 3413 w 3413"/>
                    <a:gd name="T9" fmla="*/ 2234 h 2234"/>
                    <a:gd name="T10" fmla="*/ 0 w 3413"/>
                    <a:gd name="T11" fmla="*/ 2234 h 22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3" h="2234">
                      <a:moveTo>
                        <a:pt x="0" y="2234"/>
                      </a:moveTo>
                      <a:lnTo>
                        <a:pt x="1304" y="8"/>
                      </a:lnTo>
                      <a:lnTo>
                        <a:pt x="1889" y="66"/>
                      </a:lnTo>
                      <a:lnTo>
                        <a:pt x="2105" y="0"/>
                      </a:lnTo>
                      <a:lnTo>
                        <a:pt x="3413" y="2234"/>
                      </a:lnTo>
                      <a:lnTo>
                        <a:pt x="0" y="2234"/>
                      </a:lnTo>
                      <a:close/>
                    </a:path>
                  </a:pathLst>
                </a:custGeom>
                <a:solidFill>
                  <a:srgbClr val="818B8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6"/>
                <p:cNvSpPr/>
                <p:nvPr/>
              </p:nvSpPr>
              <p:spPr bwMode="auto">
                <a:xfrm>
                  <a:off x="9420228" y="4659612"/>
                  <a:ext cx="3207547" cy="4701876"/>
                </a:xfrm>
                <a:custGeom>
                  <a:avLst/>
                  <a:gdLst>
                    <a:gd name="T0" fmla="*/ 529 w 1524"/>
                    <a:gd name="T1" fmla="*/ 2234 h 2234"/>
                    <a:gd name="T2" fmla="*/ 0 w 1524"/>
                    <a:gd name="T3" fmla="*/ 66 h 2234"/>
                    <a:gd name="T4" fmla="*/ 216 w 1524"/>
                    <a:gd name="T5" fmla="*/ 0 h 2234"/>
                    <a:gd name="T6" fmla="*/ 1524 w 1524"/>
                    <a:gd name="T7" fmla="*/ 2234 h 2234"/>
                    <a:gd name="T8" fmla="*/ 529 w 1524"/>
                    <a:gd name="T9" fmla="*/ 2234 h 22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2234">
                      <a:moveTo>
                        <a:pt x="529" y="2234"/>
                      </a:moveTo>
                      <a:lnTo>
                        <a:pt x="0" y="66"/>
                      </a:lnTo>
                      <a:lnTo>
                        <a:pt x="216" y="0"/>
                      </a:lnTo>
                      <a:lnTo>
                        <a:pt x="1524" y="2234"/>
                      </a:lnTo>
                      <a:lnTo>
                        <a:pt x="529" y="2234"/>
                      </a:lnTo>
                      <a:close/>
                    </a:path>
                  </a:pathLst>
                </a:custGeom>
                <a:solidFill>
                  <a:srgbClr val="97A1A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7"/>
                <p:cNvSpPr/>
                <p:nvPr/>
              </p:nvSpPr>
              <p:spPr bwMode="auto">
                <a:xfrm>
                  <a:off x="8188985" y="3228423"/>
                  <a:ext cx="1231243" cy="1570098"/>
                </a:xfrm>
                <a:custGeom>
                  <a:avLst/>
                  <a:gdLst>
                    <a:gd name="T0" fmla="*/ 585 w 585"/>
                    <a:gd name="T1" fmla="*/ 746 h 746"/>
                    <a:gd name="T2" fmla="*/ 0 w 585"/>
                    <a:gd name="T3" fmla="*/ 688 h 746"/>
                    <a:gd name="T4" fmla="*/ 402 w 585"/>
                    <a:gd name="T5" fmla="*/ 0 h 746"/>
                    <a:gd name="T6" fmla="*/ 585 w 585"/>
                    <a:gd name="T7" fmla="*/ 746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5" h="746">
                      <a:moveTo>
                        <a:pt x="585" y="746"/>
                      </a:moveTo>
                      <a:lnTo>
                        <a:pt x="0" y="688"/>
                      </a:lnTo>
                      <a:lnTo>
                        <a:pt x="402" y="0"/>
                      </a:lnTo>
                      <a:lnTo>
                        <a:pt x="585" y="746"/>
                      </a:lnTo>
                      <a:close/>
                    </a:path>
                  </a:pathLst>
                </a:custGeom>
                <a:solidFill>
                  <a:srgbClr val="CDD4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8"/>
                <p:cNvSpPr/>
                <p:nvPr/>
              </p:nvSpPr>
              <p:spPr bwMode="auto">
                <a:xfrm>
                  <a:off x="9035070" y="3228423"/>
                  <a:ext cx="839771" cy="1570098"/>
                </a:xfrm>
                <a:custGeom>
                  <a:avLst/>
                  <a:gdLst>
                    <a:gd name="T0" fmla="*/ 0 w 399"/>
                    <a:gd name="T1" fmla="*/ 0 h 746"/>
                    <a:gd name="T2" fmla="*/ 399 w 399"/>
                    <a:gd name="T3" fmla="*/ 680 h 746"/>
                    <a:gd name="T4" fmla="*/ 183 w 399"/>
                    <a:gd name="T5" fmla="*/ 746 h 746"/>
                    <a:gd name="T6" fmla="*/ 0 w 399"/>
                    <a:gd name="T7" fmla="*/ 0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9" h="746">
                      <a:moveTo>
                        <a:pt x="0" y="0"/>
                      </a:moveTo>
                      <a:lnTo>
                        <a:pt x="399" y="680"/>
                      </a:lnTo>
                      <a:lnTo>
                        <a:pt x="183" y="746"/>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10"/>
                <p:cNvSpPr/>
                <p:nvPr/>
              </p:nvSpPr>
              <p:spPr bwMode="auto">
                <a:xfrm>
                  <a:off x="7471286" y="6461226"/>
                  <a:ext cx="2931832" cy="2900262"/>
                </a:xfrm>
                <a:custGeom>
                  <a:avLst/>
                  <a:gdLst>
                    <a:gd name="T0" fmla="*/ 486 w 1393"/>
                    <a:gd name="T1" fmla="*/ 1378 h 1378"/>
                    <a:gd name="T2" fmla="*/ 0 w 1393"/>
                    <a:gd name="T3" fmla="*/ 39 h 1378"/>
                    <a:gd name="T4" fmla="*/ 195 w 1393"/>
                    <a:gd name="T5" fmla="*/ 0 h 1378"/>
                    <a:gd name="T6" fmla="*/ 1393 w 1393"/>
                    <a:gd name="T7" fmla="*/ 1378 h 1378"/>
                    <a:gd name="T8" fmla="*/ 486 w 1393"/>
                    <a:gd name="T9" fmla="*/ 1378 h 13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3" h="1378">
                      <a:moveTo>
                        <a:pt x="486" y="1378"/>
                      </a:moveTo>
                      <a:lnTo>
                        <a:pt x="0" y="39"/>
                      </a:lnTo>
                      <a:lnTo>
                        <a:pt x="195" y="0"/>
                      </a:lnTo>
                      <a:lnTo>
                        <a:pt x="1393" y="1378"/>
                      </a:lnTo>
                      <a:lnTo>
                        <a:pt x="486" y="1378"/>
                      </a:lnTo>
                      <a:close/>
                    </a:path>
                  </a:pathLst>
                </a:custGeom>
                <a:solidFill>
                  <a:srgbClr val="97A1A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11"/>
                <p:cNvSpPr/>
                <p:nvPr/>
              </p:nvSpPr>
              <p:spPr bwMode="auto">
                <a:xfrm>
                  <a:off x="6370533" y="5594094"/>
                  <a:ext cx="1100753" cy="949215"/>
                </a:xfrm>
                <a:custGeom>
                  <a:avLst/>
                  <a:gdLst>
                    <a:gd name="T0" fmla="*/ 523 w 523"/>
                    <a:gd name="T1" fmla="*/ 451 h 451"/>
                    <a:gd name="T2" fmla="*/ 0 w 523"/>
                    <a:gd name="T3" fmla="*/ 416 h 451"/>
                    <a:gd name="T4" fmla="*/ 361 w 523"/>
                    <a:gd name="T5" fmla="*/ 0 h 451"/>
                    <a:gd name="T6" fmla="*/ 523 w 523"/>
                    <a:gd name="T7" fmla="*/ 451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3" h="451">
                      <a:moveTo>
                        <a:pt x="523" y="451"/>
                      </a:moveTo>
                      <a:lnTo>
                        <a:pt x="0" y="416"/>
                      </a:lnTo>
                      <a:lnTo>
                        <a:pt x="361" y="0"/>
                      </a:lnTo>
                      <a:lnTo>
                        <a:pt x="523" y="451"/>
                      </a:lnTo>
                      <a:close/>
                    </a:path>
                  </a:pathLst>
                </a:custGeom>
                <a:solidFill>
                  <a:srgbClr val="CDD4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16"/>
                <p:cNvSpPr/>
                <p:nvPr/>
              </p:nvSpPr>
              <p:spPr bwMode="auto">
                <a:xfrm>
                  <a:off x="10609378" y="6355991"/>
                  <a:ext cx="812410" cy="757688"/>
                </a:xfrm>
                <a:custGeom>
                  <a:avLst/>
                  <a:gdLst>
                    <a:gd name="T0" fmla="*/ 386 w 386"/>
                    <a:gd name="T1" fmla="*/ 360 h 360"/>
                    <a:gd name="T2" fmla="*/ 0 w 386"/>
                    <a:gd name="T3" fmla="*/ 330 h 360"/>
                    <a:gd name="T4" fmla="*/ 265 w 386"/>
                    <a:gd name="T5" fmla="*/ 0 h 360"/>
                    <a:gd name="T6" fmla="*/ 386 w 386"/>
                    <a:gd name="T7" fmla="*/ 36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6" h="360">
                      <a:moveTo>
                        <a:pt x="386" y="360"/>
                      </a:moveTo>
                      <a:lnTo>
                        <a:pt x="0" y="330"/>
                      </a:lnTo>
                      <a:lnTo>
                        <a:pt x="265" y="0"/>
                      </a:lnTo>
                      <a:lnTo>
                        <a:pt x="386" y="360"/>
                      </a:lnTo>
                      <a:close/>
                    </a:path>
                  </a:pathLst>
                </a:custGeom>
                <a:solidFill>
                  <a:srgbClr val="CDD4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17"/>
                <p:cNvSpPr/>
                <p:nvPr/>
              </p:nvSpPr>
              <p:spPr bwMode="auto">
                <a:xfrm>
                  <a:off x="11167121" y="6355991"/>
                  <a:ext cx="555638" cy="757688"/>
                </a:xfrm>
                <a:custGeom>
                  <a:avLst/>
                  <a:gdLst>
                    <a:gd name="T0" fmla="*/ 0 w 264"/>
                    <a:gd name="T1" fmla="*/ 0 h 360"/>
                    <a:gd name="T2" fmla="*/ 264 w 264"/>
                    <a:gd name="T3" fmla="*/ 328 h 360"/>
                    <a:gd name="T4" fmla="*/ 121 w 264"/>
                    <a:gd name="T5" fmla="*/ 360 h 360"/>
                    <a:gd name="T6" fmla="*/ 0 w 264"/>
                    <a:gd name="T7" fmla="*/ 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360">
                      <a:moveTo>
                        <a:pt x="0" y="0"/>
                      </a:moveTo>
                      <a:lnTo>
                        <a:pt x="264" y="328"/>
                      </a:lnTo>
                      <a:lnTo>
                        <a:pt x="121" y="360"/>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26"/>
                <p:cNvSpPr/>
                <p:nvPr/>
              </p:nvSpPr>
              <p:spPr bwMode="auto">
                <a:xfrm>
                  <a:off x="7117698" y="5594094"/>
                  <a:ext cx="751374" cy="949215"/>
                </a:xfrm>
                <a:custGeom>
                  <a:avLst/>
                  <a:gdLst>
                    <a:gd name="T0" fmla="*/ 0 w 357"/>
                    <a:gd name="T1" fmla="*/ 0 h 451"/>
                    <a:gd name="T2" fmla="*/ 357 w 357"/>
                    <a:gd name="T3" fmla="*/ 412 h 451"/>
                    <a:gd name="T4" fmla="*/ 162 w 357"/>
                    <a:gd name="T5" fmla="*/ 451 h 451"/>
                    <a:gd name="T6" fmla="*/ 0 w 357"/>
                    <a:gd name="T7" fmla="*/ 0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451">
                      <a:moveTo>
                        <a:pt x="0" y="0"/>
                      </a:moveTo>
                      <a:lnTo>
                        <a:pt x="357" y="412"/>
                      </a:lnTo>
                      <a:lnTo>
                        <a:pt x="162" y="451"/>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9" name="Freeform 15"/>
              <p:cNvSpPr/>
              <p:nvPr/>
            </p:nvSpPr>
            <p:spPr bwMode="auto">
              <a:xfrm>
                <a:off x="11421788" y="7046330"/>
                <a:ext cx="2161516" cy="2315158"/>
              </a:xfrm>
              <a:custGeom>
                <a:avLst/>
                <a:gdLst>
                  <a:gd name="T0" fmla="*/ 359 w 1027"/>
                  <a:gd name="T1" fmla="*/ 1100 h 1100"/>
                  <a:gd name="T2" fmla="*/ 0 w 1027"/>
                  <a:gd name="T3" fmla="*/ 32 h 1100"/>
                  <a:gd name="T4" fmla="*/ 143 w 1027"/>
                  <a:gd name="T5" fmla="*/ 0 h 1100"/>
                  <a:gd name="T6" fmla="*/ 1027 w 1027"/>
                  <a:gd name="T7" fmla="*/ 1100 h 1100"/>
                  <a:gd name="T8" fmla="*/ 359 w 1027"/>
                  <a:gd name="T9" fmla="*/ 1100 h 1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 h="1100">
                    <a:moveTo>
                      <a:pt x="359" y="1100"/>
                    </a:moveTo>
                    <a:lnTo>
                      <a:pt x="0" y="32"/>
                    </a:lnTo>
                    <a:lnTo>
                      <a:pt x="143" y="0"/>
                    </a:lnTo>
                    <a:lnTo>
                      <a:pt x="1027" y="1100"/>
                    </a:lnTo>
                    <a:lnTo>
                      <a:pt x="359" y="1100"/>
                    </a:lnTo>
                    <a:close/>
                  </a:path>
                </a:pathLst>
              </a:custGeom>
              <a:solidFill>
                <a:srgbClr val="97A1A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6" name="组合 5"/>
          <p:cNvGrpSpPr/>
          <p:nvPr/>
        </p:nvGrpSpPr>
        <p:grpSpPr>
          <a:xfrm>
            <a:off x="2138003" y="6833756"/>
            <a:ext cx="12123011" cy="2527732"/>
            <a:chOff x="2138003" y="6833756"/>
            <a:chExt cx="12123011" cy="2527732"/>
          </a:xfrm>
        </p:grpSpPr>
        <p:sp>
          <p:nvSpPr>
            <p:cNvPr id="36" name="Freeform 12"/>
            <p:cNvSpPr/>
            <p:nvPr/>
          </p:nvSpPr>
          <p:spPr bwMode="auto">
            <a:xfrm>
              <a:off x="3230337" y="7159983"/>
              <a:ext cx="6006784" cy="2201505"/>
            </a:xfrm>
            <a:custGeom>
              <a:avLst/>
              <a:gdLst>
                <a:gd name="T0" fmla="*/ 1426 w 1375"/>
                <a:gd name="T1" fmla="*/ 0 h 503"/>
                <a:gd name="T2" fmla="*/ 2854 w 1375"/>
                <a:gd name="T3" fmla="*/ 1046 h 503"/>
                <a:gd name="T4" fmla="*/ 0 w 1375"/>
                <a:gd name="T5" fmla="*/ 1046 h 503"/>
                <a:gd name="T6" fmla="*/ 1426 w 1375"/>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5" h="503">
                  <a:moveTo>
                    <a:pt x="687" y="0"/>
                  </a:moveTo>
                  <a:cubicBezTo>
                    <a:pt x="1009" y="0"/>
                    <a:pt x="1282" y="211"/>
                    <a:pt x="1375" y="503"/>
                  </a:cubicBezTo>
                  <a:cubicBezTo>
                    <a:pt x="0" y="503"/>
                    <a:pt x="0" y="503"/>
                    <a:pt x="0" y="503"/>
                  </a:cubicBezTo>
                  <a:cubicBezTo>
                    <a:pt x="93" y="211"/>
                    <a:pt x="365" y="0"/>
                    <a:pt x="687" y="0"/>
                  </a:cubicBezTo>
                  <a:close/>
                </a:path>
              </a:pathLst>
            </a:custGeom>
            <a:solidFill>
              <a:srgbClr val="246F3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13"/>
            <p:cNvSpPr/>
            <p:nvPr/>
          </p:nvSpPr>
          <p:spPr bwMode="auto">
            <a:xfrm>
              <a:off x="5650730" y="7159983"/>
              <a:ext cx="3586391" cy="2201505"/>
            </a:xfrm>
            <a:custGeom>
              <a:avLst/>
              <a:gdLst>
                <a:gd name="T0" fmla="*/ 276 w 821"/>
                <a:gd name="T1" fmla="*/ 0 h 503"/>
                <a:gd name="T2" fmla="*/ 1704 w 821"/>
                <a:gd name="T3" fmla="*/ 1046 h 503"/>
                <a:gd name="T4" fmla="*/ 104 w 821"/>
                <a:gd name="T5" fmla="*/ 1046 h 503"/>
                <a:gd name="T6" fmla="*/ 276 w 821"/>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1" h="503">
                  <a:moveTo>
                    <a:pt x="133" y="0"/>
                  </a:moveTo>
                  <a:cubicBezTo>
                    <a:pt x="455" y="0"/>
                    <a:pt x="728" y="211"/>
                    <a:pt x="821" y="503"/>
                  </a:cubicBezTo>
                  <a:cubicBezTo>
                    <a:pt x="50" y="503"/>
                    <a:pt x="50" y="503"/>
                    <a:pt x="50" y="503"/>
                  </a:cubicBezTo>
                  <a:cubicBezTo>
                    <a:pt x="0" y="265"/>
                    <a:pt x="19" y="54"/>
                    <a:pt x="133" y="0"/>
                  </a:cubicBezTo>
                  <a:close/>
                </a:path>
              </a:pathLst>
            </a:custGeom>
            <a:solidFill>
              <a:srgbClr val="3083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14"/>
            <p:cNvSpPr/>
            <p:nvPr/>
          </p:nvSpPr>
          <p:spPr bwMode="auto">
            <a:xfrm>
              <a:off x="8750937" y="7046330"/>
              <a:ext cx="4832367" cy="2315158"/>
            </a:xfrm>
            <a:custGeom>
              <a:avLst/>
              <a:gdLst>
                <a:gd name="T0" fmla="*/ 0 w 2296"/>
                <a:gd name="T1" fmla="*/ 1100 h 1100"/>
                <a:gd name="T2" fmla="*/ 883 w 2296"/>
                <a:gd name="T3" fmla="*/ 2 h 1100"/>
                <a:gd name="T4" fmla="*/ 1269 w 2296"/>
                <a:gd name="T5" fmla="*/ 32 h 1100"/>
                <a:gd name="T6" fmla="*/ 1412 w 2296"/>
                <a:gd name="T7" fmla="*/ 0 h 1100"/>
                <a:gd name="T8" fmla="*/ 2296 w 2296"/>
                <a:gd name="T9" fmla="*/ 1100 h 1100"/>
                <a:gd name="T10" fmla="*/ 0 w 2296"/>
                <a:gd name="T11" fmla="*/ 1100 h 11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96" h="1100">
                  <a:moveTo>
                    <a:pt x="0" y="1100"/>
                  </a:moveTo>
                  <a:lnTo>
                    <a:pt x="883" y="2"/>
                  </a:lnTo>
                  <a:lnTo>
                    <a:pt x="1269" y="32"/>
                  </a:lnTo>
                  <a:lnTo>
                    <a:pt x="1412" y="0"/>
                  </a:lnTo>
                  <a:lnTo>
                    <a:pt x="2296" y="1100"/>
                  </a:lnTo>
                  <a:lnTo>
                    <a:pt x="0" y="1100"/>
                  </a:lnTo>
                  <a:close/>
                </a:path>
              </a:pathLst>
            </a:custGeom>
            <a:solidFill>
              <a:srgbClr val="818B8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18"/>
            <p:cNvSpPr/>
            <p:nvPr/>
          </p:nvSpPr>
          <p:spPr bwMode="auto">
            <a:xfrm>
              <a:off x="8656226" y="7637747"/>
              <a:ext cx="4280938" cy="1723741"/>
            </a:xfrm>
            <a:custGeom>
              <a:avLst/>
              <a:gdLst>
                <a:gd name="T0" fmla="*/ 1017 w 980"/>
                <a:gd name="T1" fmla="*/ 0 h 394"/>
                <a:gd name="T2" fmla="*/ 2034 w 980"/>
                <a:gd name="T3" fmla="*/ 819 h 394"/>
                <a:gd name="T4" fmla="*/ 0 w 980"/>
                <a:gd name="T5" fmla="*/ 819 h 394"/>
                <a:gd name="T6" fmla="*/ 1017 w 980"/>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0" h="394">
                  <a:moveTo>
                    <a:pt x="490" y="0"/>
                  </a:moveTo>
                  <a:cubicBezTo>
                    <a:pt x="719" y="0"/>
                    <a:pt x="913" y="166"/>
                    <a:pt x="980" y="394"/>
                  </a:cubicBezTo>
                  <a:cubicBezTo>
                    <a:pt x="0" y="394"/>
                    <a:pt x="0" y="394"/>
                    <a:pt x="0" y="394"/>
                  </a:cubicBezTo>
                  <a:cubicBezTo>
                    <a:pt x="66" y="166"/>
                    <a:pt x="260" y="0"/>
                    <a:pt x="490" y="0"/>
                  </a:cubicBezTo>
                  <a:close/>
                </a:path>
              </a:pathLst>
            </a:custGeom>
            <a:solidFill>
              <a:srgbClr val="246F3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19"/>
            <p:cNvSpPr/>
            <p:nvPr/>
          </p:nvSpPr>
          <p:spPr bwMode="auto">
            <a:xfrm>
              <a:off x="10455736" y="7637747"/>
              <a:ext cx="2481429" cy="1723741"/>
            </a:xfrm>
            <a:custGeom>
              <a:avLst/>
              <a:gdLst>
                <a:gd name="T0" fmla="*/ 174 w 568"/>
                <a:gd name="T1" fmla="*/ 0 h 394"/>
                <a:gd name="T2" fmla="*/ 1179 w 568"/>
                <a:gd name="T3" fmla="*/ 819 h 394"/>
                <a:gd name="T4" fmla="*/ 191 w 568"/>
                <a:gd name="T5" fmla="*/ 819 h 394"/>
                <a:gd name="T6" fmla="*/ 174 w 568"/>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8" h="394">
                  <a:moveTo>
                    <a:pt x="84" y="0"/>
                  </a:moveTo>
                  <a:cubicBezTo>
                    <a:pt x="311" y="3"/>
                    <a:pt x="502" y="168"/>
                    <a:pt x="568" y="394"/>
                  </a:cubicBezTo>
                  <a:cubicBezTo>
                    <a:pt x="92" y="394"/>
                    <a:pt x="92" y="394"/>
                    <a:pt x="92" y="394"/>
                  </a:cubicBezTo>
                  <a:cubicBezTo>
                    <a:pt x="16" y="203"/>
                    <a:pt x="0" y="46"/>
                    <a:pt x="84" y="0"/>
                  </a:cubicBezTo>
                  <a:close/>
                </a:path>
              </a:pathLst>
            </a:custGeom>
            <a:solidFill>
              <a:srgbClr val="3083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20"/>
            <p:cNvSpPr/>
            <p:nvPr/>
          </p:nvSpPr>
          <p:spPr bwMode="auto">
            <a:xfrm>
              <a:off x="2138003" y="8599590"/>
              <a:ext cx="4722923" cy="761898"/>
            </a:xfrm>
            <a:custGeom>
              <a:avLst/>
              <a:gdLst>
                <a:gd name="T0" fmla="*/ 1123 w 1081"/>
                <a:gd name="T1" fmla="*/ 0 h 174"/>
                <a:gd name="T2" fmla="*/ 2244 w 1081"/>
                <a:gd name="T3" fmla="*/ 362 h 174"/>
                <a:gd name="T4" fmla="*/ 0 w 1081"/>
                <a:gd name="T5" fmla="*/ 362 h 174"/>
                <a:gd name="T6" fmla="*/ 1123 w 1081"/>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1" h="174">
                  <a:moveTo>
                    <a:pt x="541" y="0"/>
                  </a:moveTo>
                  <a:cubicBezTo>
                    <a:pt x="793" y="0"/>
                    <a:pt x="1007" y="73"/>
                    <a:pt x="1081" y="174"/>
                  </a:cubicBezTo>
                  <a:cubicBezTo>
                    <a:pt x="0" y="174"/>
                    <a:pt x="0" y="174"/>
                    <a:pt x="0" y="174"/>
                  </a:cubicBezTo>
                  <a:cubicBezTo>
                    <a:pt x="75" y="73"/>
                    <a:pt x="289" y="0"/>
                    <a:pt x="541" y="0"/>
                  </a:cubicBezTo>
                  <a:close/>
                </a:path>
              </a:pathLst>
            </a:custGeom>
            <a:solidFill>
              <a:srgbClr val="3C9E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21"/>
            <p:cNvSpPr/>
            <p:nvPr/>
          </p:nvSpPr>
          <p:spPr bwMode="auto">
            <a:xfrm>
              <a:off x="3897523" y="8599590"/>
              <a:ext cx="2963403" cy="761898"/>
            </a:xfrm>
            <a:custGeom>
              <a:avLst/>
              <a:gdLst>
                <a:gd name="T0" fmla="*/ 287 w 678"/>
                <a:gd name="T1" fmla="*/ 0 h 174"/>
                <a:gd name="T2" fmla="*/ 1408 w 678"/>
                <a:gd name="T3" fmla="*/ 362 h 174"/>
                <a:gd name="T4" fmla="*/ 2 w 678"/>
                <a:gd name="T5" fmla="*/ 362 h 174"/>
                <a:gd name="T6" fmla="*/ 287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22"/>
            <p:cNvSpPr/>
            <p:nvPr/>
          </p:nvSpPr>
          <p:spPr bwMode="auto">
            <a:xfrm>
              <a:off x="5981166" y="8184967"/>
              <a:ext cx="4264101" cy="1176521"/>
            </a:xfrm>
            <a:custGeom>
              <a:avLst/>
              <a:gdLst>
                <a:gd name="T0" fmla="*/ 1013 w 976"/>
                <a:gd name="T1" fmla="*/ 0 h 269"/>
                <a:gd name="T2" fmla="*/ 2026 w 976"/>
                <a:gd name="T3" fmla="*/ 559 h 269"/>
                <a:gd name="T4" fmla="*/ 0 w 976"/>
                <a:gd name="T5" fmla="*/ 559 h 269"/>
                <a:gd name="T6" fmla="*/ 1013 w 976"/>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6" h="269">
                  <a:moveTo>
                    <a:pt x="488" y="0"/>
                  </a:moveTo>
                  <a:cubicBezTo>
                    <a:pt x="716" y="0"/>
                    <a:pt x="910" y="113"/>
                    <a:pt x="976" y="269"/>
                  </a:cubicBezTo>
                  <a:cubicBezTo>
                    <a:pt x="0" y="269"/>
                    <a:pt x="0" y="269"/>
                    <a:pt x="0" y="269"/>
                  </a:cubicBezTo>
                  <a:cubicBezTo>
                    <a:pt x="67" y="113"/>
                    <a:pt x="260" y="0"/>
                    <a:pt x="488" y="0"/>
                  </a:cubicBezTo>
                  <a:close/>
                </a:path>
              </a:pathLst>
            </a:custGeom>
            <a:solidFill>
              <a:srgbClr val="3C9E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23"/>
            <p:cNvSpPr/>
            <p:nvPr/>
          </p:nvSpPr>
          <p:spPr bwMode="auto">
            <a:xfrm>
              <a:off x="9542300" y="8599590"/>
              <a:ext cx="4718714" cy="761898"/>
            </a:xfrm>
            <a:custGeom>
              <a:avLst/>
              <a:gdLst>
                <a:gd name="T0" fmla="*/ 1121 w 1080"/>
                <a:gd name="T1" fmla="*/ 0 h 174"/>
                <a:gd name="T2" fmla="*/ 2242 w 1080"/>
                <a:gd name="T3" fmla="*/ 362 h 174"/>
                <a:gd name="T4" fmla="*/ 0 w 1080"/>
                <a:gd name="T5" fmla="*/ 362 h 174"/>
                <a:gd name="T6" fmla="*/ 1121 w 1080"/>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0" h="174">
                  <a:moveTo>
                    <a:pt x="540" y="0"/>
                  </a:moveTo>
                  <a:cubicBezTo>
                    <a:pt x="792" y="0"/>
                    <a:pt x="1006" y="73"/>
                    <a:pt x="1080" y="174"/>
                  </a:cubicBezTo>
                  <a:cubicBezTo>
                    <a:pt x="0" y="174"/>
                    <a:pt x="0" y="174"/>
                    <a:pt x="0" y="174"/>
                  </a:cubicBezTo>
                  <a:cubicBezTo>
                    <a:pt x="74" y="73"/>
                    <a:pt x="288" y="0"/>
                    <a:pt x="540" y="0"/>
                  </a:cubicBezTo>
                  <a:close/>
                </a:path>
              </a:pathLst>
            </a:custGeom>
            <a:solidFill>
              <a:srgbClr val="3C9E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24"/>
            <p:cNvSpPr/>
            <p:nvPr/>
          </p:nvSpPr>
          <p:spPr bwMode="auto">
            <a:xfrm>
              <a:off x="11299716" y="8599590"/>
              <a:ext cx="2961298" cy="761898"/>
            </a:xfrm>
            <a:custGeom>
              <a:avLst/>
              <a:gdLst>
                <a:gd name="T0" fmla="*/ 286 w 678"/>
                <a:gd name="T1" fmla="*/ 0 h 174"/>
                <a:gd name="T2" fmla="*/ 1407 w 678"/>
                <a:gd name="T3" fmla="*/ 362 h 174"/>
                <a:gd name="T4" fmla="*/ 2 w 678"/>
                <a:gd name="T5" fmla="*/ 362 h 174"/>
                <a:gd name="T6" fmla="*/ 286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25"/>
            <p:cNvSpPr/>
            <p:nvPr/>
          </p:nvSpPr>
          <p:spPr bwMode="auto">
            <a:xfrm>
              <a:off x="7384994" y="8184967"/>
              <a:ext cx="2860273" cy="1176521"/>
            </a:xfrm>
            <a:custGeom>
              <a:avLst/>
              <a:gdLst>
                <a:gd name="T0" fmla="*/ 346 w 655"/>
                <a:gd name="T1" fmla="*/ 0 h 269"/>
                <a:gd name="T2" fmla="*/ 1359 w 655"/>
                <a:gd name="T3" fmla="*/ 559 h 269"/>
                <a:gd name="T4" fmla="*/ 102 w 655"/>
                <a:gd name="T5" fmla="*/ 559 h 269"/>
                <a:gd name="T6" fmla="*/ 346 w 655"/>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5" h="269">
                  <a:moveTo>
                    <a:pt x="167" y="0"/>
                  </a:moveTo>
                  <a:cubicBezTo>
                    <a:pt x="395" y="0"/>
                    <a:pt x="589" y="113"/>
                    <a:pt x="655" y="269"/>
                  </a:cubicBezTo>
                  <a:cubicBezTo>
                    <a:pt x="49" y="269"/>
                    <a:pt x="49" y="269"/>
                    <a:pt x="49" y="269"/>
                  </a:cubicBezTo>
                  <a:cubicBezTo>
                    <a:pt x="0" y="127"/>
                    <a:pt x="52" y="41"/>
                    <a:pt x="167" y="0"/>
                  </a:cubicBezTo>
                  <a:close/>
                </a:path>
              </a:pathLst>
            </a:custGeom>
            <a:solidFill>
              <a:srgbClr val="60B96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27"/>
            <p:cNvSpPr/>
            <p:nvPr/>
          </p:nvSpPr>
          <p:spPr bwMode="auto">
            <a:xfrm>
              <a:off x="4006967" y="8570125"/>
              <a:ext cx="75769" cy="288342"/>
            </a:xfrm>
            <a:custGeom>
              <a:avLst/>
              <a:gdLst>
                <a:gd name="T0" fmla="*/ 0 w 17"/>
                <a:gd name="T1" fmla="*/ 0 h 66"/>
                <a:gd name="T2" fmla="*/ 36 w 17"/>
                <a:gd name="T3" fmla="*/ 0 h 66"/>
                <a:gd name="T4" fmla="*/ 36 w 17"/>
                <a:gd name="T5" fmla="*/ 129 h 66"/>
                <a:gd name="T6" fmla="*/ 0 w 17"/>
                <a:gd name="T7" fmla="*/ 129 h 66"/>
                <a:gd name="T8" fmla="*/ 0 w 17"/>
                <a:gd name="T9" fmla="*/ 0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6">
                  <a:moveTo>
                    <a:pt x="0" y="0"/>
                  </a:moveTo>
                  <a:cubicBezTo>
                    <a:pt x="17" y="0"/>
                    <a:pt x="17" y="0"/>
                    <a:pt x="17" y="0"/>
                  </a:cubicBezTo>
                  <a:cubicBezTo>
                    <a:pt x="17" y="62"/>
                    <a:pt x="17" y="62"/>
                    <a:pt x="17" y="62"/>
                  </a:cubicBezTo>
                  <a:cubicBezTo>
                    <a:pt x="11" y="66"/>
                    <a:pt x="5" y="66"/>
                    <a:pt x="0" y="6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28"/>
            <p:cNvSpPr/>
            <p:nvPr/>
          </p:nvSpPr>
          <p:spPr bwMode="auto">
            <a:xfrm>
              <a:off x="4042747" y="8570125"/>
              <a:ext cx="39989" cy="284133"/>
            </a:xfrm>
            <a:custGeom>
              <a:avLst/>
              <a:gdLst>
                <a:gd name="T0" fmla="*/ 0 w 9"/>
                <a:gd name="T1" fmla="*/ 0 h 65"/>
                <a:gd name="T2" fmla="*/ 19 w 9"/>
                <a:gd name="T3" fmla="*/ 0 h 65"/>
                <a:gd name="T4" fmla="*/ 19 w 9"/>
                <a:gd name="T5" fmla="*/ 129 h 65"/>
                <a:gd name="T6" fmla="*/ 0 w 9"/>
                <a:gd name="T7" fmla="*/ 135 h 65"/>
                <a:gd name="T8" fmla="*/ 0 w 9"/>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5">
                  <a:moveTo>
                    <a:pt x="0" y="0"/>
                  </a:moveTo>
                  <a:cubicBezTo>
                    <a:pt x="9" y="0"/>
                    <a:pt x="9" y="0"/>
                    <a:pt x="9" y="0"/>
                  </a:cubicBezTo>
                  <a:cubicBezTo>
                    <a:pt x="9" y="62"/>
                    <a:pt x="9" y="62"/>
                    <a:pt x="9" y="62"/>
                  </a:cubicBezTo>
                  <a:cubicBezTo>
                    <a:pt x="6" y="64"/>
                    <a:pt x="3" y="65"/>
                    <a:pt x="0" y="6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Oval 29"/>
            <p:cNvSpPr>
              <a:spLocks noChangeArrowheads="1"/>
            </p:cNvSpPr>
            <p:nvPr/>
          </p:nvSpPr>
          <p:spPr bwMode="auto">
            <a:xfrm>
              <a:off x="3823859" y="7966079"/>
              <a:ext cx="437775" cy="705071"/>
            </a:xfrm>
            <a:prstGeom prst="ellipse">
              <a:avLst/>
            </a:pr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54" name="Freeform 30"/>
            <p:cNvSpPr/>
            <p:nvPr/>
          </p:nvSpPr>
          <p:spPr bwMode="auto">
            <a:xfrm>
              <a:off x="3973292" y="7966079"/>
              <a:ext cx="288342" cy="705071"/>
            </a:xfrm>
            <a:custGeom>
              <a:avLst/>
              <a:gdLst>
                <a:gd name="T0" fmla="*/ 37 w 66"/>
                <a:gd name="T1" fmla="*/ 0 h 161"/>
                <a:gd name="T2" fmla="*/ 137 w 66"/>
                <a:gd name="T3" fmla="*/ 166 h 161"/>
                <a:gd name="T4" fmla="*/ 33 w 66"/>
                <a:gd name="T5" fmla="*/ 335 h 161"/>
                <a:gd name="T6" fmla="*/ 33 w 66"/>
                <a:gd name="T7" fmla="*/ 0 h 161"/>
                <a:gd name="T8" fmla="*/ 37 w 66"/>
                <a:gd name="T9" fmla="*/ 0 h 1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161">
                  <a:moveTo>
                    <a:pt x="18" y="0"/>
                  </a:moveTo>
                  <a:cubicBezTo>
                    <a:pt x="45" y="1"/>
                    <a:pt x="66" y="37"/>
                    <a:pt x="66" y="80"/>
                  </a:cubicBezTo>
                  <a:cubicBezTo>
                    <a:pt x="66" y="125"/>
                    <a:pt x="44" y="161"/>
                    <a:pt x="16" y="161"/>
                  </a:cubicBezTo>
                  <a:cubicBezTo>
                    <a:pt x="2" y="130"/>
                    <a:pt x="0" y="35"/>
                    <a:pt x="16" y="0"/>
                  </a:cubicBezTo>
                  <a:cubicBezTo>
                    <a:pt x="17" y="0"/>
                    <a:pt x="17" y="0"/>
                    <a:pt x="18"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31"/>
            <p:cNvSpPr/>
            <p:nvPr/>
          </p:nvSpPr>
          <p:spPr bwMode="auto">
            <a:xfrm>
              <a:off x="4518407" y="8951074"/>
              <a:ext cx="101025" cy="212574"/>
            </a:xfrm>
            <a:custGeom>
              <a:avLst/>
              <a:gdLst>
                <a:gd name="T0" fmla="*/ 0 w 23"/>
                <a:gd name="T1" fmla="*/ 0 h 49"/>
                <a:gd name="T2" fmla="*/ 48 w 23"/>
                <a:gd name="T3" fmla="*/ 0 h 49"/>
                <a:gd name="T4" fmla="*/ 48 w 23"/>
                <a:gd name="T5" fmla="*/ 95 h 49"/>
                <a:gd name="T6" fmla="*/ 0 w 23"/>
                <a:gd name="T7" fmla="*/ 95 h 49"/>
                <a:gd name="T8" fmla="*/ 0 w 23"/>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49">
                  <a:moveTo>
                    <a:pt x="0" y="0"/>
                  </a:moveTo>
                  <a:cubicBezTo>
                    <a:pt x="23" y="0"/>
                    <a:pt x="23" y="0"/>
                    <a:pt x="23" y="0"/>
                  </a:cubicBezTo>
                  <a:cubicBezTo>
                    <a:pt x="23" y="46"/>
                    <a:pt x="23" y="46"/>
                    <a:pt x="23" y="46"/>
                  </a:cubicBezTo>
                  <a:cubicBezTo>
                    <a:pt x="15" y="49"/>
                    <a:pt x="7" y="49"/>
                    <a:pt x="0" y="46"/>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32"/>
            <p:cNvSpPr/>
            <p:nvPr/>
          </p:nvSpPr>
          <p:spPr bwMode="auto">
            <a:xfrm>
              <a:off x="4571024" y="8951074"/>
              <a:ext cx="48408" cy="208364"/>
            </a:xfrm>
            <a:custGeom>
              <a:avLst/>
              <a:gdLst>
                <a:gd name="T0" fmla="*/ 0 w 11"/>
                <a:gd name="T1" fmla="*/ 0 h 48"/>
                <a:gd name="T2" fmla="*/ 23 w 11"/>
                <a:gd name="T3" fmla="*/ 0 h 48"/>
                <a:gd name="T4" fmla="*/ 23 w 11"/>
                <a:gd name="T5" fmla="*/ 95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6"/>
                    <a:pt x="11" y="46"/>
                    <a:pt x="11" y="46"/>
                  </a:cubicBezTo>
                  <a:cubicBezTo>
                    <a:pt x="7" y="47"/>
                    <a:pt x="4"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33"/>
            <p:cNvSpPr/>
            <p:nvPr/>
          </p:nvSpPr>
          <p:spPr bwMode="auto">
            <a:xfrm>
              <a:off x="4278472" y="7953451"/>
              <a:ext cx="585104" cy="1071287"/>
            </a:xfrm>
            <a:custGeom>
              <a:avLst/>
              <a:gdLst>
                <a:gd name="T0" fmla="*/ 139 w 134"/>
                <a:gd name="T1" fmla="*/ 0 h 245"/>
                <a:gd name="T2" fmla="*/ 278 w 134"/>
                <a:gd name="T3" fmla="*/ 478 h 245"/>
                <a:gd name="T4" fmla="*/ 0 w 134"/>
                <a:gd name="T5" fmla="*/ 478 h 245"/>
                <a:gd name="T6" fmla="*/ 139 w 134"/>
                <a:gd name="T7" fmla="*/ 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 h="245">
                  <a:moveTo>
                    <a:pt x="67" y="0"/>
                  </a:moveTo>
                  <a:cubicBezTo>
                    <a:pt x="109" y="68"/>
                    <a:pt x="133" y="144"/>
                    <a:pt x="134" y="230"/>
                  </a:cubicBezTo>
                  <a:cubicBezTo>
                    <a:pt x="90" y="244"/>
                    <a:pt x="46" y="245"/>
                    <a:pt x="0" y="230"/>
                  </a:cubicBezTo>
                  <a:cubicBezTo>
                    <a:pt x="4" y="153"/>
                    <a:pt x="30" y="77"/>
                    <a:pt x="67" y="0"/>
                  </a:cubicBezTo>
                  <a:close/>
                </a:path>
              </a:pathLst>
            </a:cu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34"/>
            <p:cNvSpPr/>
            <p:nvPr/>
          </p:nvSpPr>
          <p:spPr bwMode="auto">
            <a:xfrm>
              <a:off x="4541558" y="7953451"/>
              <a:ext cx="322017" cy="1054449"/>
            </a:xfrm>
            <a:custGeom>
              <a:avLst/>
              <a:gdLst>
                <a:gd name="T0" fmla="*/ 14 w 74"/>
                <a:gd name="T1" fmla="*/ 0 h 241"/>
                <a:gd name="T2" fmla="*/ 153 w 74"/>
                <a:gd name="T3" fmla="*/ 478 h 241"/>
                <a:gd name="T4" fmla="*/ 14 w 74"/>
                <a:gd name="T5" fmla="*/ 501 h 241"/>
                <a:gd name="T6" fmla="*/ 14 w 74"/>
                <a:gd name="T7" fmla="*/ 0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241">
                  <a:moveTo>
                    <a:pt x="7" y="0"/>
                  </a:moveTo>
                  <a:cubicBezTo>
                    <a:pt x="49" y="68"/>
                    <a:pt x="73" y="144"/>
                    <a:pt x="74" y="230"/>
                  </a:cubicBezTo>
                  <a:cubicBezTo>
                    <a:pt x="52" y="237"/>
                    <a:pt x="29" y="241"/>
                    <a:pt x="7" y="241"/>
                  </a:cubicBezTo>
                  <a:cubicBezTo>
                    <a:pt x="1" y="212"/>
                    <a:pt x="0" y="68"/>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35"/>
            <p:cNvSpPr/>
            <p:nvPr/>
          </p:nvSpPr>
          <p:spPr bwMode="auto">
            <a:xfrm>
              <a:off x="5196117" y="7446221"/>
              <a:ext cx="73664" cy="279924"/>
            </a:xfrm>
            <a:custGeom>
              <a:avLst/>
              <a:gdLst>
                <a:gd name="T0" fmla="*/ 0 w 17"/>
                <a:gd name="T1" fmla="*/ 0 h 64"/>
                <a:gd name="T2" fmla="*/ 35 w 17"/>
                <a:gd name="T3" fmla="*/ 0 h 64"/>
                <a:gd name="T4" fmla="*/ 35 w 17"/>
                <a:gd name="T5" fmla="*/ 125 h 64"/>
                <a:gd name="T6" fmla="*/ 0 w 17"/>
                <a:gd name="T7" fmla="*/ 125 h 64"/>
                <a:gd name="T8" fmla="*/ 0 w 17"/>
                <a:gd name="T9" fmla="*/ 0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4">
                  <a:moveTo>
                    <a:pt x="0" y="0"/>
                  </a:moveTo>
                  <a:cubicBezTo>
                    <a:pt x="17" y="0"/>
                    <a:pt x="17" y="0"/>
                    <a:pt x="17" y="0"/>
                  </a:cubicBezTo>
                  <a:cubicBezTo>
                    <a:pt x="17" y="60"/>
                    <a:pt x="17" y="60"/>
                    <a:pt x="17" y="60"/>
                  </a:cubicBezTo>
                  <a:cubicBezTo>
                    <a:pt x="11" y="64"/>
                    <a:pt x="5" y="64"/>
                    <a:pt x="0" y="60"/>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36"/>
            <p:cNvSpPr/>
            <p:nvPr/>
          </p:nvSpPr>
          <p:spPr bwMode="auto">
            <a:xfrm>
              <a:off x="5229792" y="7446221"/>
              <a:ext cx="39989" cy="273610"/>
            </a:xfrm>
            <a:custGeom>
              <a:avLst/>
              <a:gdLst>
                <a:gd name="T0" fmla="*/ 0 w 9"/>
                <a:gd name="T1" fmla="*/ 0 h 63"/>
                <a:gd name="T2" fmla="*/ 19 w 9"/>
                <a:gd name="T3" fmla="*/ 0 h 63"/>
                <a:gd name="T4" fmla="*/ 19 w 9"/>
                <a:gd name="T5" fmla="*/ 124 h 63"/>
                <a:gd name="T6" fmla="*/ 0 w 9"/>
                <a:gd name="T7" fmla="*/ 130 h 63"/>
                <a:gd name="T8" fmla="*/ 0 w 9"/>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3">
                  <a:moveTo>
                    <a:pt x="0" y="0"/>
                  </a:moveTo>
                  <a:cubicBezTo>
                    <a:pt x="9" y="0"/>
                    <a:pt x="9" y="0"/>
                    <a:pt x="9" y="0"/>
                  </a:cubicBezTo>
                  <a:cubicBezTo>
                    <a:pt x="9" y="60"/>
                    <a:pt x="9" y="60"/>
                    <a:pt x="9" y="60"/>
                  </a:cubicBezTo>
                  <a:cubicBezTo>
                    <a:pt x="6" y="62"/>
                    <a:pt x="3" y="63"/>
                    <a:pt x="0" y="6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Oval 37"/>
            <p:cNvSpPr>
              <a:spLocks noChangeArrowheads="1"/>
            </p:cNvSpPr>
            <p:nvPr/>
          </p:nvSpPr>
          <p:spPr bwMode="auto">
            <a:xfrm>
              <a:off x="5021427" y="6867431"/>
              <a:ext cx="418833" cy="677710"/>
            </a:xfrm>
            <a:prstGeom prst="ellipse">
              <a:avLst/>
            </a:pr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62" name="Freeform 38"/>
            <p:cNvSpPr/>
            <p:nvPr/>
          </p:nvSpPr>
          <p:spPr bwMode="auto">
            <a:xfrm>
              <a:off x="5160337" y="6867431"/>
              <a:ext cx="279924" cy="677710"/>
            </a:xfrm>
            <a:custGeom>
              <a:avLst/>
              <a:gdLst>
                <a:gd name="T0" fmla="*/ 35 w 64"/>
                <a:gd name="T1" fmla="*/ 0 h 155"/>
                <a:gd name="T2" fmla="*/ 133 w 64"/>
                <a:gd name="T3" fmla="*/ 160 h 155"/>
                <a:gd name="T4" fmla="*/ 33 w 64"/>
                <a:gd name="T5" fmla="*/ 322 h 155"/>
                <a:gd name="T6" fmla="*/ 33 w 64"/>
                <a:gd name="T7" fmla="*/ 0 h 155"/>
                <a:gd name="T8" fmla="*/ 35 w 64"/>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55">
                  <a:moveTo>
                    <a:pt x="17" y="0"/>
                  </a:moveTo>
                  <a:cubicBezTo>
                    <a:pt x="43" y="1"/>
                    <a:pt x="64" y="35"/>
                    <a:pt x="64" y="77"/>
                  </a:cubicBezTo>
                  <a:cubicBezTo>
                    <a:pt x="64" y="120"/>
                    <a:pt x="43" y="155"/>
                    <a:pt x="16" y="155"/>
                  </a:cubicBezTo>
                  <a:cubicBezTo>
                    <a:pt x="2" y="125"/>
                    <a:pt x="0" y="34"/>
                    <a:pt x="16" y="0"/>
                  </a:cubicBezTo>
                  <a:cubicBezTo>
                    <a:pt x="17" y="0"/>
                    <a:pt x="17" y="0"/>
                    <a:pt x="17"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39"/>
            <p:cNvSpPr/>
            <p:nvPr/>
          </p:nvSpPr>
          <p:spPr bwMode="auto">
            <a:xfrm>
              <a:off x="5688614" y="7178925"/>
              <a:ext cx="44198" cy="166270"/>
            </a:xfrm>
            <a:custGeom>
              <a:avLst/>
              <a:gdLst>
                <a:gd name="T0" fmla="*/ 0 w 10"/>
                <a:gd name="T1" fmla="*/ 0 h 38"/>
                <a:gd name="T2" fmla="*/ 21 w 10"/>
                <a:gd name="T3" fmla="*/ 0 h 38"/>
                <a:gd name="T4" fmla="*/ 21 w 10"/>
                <a:gd name="T5" fmla="*/ 73 h 38"/>
                <a:gd name="T6" fmla="*/ 0 w 10"/>
                <a:gd name="T7" fmla="*/ 73 h 38"/>
                <a:gd name="T8" fmla="*/ 0 w 10"/>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38">
                  <a:moveTo>
                    <a:pt x="0" y="0"/>
                  </a:moveTo>
                  <a:cubicBezTo>
                    <a:pt x="10" y="0"/>
                    <a:pt x="10" y="0"/>
                    <a:pt x="10" y="0"/>
                  </a:cubicBezTo>
                  <a:cubicBezTo>
                    <a:pt x="10" y="35"/>
                    <a:pt x="10" y="35"/>
                    <a:pt x="10" y="35"/>
                  </a:cubicBezTo>
                  <a:cubicBezTo>
                    <a:pt x="6" y="38"/>
                    <a:pt x="3" y="38"/>
                    <a:pt x="0" y="3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40"/>
            <p:cNvSpPr/>
            <p:nvPr/>
          </p:nvSpPr>
          <p:spPr bwMode="auto">
            <a:xfrm>
              <a:off x="5711766" y="7178925"/>
              <a:ext cx="21047" cy="162061"/>
            </a:xfrm>
            <a:custGeom>
              <a:avLst/>
              <a:gdLst>
                <a:gd name="T0" fmla="*/ 0 w 5"/>
                <a:gd name="T1" fmla="*/ 0 h 37"/>
                <a:gd name="T2" fmla="*/ 10 w 5"/>
                <a:gd name="T3" fmla="*/ 0 h 37"/>
                <a:gd name="T4" fmla="*/ 10 w 5"/>
                <a:gd name="T5" fmla="*/ 73 h 37"/>
                <a:gd name="T6" fmla="*/ 0 w 5"/>
                <a:gd name="T7" fmla="*/ 77 h 37"/>
                <a:gd name="T8" fmla="*/ 0 w 5"/>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7">
                  <a:moveTo>
                    <a:pt x="0" y="0"/>
                  </a:moveTo>
                  <a:cubicBezTo>
                    <a:pt x="5" y="0"/>
                    <a:pt x="5" y="0"/>
                    <a:pt x="5" y="0"/>
                  </a:cubicBezTo>
                  <a:cubicBezTo>
                    <a:pt x="5" y="35"/>
                    <a:pt x="5" y="35"/>
                    <a:pt x="5" y="35"/>
                  </a:cubicBezTo>
                  <a:cubicBezTo>
                    <a:pt x="3" y="37"/>
                    <a:pt x="1" y="37"/>
                    <a:pt x="0" y="37"/>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Oval 41"/>
            <p:cNvSpPr>
              <a:spLocks noChangeArrowheads="1"/>
            </p:cNvSpPr>
            <p:nvPr/>
          </p:nvSpPr>
          <p:spPr bwMode="auto">
            <a:xfrm>
              <a:off x="5585484" y="6833756"/>
              <a:ext cx="248353" cy="401996"/>
            </a:xfrm>
            <a:prstGeom prst="ellipse">
              <a:avLst/>
            </a:pr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66" name="Freeform 42"/>
            <p:cNvSpPr/>
            <p:nvPr/>
          </p:nvSpPr>
          <p:spPr bwMode="auto">
            <a:xfrm>
              <a:off x="5667567" y="6833756"/>
              <a:ext cx="166270" cy="401996"/>
            </a:xfrm>
            <a:custGeom>
              <a:avLst/>
              <a:gdLst>
                <a:gd name="T0" fmla="*/ 21 w 38"/>
                <a:gd name="T1" fmla="*/ 0 h 92"/>
                <a:gd name="T2" fmla="*/ 79 w 38"/>
                <a:gd name="T3" fmla="*/ 96 h 92"/>
                <a:gd name="T4" fmla="*/ 21 w 38"/>
                <a:gd name="T5" fmla="*/ 191 h 92"/>
                <a:gd name="T6" fmla="*/ 21 w 38"/>
                <a:gd name="T7" fmla="*/ 0 h 92"/>
                <a:gd name="T8" fmla="*/ 21 w 38"/>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92">
                  <a:moveTo>
                    <a:pt x="10" y="0"/>
                  </a:moveTo>
                  <a:cubicBezTo>
                    <a:pt x="26" y="0"/>
                    <a:pt x="38" y="21"/>
                    <a:pt x="38" y="46"/>
                  </a:cubicBezTo>
                  <a:cubicBezTo>
                    <a:pt x="38" y="72"/>
                    <a:pt x="25" y="92"/>
                    <a:pt x="10" y="92"/>
                  </a:cubicBezTo>
                  <a:cubicBezTo>
                    <a:pt x="1" y="75"/>
                    <a:pt x="0" y="20"/>
                    <a:pt x="10" y="0"/>
                  </a:cubicBezTo>
                  <a:cubicBezTo>
                    <a:pt x="10" y="0"/>
                    <a:pt x="10" y="0"/>
                    <a:pt x="10"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43"/>
            <p:cNvSpPr/>
            <p:nvPr/>
          </p:nvSpPr>
          <p:spPr bwMode="auto">
            <a:xfrm>
              <a:off x="9447589" y="8727976"/>
              <a:ext cx="94711" cy="212574"/>
            </a:xfrm>
            <a:custGeom>
              <a:avLst/>
              <a:gdLst>
                <a:gd name="T0" fmla="*/ 0 w 22"/>
                <a:gd name="T1" fmla="*/ 0 h 49"/>
                <a:gd name="T2" fmla="*/ 45 w 22"/>
                <a:gd name="T3" fmla="*/ 0 h 49"/>
                <a:gd name="T4" fmla="*/ 45 w 22"/>
                <a:gd name="T5" fmla="*/ 93 h 49"/>
                <a:gd name="T6" fmla="*/ 0 w 22"/>
                <a:gd name="T7" fmla="*/ 93 h 49"/>
                <a:gd name="T8" fmla="*/ 0 w 22"/>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49">
                  <a:moveTo>
                    <a:pt x="0" y="0"/>
                  </a:moveTo>
                  <a:cubicBezTo>
                    <a:pt x="22" y="0"/>
                    <a:pt x="22" y="0"/>
                    <a:pt x="22" y="0"/>
                  </a:cubicBezTo>
                  <a:cubicBezTo>
                    <a:pt x="22" y="45"/>
                    <a:pt x="22" y="45"/>
                    <a:pt x="22" y="45"/>
                  </a:cubicBezTo>
                  <a:cubicBezTo>
                    <a:pt x="14" y="48"/>
                    <a:pt x="6" y="49"/>
                    <a:pt x="0" y="4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44"/>
            <p:cNvSpPr/>
            <p:nvPr/>
          </p:nvSpPr>
          <p:spPr bwMode="auto">
            <a:xfrm>
              <a:off x="9493892" y="8727976"/>
              <a:ext cx="48408" cy="208364"/>
            </a:xfrm>
            <a:custGeom>
              <a:avLst/>
              <a:gdLst>
                <a:gd name="T0" fmla="*/ 0 w 11"/>
                <a:gd name="T1" fmla="*/ 0 h 48"/>
                <a:gd name="T2" fmla="*/ 23 w 11"/>
                <a:gd name="T3" fmla="*/ 0 h 48"/>
                <a:gd name="T4" fmla="*/ 23 w 11"/>
                <a:gd name="T5" fmla="*/ 93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5"/>
                    <a:pt x="11" y="45"/>
                    <a:pt x="11" y="45"/>
                  </a:cubicBezTo>
                  <a:cubicBezTo>
                    <a:pt x="7" y="47"/>
                    <a:pt x="3"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45"/>
            <p:cNvSpPr/>
            <p:nvPr/>
          </p:nvSpPr>
          <p:spPr bwMode="auto">
            <a:xfrm>
              <a:off x="9209759" y="7759819"/>
              <a:ext cx="568266" cy="1046031"/>
            </a:xfrm>
            <a:custGeom>
              <a:avLst/>
              <a:gdLst>
                <a:gd name="T0" fmla="*/ 135 w 130"/>
                <a:gd name="T1" fmla="*/ 0 h 239"/>
                <a:gd name="T2" fmla="*/ 270 w 130"/>
                <a:gd name="T3" fmla="*/ 466 h 239"/>
                <a:gd name="T4" fmla="*/ 0 w 130"/>
                <a:gd name="T5" fmla="*/ 466 h 239"/>
                <a:gd name="T6" fmla="*/ 135 w 130"/>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239">
                  <a:moveTo>
                    <a:pt x="65" y="0"/>
                  </a:moveTo>
                  <a:cubicBezTo>
                    <a:pt x="106" y="66"/>
                    <a:pt x="129" y="140"/>
                    <a:pt x="130" y="224"/>
                  </a:cubicBezTo>
                  <a:cubicBezTo>
                    <a:pt x="87" y="237"/>
                    <a:pt x="44" y="239"/>
                    <a:pt x="0" y="224"/>
                  </a:cubicBezTo>
                  <a:cubicBezTo>
                    <a:pt x="4" y="149"/>
                    <a:pt x="29" y="75"/>
                    <a:pt x="65" y="0"/>
                  </a:cubicBezTo>
                  <a:close/>
                </a:path>
              </a:pathLst>
            </a:cu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46"/>
            <p:cNvSpPr/>
            <p:nvPr/>
          </p:nvSpPr>
          <p:spPr bwMode="auto">
            <a:xfrm>
              <a:off x="9464427" y="7759819"/>
              <a:ext cx="313599" cy="1024984"/>
            </a:xfrm>
            <a:custGeom>
              <a:avLst/>
              <a:gdLst>
                <a:gd name="T0" fmla="*/ 14 w 72"/>
                <a:gd name="T1" fmla="*/ 0 h 234"/>
                <a:gd name="T2" fmla="*/ 149 w 72"/>
                <a:gd name="T3" fmla="*/ 466 h 234"/>
                <a:gd name="T4" fmla="*/ 14 w 72"/>
                <a:gd name="T5" fmla="*/ 487 h 234"/>
                <a:gd name="T6" fmla="*/ 14 w 72"/>
                <a:gd name="T7" fmla="*/ 0 h 2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234">
                  <a:moveTo>
                    <a:pt x="7" y="0"/>
                  </a:moveTo>
                  <a:cubicBezTo>
                    <a:pt x="48" y="66"/>
                    <a:pt x="71" y="140"/>
                    <a:pt x="72" y="224"/>
                  </a:cubicBezTo>
                  <a:cubicBezTo>
                    <a:pt x="50" y="230"/>
                    <a:pt x="29" y="234"/>
                    <a:pt x="7" y="234"/>
                  </a:cubicBezTo>
                  <a:cubicBezTo>
                    <a:pt x="2" y="206"/>
                    <a:pt x="0" y="66"/>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47"/>
            <p:cNvSpPr/>
            <p:nvPr/>
          </p:nvSpPr>
          <p:spPr bwMode="auto">
            <a:xfrm>
              <a:off x="7201886" y="7616700"/>
              <a:ext cx="69455" cy="151538"/>
            </a:xfrm>
            <a:custGeom>
              <a:avLst/>
              <a:gdLst>
                <a:gd name="T0" fmla="*/ 0 w 16"/>
                <a:gd name="T1" fmla="*/ 0 h 35"/>
                <a:gd name="T2" fmla="*/ 33 w 16"/>
                <a:gd name="T3" fmla="*/ 0 h 35"/>
                <a:gd name="T4" fmla="*/ 33 w 16"/>
                <a:gd name="T5" fmla="*/ 66 h 35"/>
                <a:gd name="T6" fmla="*/ 0 w 16"/>
                <a:gd name="T7" fmla="*/ 66 h 35"/>
                <a:gd name="T8" fmla="*/ 0 w 16"/>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35">
                  <a:moveTo>
                    <a:pt x="0" y="0"/>
                  </a:moveTo>
                  <a:cubicBezTo>
                    <a:pt x="16" y="0"/>
                    <a:pt x="16" y="0"/>
                    <a:pt x="16" y="0"/>
                  </a:cubicBezTo>
                  <a:cubicBezTo>
                    <a:pt x="16" y="32"/>
                    <a:pt x="16" y="32"/>
                    <a:pt x="16" y="32"/>
                  </a:cubicBezTo>
                  <a:cubicBezTo>
                    <a:pt x="10" y="35"/>
                    <a:pt x="5" y="35"/>
                    <a:pt x="0" y="3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48"/>
            <p:cNvSpPr/>
            <p:nvPr/>
          </p:nvSpPr>
          <p:spPr bwMode="auto">
            <a:xfrm>
              <a:off x="7235561" y="7616700"/>
              <a:ext cx="35780" cy="147328"/>
            </a:xfrm>
            <a:custGeom>
              <a:avLst/>
              <a:gdLst>
                <a:gd name="T0" fmla="*/ 0 w 8"/>
                <a:gd name="T1" fmla="*/ 0 h 34"/>
                <a:gd name="T2" fmla="*/ 17 w 8"/>
                <a:gd name="T3" fmla="*/ 0 h 34"/>
                <a:gd name="T4" fmla="*/ 17 w 8"/>
                <a:gd name="T5" fmla="*/ 66 h 34"/>
                <a:gd name="T6" fmla="*/ 0 w 8"/>
                <a:gd name="T7" fmla="*/ 70 h 34"/>
                <a:gd name="T8" fmla="*/ 0 w 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34">
                  <a:moveTo>
                    <a:pt x="0" y="0"/>
                  </a:moveTo>
                  <a:cubicBezTo>
                    <a:pt x="8" y="0"/>
                    <a:pt x="8" y="0"/>
                    <a:pt x="8" y="0"/>
                  </a:cubicBezTo>
                  <a:cubicBezTo>
                    <a:pt x="8" y="32"/>
                    <a:pt x="8" y="32"/>
                    <a:pt x="8" y="32"/>
                  </a:cubicBezTo>
                  <a:cubicBezTo>
                    <a:pt x="5" y="34"/>
                    <a:pt x="3" y="34"/>
                    <a:pt x="0" y="34"/>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49"/>
            <p:cNvSpPr/>
            <p:nvPr/>
          </p:nvSpPr>
          <p:spPr bwMode="auto">
            <a:xfrm>
              <a:off x="7035615" y="6924258"/>
              <a:ext cx="401996" cy="749269"/>
            </a:xfrm>
            <a:custGeom>
              <a:avLst/>
              <a:gdLst>
                <a:gd name="T0" fmla="*/ 96 w 92"/>
                <a:gd name="T1" fmla="*/ 0 h 171"/>
                <a:gd name="T2" fmla="*/ 191 w 92"/>
                <a:gd name="T3" fmla="*/ 333 h 171"/>
                <a:gd name="T4" fmla="*/ 0 w 92"/>
                <a:gd name="T5" fmla="*/ 333 h 171"/>
                <a:gd name="T6" fmla="*/ 96 w 92"/>
                <a:gd name="T7" fmla="*/ 0 h 1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171">
                  <a:moveTo>
                    <a:pt x="46" y="0"/>
                  </a:moveTo>
                  <a:cubicBezTo>
                    <a:pt x="75" y="47"/>
                    <a:pt x="92" y="100"/>
                    <a:pt x="92" y="160"/>
                  </a:cubicBezTo>
                  <a:cubicBezTo>
                    <a:pt x="62" y="170"/>
                    <a:pt x="31" y="171"/>
                    <a:pt x="0" y="160"/>
                  </a:cubicBezTo>
                  <a:cubicBezTo>
                    <a:pt x="2" y="107"/>
                    <a:pt x="20" y="53"/>
                    <a:pt x="46" y="0"/>
                  </a:cubicBezTo>
                  <a:close/>
                </a:path>
              </a:pathLst>
            </a:cu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50"/>
            <p:cNvSpPr/>
            <p:nvPr/>
          </p:nvSpPr>
          <p:spPr bwMode="auto">
            <a:xfrm>
              <a:off x="7214514" y="6924258"/>
              <a:ext cx="223097" cy="734537"/>
            </a:xfrm>
            <a:custGeom>
              <a:avLst/>
              <a:gdLst>
                <a:gd name="T0" fmla="*/ 10 w 51"/>
                <a:gd name="T1" fmla="*/ 0 h 168"/>
                <a:gd name="T2" fmla="*/ 106 w 51"/>
                <a:gd name="T3" fmla="*/ 332 h 168"/>
                <a:gd name="T4" fmla="*/ 10 w 51"/>
                <a:gd name="T5" fmla="*/ 349 h 168"/>
                <a:gd name="T6" fmla="*/ 10 w 51"/>
                <a:gd name="T7" fmla="*/ 0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168">
                  <a:moveTo>
                    <a:pt x="5" y="0"/>
                  </a:moveTo>
                  <a:cubicBezTo>
                    <a:pt x="34" y="47"/>
                    <a:pt x="51" y="100"/>
                    <a:pt x="51" y="160"/>
                  </a:cubicBezTo>
                  <a:cubicBezTo>
                    <a:pt x="36" y="165"/>
                    <a:pt x="21" y="168"/>
                    <a:pt x="5" y="168"/>
                  </a:cubicBezTo>
                  <a:cubicBezTo>
                    <a:pt x="1" y="147"/>
                    <a:pt x="0" y="47"/>
                    <a:pt x="5"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51"/>
            <p:cNvSpPr/>
            <p:nvPr/>
          </p:nvSpPr>
          <p:spPr bwMode="auto">
            <a:xfrm>
              <a:off x="6837774" y="7406232"/>
              <a:ext cx="52617" cy="109444"/>
            </a:xfrm>
            <a:custGeom>
              <a:avLst/>
              <a:gdLst>
                <a:gd name="T0" fmla="*/ 0 w 12"/>
                <a:gd name="T1" fmla="*/ 0 h 25"/>
                <a:gd name="T2" fmla="*/ 25 w 12"/>
                <a:gd name="T3" fmla="*/ 0 h 25"/>
                <a:gd name="T4" fmla="*/ 25 w 12"/>
                <a:gd name="T5" fmla="*/ 48 h 25"/>
                <a:gd name="T6" fmla="*/ 0 w 12"/>
                <a:gd name="T7" fmla="*/ 48 h 25"/>
                <a:gd name="T8" fmla="*/ 0 w 12"/>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5">
                  <a:moveTo>
                    <a:pt x="0" y="0"/>
                  </a:moveTo>
                  <a:cubicBezTo>
                    <a:pt x="12" y="0"/>
                    <a:pt x="12" y="0"/>
                    <a:pt x="12" y="0"/>
                  </a:cubicBezTo>
                  <a:cubicBezTo>
                    <a:pt x="12" y="23"/>
                    <a:pt x="12" y="23"/>
                    <a:pt x="12" y="23"/>
                  </a:cubicBezTo>
                  <a:cubicBezTo>
                    <a:pt x="7" y="25"/>
                    <a:pt x="4" y="25"/>
                    <a:pt x="0" y="23"/>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52"/>
            <p:cNvSpPr/>
            <p:nvPr/>
          </p:nvSpPr>
          <p:spPr bwMode="auto">
            <a:xfrm>
              <a:off x="6865135" y="7406232"/>
              <a:ext cx="25256" cy="109444"/>
            </a:xfrm>
            <a:custGeom>
              <a:avLst/>
              <a:gdLst>
                <a:gd name="T0" fmla="*/ 0 w 6"/>
                <a:gd name="T1" fmla="*/ 0 h 25"/>
                <a:gd name="T2" fmla="*/ 12 w 6"/>
                <a:gd name="T3" fmla="*/ 0 h 25"/>
                <a:gd name="T4" fmla="*/ 12 w 6"/>
                <a:gd name="T5" fmla="*/ 48 h 25"/>
                <a:gd name="T6" fmla="*/ 0 w 6"/>
                <a:gd name="T7" fmla="*/ 52 h 25"/>
                <a:gd name="T8" fmla="*/ 0 w 6"/>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5">
                  <a:moveTo>
                    <a:pt x="0" y="0"/>
                  </a:moveTo>
                  <a:cubicBezTo>
                    <a:pt x="6" y="0"/>
                    <a:pt x="6" y="0"/>
                    <a:pt x="6" y="0"/>
                  </a:cubicBezTo>
                  <a:cubicBezTo>
                    <a:pt x="6" y="23"/>
                    <a:pt x="6" y="23"/>
                    <a:pt x="6" y="23"/>
                  </a:cubicBezTo>
                  <a:cubicBezTo>
                    <a:pt x="4" y="24"/>
                    <a:pt x="2" y="25"/>
                    <a:pt x="0" y="2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53"/>
            <p:cNvSpPr/>
            <p:nvPr/>
          </p:nvSpPr>
          <p:spPr bwMode="auto">
            <a:xfrm>
              <a:off x="6719912" y="6911630"/>
              <a:ext cx="288342" cy="534591"/>
            </a:xfrm>
            <a:custGeom>
              <a:avLst/>
              <a:gdLst>
                <a:gd name="T0" fmla="*/ 69 w 66"/>
                <a:gd name="T1" fmla="*/ 0 h 122"/>
                <a:gd name="T2" fmla="*/ 137 w 66"/>
                <a:gd name="T3" fmla="*/ 239 h 122"/>
                <a:gd name="T4" fmla="*/ 0 w 66"/>
                <a:gd name="T5" fmla="*/ 239 h 122"/>
                <a:gd name="T6" fmla="*/ 69 w 66"/>
                <a:gd name="T7" fmla="*/ 0 h 1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 h="122">
                  <a:moveTo>
                    <a:pt x="33" y="0"/>
                  </a:moveTo>
                  <a:cubicBezTo>
                    <a:pt x="54" y="34"/>
                    <a:pt x="66" y="71"/>
                    <a:pt x="66" y="115"/>
                  </a:cubicBezTo>
                  <a:cubicBezTo>
                    <a:pt x="44" y="122"/>
                    <a:pt x="22" y="122"/>
                    <a:pt x="0" y="115"/>
                  </a:cubicBezTo>
                  <a:cubicBezTo>
                    <a:pt x="2" y="76"/>
                    <a:pt x="14" y="38"/>
                    <a:pt x="33" y="0"/>
                  </a:cubicBezTo>
                  <a:close/>
                </a:path>
              </a:pathLst>
            </a:cu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54"/>
            <p:cNvSpPr/>
            <p:nvPr/>
          </p:nvSpPr>
          <p:spPr bwMode="auto">
            <a:xfrm>
              <a:off x="6846193" y="6911630"/>
              <a:ext cx="162061" cy="524068"/>
            </a:xfrm>
            <a:custGeom>
              <a:avLst/>
              <a:gdLst>
                <a:gd name="T0" fmla="*/ 8 w 37"/>
                <a:gd name="T1" fmla="*/ 0 h 120"/>
                <a:gd name="T2" fmla="*/ 77 w 37"/>
                <a:gd name="T3" fmla="*/ 239 h 120"/>
                <a:gd name="T4" fmla="*/ 8 w 37"/>
                <a:gd name="T5" fmla="*/ 249 h 120"/>
                <a:gd name="T6" fmla="*/ 8 w 37"/>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120">
                  <a:moveTo>
                    <a:pt x="4" y="0"/>
                  </a:moveTo>
                  <a:cubicBezTo>
                    <a:pt x="25" y="34"/>
                    <a:pt x="37" y="71"/>
                    <a:pt x="37" y="115"/>
                  </a:cubicBezTo>
                  <a:cubicBezTo>
                    <a:pt x="26" y="118"/>
                    <a:pt x="15" y="120"/>
                    <a:pt x="4" y="120"/>
                  </a:cubicBezTo>
                  <a:cubicBezTo>
                    <a:pt x="1" y="105"/>
                    <a:pt x="0" y="34"/>
                    <a:pt x="4"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55"/>
            <p:cNvSpPr/>
            <p:nvPr/>
          </p:nvSpPr>
          <p:spPr bwMode="auto">
            <a:xfrm>
              <a:off x="8931940" y="8797431"/>
              <a:ext cx="98920" cy="370425"/>
            </a:xfrm>
            <a:custGeom>
              <a:avLst/>
              <a:gdLst>
                <a:gd name="T0" fmla="*/ 0 w 23"/>
                <a:gd name="T1" fmla="*/ 0 h 85"/>
                <a:gd name="T2" fmla="*/ 47 w 23"/>
                <a:gd name="T3" fmla="*/ 0 h 85"/>
                <a:gd name="T4" fmla="*/ 47 w 23"/>
                <a:gd name="T5" fmla="*/ 164 h 85"/>
                <a:gd name="T6" fmla="*/ 0 w 23"/>
                <a:gd name="T7" fmla="*/ 164 h 85"/>
                <a:gd name="T8" fmla="*/ 0 w 23"/>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85">
                  <a:moveTo>
                    <a:pt x="0" y="0"/>
                  </a:moveTo>
                  <a:cubicBezTo>
                    <a:pt x="23" y="0"/>
                    <a:pt x="23" y="0"/>
                    <a:pt x="23" y="0"/>
                  </a:cubicBezTo>
                  <a:cubicBezTo>
                    <a:pt x="23" y="79"/>
                    <a:pt x="23" y="79"/>
                    <a:pt x="23" y="79"/>
                  </a:cubicBezTo>
                  <a:cubicBezTo>
                    <a:pt x="15" y="85"/>
                    <a:pt x="7" y="85"/>
                    <a:pt x="0" y="79"/>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56"/>
            <p:cNvSpPr/>
            <p:nvPr/>
          </p:nvSpPr>
          <p:spPr bwMode="auto">
            <a:xfrm>
              <a:off x="8984558" y="8797431"/>
              <a:ext cx="46303" cy="362007"/>
            </a:xfrm>
            <a:custGeom>
              <a:avLst/>
              <a:gdLst>
                <a:gd name="T0" fmla="*/ 0 w 11"/>
                <a:gd name="T1" fmla="*/ 0 h 83"/>
                <a:gd name="T2" fmla="*/ 22 w 11"/>
                <a:gd name="T3" fmla="*/ 0 h 83"/>
                <a:gd name="T4" fmla="*/ 22 w 11"/>
                <a:gd name="T5" fmla="*/ 164 h 83"/>
                <a:gd name="T6" fmla="*/ 0 w 11"/>
                <a:gd name="T7" fmla="*/ 172 h 83"/>
                <a:gd name="T8" fmla="*/ 0 w 11"/>
                <a:gd name="T9" fmla="*/ 0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3">
                  <a:moveTo>
                    <a:pt x="0" y="0"/>
                  </a:moveTo>
                  <a:cubicBezTo>
                    <a:pt x="11" y="0"/>
                    <a:pt x="11" y="0"/>
                    <a:pt x="11" y="0"/>
                  </a:cubicBezTo>
                  <a:cubicBezTo>
                    <a:pt x="11" y="79"/>
                    <a:pt x="11" y="79"/>
                    <a:pt x="11" y="79"/>
                  </a:cubicBezTo>
                  <a:cubicBezTo>
                    <a:pt x="7" y="82"/>
                    <a:pt x="3" y="83"/>
                    <a:pt x="0" y="8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Oval 57"/>
            <p:cNvSpPr>
              <a:spLocks noChangeArrowheads="1"/>
            </p:cNvSpPr>
            <p:nvPr/>
          </p:nvSpPr>
          <p:spPr bwMode="auto">
            <a:xfrm>
              <a:off x="8633075" y="8197595"/>
              <a:ext cx="694548" cy="730327"/>
            </a:xfrm>
            <a:prstGeom prst="ellipse">
              <a:avLst/>
            </a:prstGeom>
            <a:solidFill>
              <a:srgbClr val="9BCB3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82" name="Freeform 58"/>
            <p:cNvSpPr/>
            <p:nvPr/>
          </p:nvSpPr>
          <p:spPr bwMode="auto">
            <a:xfrm>
              <a:off x="8870904" y="8197595"/>
              <a:ext cx="456718" cy="730327"/>
            </a:xfrm>
            <a:custGeom>
              <a:avLst/>
              <a:gdLst>
                <a:gd name="T0" fmla="*/ 58 w 105"/>
                <a:gd name="T1" fmla="*/ 0 h 167"/>
                <a:gd name="T2" fmla="*/ 217 w 105"/>
                <a:gd name="T3" fmla="*/ 175 h 167"/>
                <a:gd name="T4" fmla="*/ 54 w 105"/>
                <a:gd name="T5" fmla="*/ 347 h 167"/>
                <a:gd name="T6" fmla="*/ 54 w 105"/>
                <a:gd name="T7" fmla="*/ 0 h 167"/>
                <a:gd name="T8" fmla="*/ 58 w 105"/>
                <a:gd name="T9" fmla="*/ 0 h 1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167">
                  <a:moveTo>
                    <a:pt x="28" y="0"/>
                  </a:moveTo>
                  <a:cubicBezTo>
                    <a:pt x="71" y="1"/>
                    <a:pt x="105" y="38"/>
                    <a:pt x="105" y="84"/>
                  </a:cubicBezTo>
                  <a:cubicBezTo>
                    <a:pt x="105" y="130"/>
                    <a:pt x="69" y="167"/>
                    <a:pt x="26" y="167"/>
                  </a:cubicBezTo>
                  <a:cubicBezTo>
                    <a:pt x="2" y="135"/>
                    <a:pt x="0" y="37"/>
                    <a:pt x="26" y="0"/>
                  </a:cubicBezTo>
                  <a:cubicBezTo>
                    <a:pt x="26" y="0"/>
                    <a:pt x="27" y="0"/>
                    <a:pt x="28" y="0"/>
                  </a:cubicBezTo>
                  <a:close/>
                </a:path>
              </a:pathLst>
            </a:custGeom>
            <a:solidFill>
              <a:srgbClr val="B7D6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3" name="Group 71"/>
          <p:cNvGrpSpPr/>
          <p:nvPr/>
        </p:nvGrpSpPr>
        <p:grpSpPr bwMode="auto">
          <a:xfrm flipH="1">
            <a:off x="9055141" y="2314188"/>
            <a:ext cx="1223145" cy="914235"/>
            <a:chOff x="7774634" y="2575775"/>
            <a:chExt cx="2144808" cy="813841"/>
          </a:xfrm>
        </p:grpSpPr>
        <p:cxnSp>
          <p:nvCxnSpPr>
            <p:cNvPr id="84"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6" name="Group 71"/>
          <p:cNvGrpSpPr/>
          <p:nvPr/>
        </p:nvGrpSpPr>
        <p:grpSpPr bwMode="auto">
          <a:xfrm flipH="1">
            <a:off x="11024000" y="5441756"/>
            <a:ext cx="1223145" cy="914235"/>
            <a:chOff x="7774634" y="2575775"/>
            <a:chExt cx="2144808" cy="813841"/>
          </a:xfrm>
        </p:grpSpPr>
        <p:cxnSp>
          <p:nvCxnSpPr>
            <p:cNvPr id="87"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9" name="Group 71"/>
          <p:cNvGrpSpPr/>
          <p:nvPr/>
        </p:nvGrpSpPr>
        <p:grpSpPr bwMode="auto">
          <a:xfrm>
            <a:off x="3948362" y="6068701"/>
            <a:ext cx="1498150" cy="1145684"/>
            <a:chOff x="7774634" y="2575775"/>
            <a:chExt cx="2144808" cy="813841"/>
          </a:xfrm>
        </p:grpSpPr>
        <p:cxnSp>
          <p:nvCxnSpPr>
            <p:cNvPr id="90"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2" name="Group 71"/>
          <p:cNvGrpSpPr/>
          <p:nvPr/>
        </p:nvGrpSpPr>
        <p:grpSpPr bwMode="auto">
          <a:xfrm>
            <a:off x="5925711" y="3556354"/>
            <a:ext cx="2446291" cy="914235"/>
            <a:chOff x="7774634" y="2575775"/>
            <a:chExt cx="2144808" cy="813841"/>
          </a:xfrm>
        </p:grpSpPr>
        <p:cxnSp>
          <p:nvCxnSpPr>
            <p:cNvPr id="93"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80655" y="5472832"/>
            <a:ext cx="2783286" cy="1620924"/>
            <a:chOff x="1980655" y="5472832"/>
            <a:chExt cx="2783286" cy="1620924"/>
          </a:xfrm>
        </p:grpSpPr>
        <p:sp>
          <p:nvSpPr>
            <p:cNvPr id="95" name="TextBox 94"/>
            <p:cNvSpPr txBox="1"/>
            <p:nvPr/>
          </p:nvSpPr>
          <p:spPr>
            <a:xfrm>
              <a:off x="1980655" y="6605032"/>
              <a:ext cx="2783286" cy="488724"/>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sz="2400" b="1" dirty="0"/>
                <a:t>借助新媒体宣传</a:t>
              </a:r>
              <a:endParaRPr lang="en-US" altLang="zh-CN" sz="4000" b="1" dirty="0">
                <a:solidFill>
                  <a:schemeClr val="tx2"/>
                </a:solidFill>
              </a:endParaRPr>
            </a:p>
          </p:txBody>
        </p:sp>
        <p:sp>
          <p:nvSpPr>
            <p:cNvPr id="96" name="TextBox 95"/>
            <p:cNvSpPr txBox="1"/>
            <p:nvPr/>
          </p:nvSpPr>
          <p:spPr>
            <a:xfrm>
              <a:off x="2042933" y="547283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en-US" altLang="zh-CN" sz="3600" dirty="0">
                  <a:solidFill>
                    <a:srgbClr val="119274"/>
                  </a:solidFill>
                </a:rPr>
                <a:t>2018</a:t>
              </a:r>
              <a:r>
                <a:rPr lang="zh-CN" altLang="en-US" sz="3600" dirty="0">
                  <a:solidFill>
                    <a:srgbClr val="119274"/>
                  </a:solidFill>
                </a:rPr>
                <a:t>年</a:t>
              </a:r>
              <a:endParaRPr lang="en-US" altLang="zh-CN" sz="3600" dirty="0">
                <a:solidFill>
                  <a:srgbClr val="119274"/>
                </a:solidFill>
              </a:endParaRPr>
            </a:p>
            <a:p>
              <a:pPr algn="l"/>
              <a:r>
                <a:rPr lang="en-US" altLang="zh-CN" sz="3600" dirty="0">
                  <a:solidFill>
                    <a:srgbClr val="119274"/>
                  </a:solidFill>
                </a:rPr>
                <a:t>9</a:t>
              </a:r>
              <a:r>
                <a:rPr lang="zh-CN" altLang="en-US" sz="3600" dirty="0">
                  <a:solidFill>
                    <a:srgbClr val="119274"/>
                  </a:solidFill>
                </a:rPr>
                <a:t>月</a:t>
              </a:r>
              <a:endParaRPr lang="zh-CN" altLang="en-US" sz="5400" dirty="0">
                <a:solidFill>
                  <a:srgbClr val="119274"/>
                </a:solidFill>
              </a:endParaRPr>
            </a:p>
          </p:txBody>
        </p:sp>
      </p:grpSp>
      <p:grpSp>
        <p:nvGrpSpPr>
          <p:cNvPr id="10" name="组合 9"/>
          <p:cNvGrpSpPr/>
          <p:nvPr/>
        </p:nvGrpSpPr>
        <p:grpSpPr>
          <a:xfrm>
            <a:off x="4397317" y="2770961"/>
            <a:ext cx="3362301" cy="2298183"/>
            <a:chOff x="4397317" y="2770961"/>
            <a:chExt cx="3362301" cy="2298183"/>
          </a:xfrm>
        </p:grpSpPr>
        <p:sp>
          <p:nvSpPr>
            <p:cNvPr id="97" name="TextBox 96"/>
            <p:cNvSpPr txBox="1"/>
            <p:nvPr/>
          </p:nvSpPr>
          <p:spPr>
            <a:xfrm>
              <a:off x="4413280" y="4026423"/>
              <a:ext cx="3346338" cy="104272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b="1" dirty="0"/>
                <a:t>获取</a:t>
              </a:r>
              <a:r>
                <a:rPr lang="zh-CN" altLang="zh-CN" sz="2400" b="1" dirty="0"/>
                <a:t>顾客接收度、，提升品牌形象</a:t>
              </a:r>
              <a:r>
                <a:rPr lang="zh-CN" altLang="en-US" sz="2400" b="1" dirty="0"/>
                <a:t>与</a:t>
              </a:r>
              <a:r>
                <a:rPr lang="zh-CN" altLang="zh-CN" sz="2400" b="1" dirty="0"/>
                <a:t>知名度</a:t>
              </a:r>
              <a:endParaRPr lang="en-US" altLang="zh-CN" sz="4000" b="1" dirty="0">
                <a:solidFill>
                  <a:schemeClr val="tx2"/>
                </a:solidFill>
              </a:endParaRPr>
            </a:p>
          </p:txBody>
        </p:sp>
        <p:sp>
          <p:nvSpPr>
            <p:cNvPr id="98" name="TextBox 97"/>
            <p:cNvSpPr txBox="1"/>
            <p:nvPr/>
          </p:nvSpPr>
          <p:spPr>
            <a:xfrm>
              <a:off x="4397317" y="2770961"/>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en-US" altLang="zh-CN" sz="3600" dirty="0">
                  <a:solidFill>
                    <a:srgbClr val="119274"/>
                  </a:solidFill>
                </a:rPr>
                <a:t>2019</a:t>
              </a:r>
              <a:r>
                <a:rPr lang="zh-CN" altLang="en-US" sz="3600" dirty="0">
                  <a:solidFill>
                    <a:srgbClr val="119274"/>
                  </a:solidFill>
                </a:rPr>
                <a:t>年</a:t>
              </a:r>
              <a:endParaRPr lang="en-US" altLang="zh-CN" sz="3600" dirty="0">
                <a:solidFill>
                  <a:srgbClr val="119274"/>
                </a:solidFill>
              </a:endParaRPr>
            </a:p>
            <a:p>
              <a:pPr algn="l"/>
              <a:r>
                <a:rPr lang="en-US" altLang="zh-CN" sz="3600" dirty="0">
                  <a:solidFill>
                    <a:srgbClr val="119274"/>
                  </a:solidFill>
                </a:rPr>
                <a:t>9</a:t>
              </a:r>
              <a:r>
                <a:rPr lang="zh-CN" altLang="en-US" sz="3600" dirty="0">
                  <a:solidFill>
                    <a:srgbClr val="119274"/>
                  </a:solidFill>
                </a:rPr>
                <a:t>月</a:t>
              </a:r>
              <a:endParaRPr lang="zh-CN" altLang="en-US" sz="5400" dirty="0">
                <a:solidFill>
                  <a:srgbClr val="119274"/>
                </a:solidFill>
              </a:endParaRPr>
            </a:p>
          </p:txBody>
        </p:sp>
      </p:grpSp>
      <p:grpSp>
        <p:nvGrpSpPr>
          <p:cNvPr id="11" name="组合 10"/>
          <p:cNvGrpSpPr/>
          <p:nvPr/>
        </p:nvGrpSpPr>
        <p:grpSpPr>
          <a:xfrm>
            <a:off x="10381424" y="1670452"/>
            <a:ext cx="2783286" cy="2174921"/>
            <a:chOff x="10381424" y="1670452"/>
            <a:chExt cx="2783286" cy="2174921"/>
          </a:xfrm>
        </p:grpSpPr>
        <p:sp>
          <p:nvSpPr>
            <p:cNvPr id="99" name="TextBox 98"/>
            <p:cNvSpPr txBox="1"/>
            <p:nvPr/>
          </p:nvSpPr>
          <p:spPr>
            <a:xfrm>
              <a:off x="10381424" y="2802652"/>
              <a:ext cx="2783286" cy="104272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b="1" dirty="0"/>
                <a:t>智能</a:t>
              </a:r>
              <a:r>
                <a:rPr lang="zh-CN" altLang="zh-CN" sz="2400" b="1" dirty="0"/>
                <a:t>全自动化的石材磨边设备</a:t>
              </a:r>
              <a:endParaRPr lang="en-US" altLang="zh-CN" sz="4000" b="1" dirty="0">
                <a:solidFill>
                  <a:schemeClr val="tx2"/>
                </a:solidFill>
              </a:endParaRPr>
            </a:p>
          </p:txBody>
        </p:sp>
        <p:sp>
          <p:nvSpPr>
            <p:cNvPr id="100" name="TextBox 99"/>
            <p:cNvSpPr txBox="1"/>
            <p:nvPr/>
          </p:nvSpPr>
          <p:spPr>
            <a:xfrm>
              <a:off x="10443702" y="167045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en-US" altLang="zh-CN" sz="3600" dirty="0">
                  <a:solidFill>
                    <a:srgbClr val="119274"/>
                  </a:solidFill>
                </a:rPr>
                <a:t>2020</a:t>
              </a:r>
              <a:r>
                <a:rPr lang="zh-CN" altLang="en-US" sz="3600" dirty="0">
                  <a:solidFill>
                    <a:srgbClr val="119274"/>
                  </a:solidFill>
                </a:rPr>
                <a:t>年</a:t>
              </a:r>
              <a:endParaRPr lang="en-US" altLang="zh-CN" sz="3600" dirty="0">
                <a:solidFill>
                  <a:srgbClr val="119274"/>
                </a:solidFill>
              </a:endParaRPr>
            </a:p>
            <a:p>
              <a:pPr algn="l"/>
              <a:r>
                <a:rPr lang="en-US" altLang="zh-CN" sz="3600" dirty="0">
                  <a:solidFill>
                    <a:srgbClr val="119274"/>
                  </a:solidFill>
                </a:rPr>
                <a:t>9</a:t>
              </a:r>
              <a:r>
                <a:rPr lang="zh-CN" altLang="en-US" sz="3600" dirty="0">
                  <a:solidFill>
                    <a:srgbClr val="119274"/>
                  </a:solidFill>
                </a:rPr>
                <a:t>月</a:t>
              </a:r>
              <a:endParaRPr lang="zh-CN" altLang="en-US" sz="5400" dirty="0">
                <a:solidFill>
                  <a:srgbClr val="119274"/>
                </a:solidFill>
              </a:endParaRPr>
            </a:p>
          </p:txBody>
        </p:sp>
      </p:grpSp>
      <p:grpSp>
        <p:nvGrpSpPr>
          <p:cNvPr id="12" name="组合 11"/>
          <p:cNvGrpSpPr/>
          <p:nvPr/>
        </p:nvGrpSpPr>
        <p:grpSpPr>
          <a:xfrm>
            <a:off x="12551060" y="5039087"/>
            <a:ext cx="3831193" cy="1538883"/>
            <a:chOff x="12551060" y="5039087"/>
            <a:chExt cx="3831193" cy="1538883"/>
          </a:xfrm>
        </p:grpSpPr>
        <p:sp>
          <p:nvSpPr>
            <p:cNvPr id="101" name="TextBox 100"/>
            <p:cNvSpPr txBox="1"/>
            <p:nvPr/>
          </p:nvSpPr>
          <p:spPr>
            <a:xfrm>
              <a:off x="12551060" y="5794373"/>
              <a:ext cx="3831193" cy="488724"/>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b="1" dirty="0">
                  <a:solidFill>
                    <a:schemeClr val="tx2"/>
                  </a:solidFill>
                </a:rPr>
                <a:t>继续开发研究磨边设备</a:t>
              </a:r>
              <a:endParaRPr lang="en-US" altLang="zh-CN" sz="2400" b="1" dirty="0">
                <a:solidFill>
                  <a:schemeClr val="tx2"/>
                </a:solidFill>
              </a:endParaRPr>
            </a:p>
          </p:txBody>
        </p:sp>
        <p:sp>
          <p:nvSpPr>
            <p:cNvPr id="102" name="TextBox 101"/>
            <p:cNvSpPr txBox="1"/>
            <p:nvPr/>
          </p:nvSpPr>
          <p:spPr>
            <a:xfrm>
              <a:off x="12613339" y="5039087"/>
              <a:ext cx="2493462" cy="153888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en-US" altLang="zh-CN" sz="4000" dirty="0">
                  <a:solidFill>
                    <a:srgbClr val="119274"/>
                  </a:solidFill>
                </a:rPr>
                <a:t>2018</a:t>
              </a:r>
              <a:r>
                <a:rPr lang="zh-CN" altLang="en-US" sz="4000" dirty="0">
                  <a:solidFill>
                    <a:srgbClr val="119274"/>
                  </a:solidFill>
                </a:rPr>
                <a:t>年</a:t>
              </a:r>
              <a:endParaRPr lang="en-US" altLang="zh-CN" sz="4000" dirty="0">
                <a:solidFill>
                  <a:srgbClr val="119274"/>
                </a:solidFill>
              </a:endParaRPr>
            </a:p>
            <a:p>
              <a:pPr algn="l"/>
              <a:endParaRPr lang="zh-CN" altLang="en-US" sz="6000" dirty="0">
                <a:solidFill>
                  <a:srgbClr val="119274"/>
                </a:solidFill>
              </a:endParaRPr>
            </a:p>
          </p:txBody>
        </p:sp>
      </p:grpSp>
      <p:grpSp>
        <p:nvGrpSpPr>
          <p:cNvPr id="103" name="组合 102"/>
          <p:cNvGrpSpPr/>
          <p:nvPr/>
        </p:nvGrpSpPr>
        <p:grpSpPr>
          <a:xfrm>
            <a:off x="324471" y="114300"/>
            <a:ext cx="746572" cy="661016"/>
            <a:chOff x="2098676" y="7219950"/>
            <a:chExt cx="1163637" cy="1030288"/>
          </a:xfrm>
          <a:solidFill>
            <a:schemeClr val="accent5"/>
          </a:solidFill>
        </p:grpSpPr>
        <p:sp>
          <p:nvSpPr>
            <p:cNvPr id="104" name="Freeform 13"/>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4"/>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5"/>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6"/>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2" name="Freeform 21"/>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经费人员安排</a:t>
            </a:r>
            <a:endParaRPr lang="zh-CN" altLang="en-US" dirty="0"/>
          </a:p>
        </p:txBody>
      </p:sp>
      <p:sp>
        <p:nvSpPr>
          <p:cNvPr id="3" name="TextBox 2"/>
          <p:cNvSpPr txBox="1"/>
          <p:nvPr/>
        </p:nvSpPr>
        <p:spPr>
          <a:xfrm>
            <a:off x="2633289" y="8045066"/>
            <a:ext cx="11955890" cy="1596719"/>
          </a:xfrm>
          <a:prstGeom prst="rect">
            <a:avLst/>
          </a:prstGeom>
          <a:noFill/>
        </p:spPr>
        <p:txBody>
          <a:bodyPr wrap="square" lIns="0" tIns="0" rIns="0" bIns="0" rtlCol="0">
            <a:spAutoFit/>
          </a:bodyPr>
          <a:lstStyle/>
          <a:p>
            <a:pPr algn="just">
              <a:lnSpc>
                <a:spcPct val="150000"/>
              </a:lnSpc>
            </a:pP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公司计划多渠道筹集资金</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万元，扩大公司规模，计划在现有</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个工人的基础上，再招聘</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个有目标、有理想、责任心强的工人加盟公司，不断开拓新市场，发展新客户，增加产品销售范围</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4619094" y="1411544"/>
            <a:ext cx="2453636" cy="2288542"/>
            <a:chOff x="4619094" y="1411544"/>
            <a:chExt cx="2453636" cy="2288542"/>
          </a:xfrm>
        </p:grpSpPr>
        <p:grpSp>
          <p:nvGrpSpPr>
            <p:cNvPr id="5" name="组合 4"/>
            <p:cNvGrpSpPr/>
            <p:nvPr/>
          </p:nvGrpSpPr>
          <p:grpSpPr>
            <a:xfrm rot="18586338">
              <a:off x="4701641" y="1328997"/>
              <a:ext cx="2288542" cy="2453636"/>
              <a:chOff x="3525634" y="1664807"/>
              <a:chExt cx="2288542" cy="2453636"/>
            </a:xfrm>
          </p:grpSpPr>
          <p:sp>
            <p:nvSpPr>
              <p:cNvPr id="28" name="椭圆 27"/>
              <p:cNvSpPr/>
              <p:nvPr/>
            </p:nvSpPr>
            <p:spPr>
              <a:xfrm rot="17646361">
                <a:off x="3506375" y="1684066"/>
                <a:ext cx="2327059" cy="22885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等腰三角形 3"/>
              <p:cNvSpPr/>
              <p:nvPr/>
            </p:nvSpPr>
            <p:spPr>
              <a:xfrm flipV="1">
                <a:off x="4522690" y="3934017"/>
                <a:ext cx="294430" cy="1844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1" name="TextBox 30"/>
            <p:cNvSpPr txBox="1"/>
            <p:nvPr/>
          </p:nvSpPr>
          <p:spPr>
            <a:xfrm>
              <a:off x="4637734" y="1976309"/>
              <a:ext cx="2094220" cy="123110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4000" dirty="0"/>
                <a:t>不断开拓市场</a:t>
              </a:r>
              <a:endParaRPr lang="zh-CN" altLang="en-US" sz="4000" dirty="0"/>
            </a:p>
          </p:txBody>
        </p:sp>
      </p:grpSp>
      <p:grpSp>
        <p:nvGrpSpPr>
          <p:cNvPr id="8" name="组合 7"/>
          <p:cNvGrpSpPr/>
          <p:nvPr/>
        </p:nvGrpSpPr>
        <p:grpSpPr>
          <a:xfrm>
            <a:off x="9236532" y="1527632"/>
            <a:ext cx="2376264" cy="2494342"/>
            <a:chOff x="9236532" y="1527632"/>
            <a:chExt cx="2376264" cy="2494342"/>
          </a:xfrm>
        </p:grpSpPr>
        <p:grpSp>
          <p:nvGrpSpPr>
            <p:cNvPr id="9" name="组合 8"/>
            <p:cNvGrpSpPr/>
            <p:nvPr/>
          </p:nvGrpSpPr>
          <p:grpSpPr>
            <a:xfrm rot="1619302">
              <a:off x="9236532" y="1527632"/>
              <a:ext cx="2376264" cy="2494342"/>
              <a:chOff x="9236532" y="1527632"/>
              <a:chExt cx="2376264" cy="2494342"/>
            </a:xfrm>
          </p:grpSpPr>
          <p:sp>
            <p:nvSpPr>
              <p:cNvPr id="29" name="椭圆 28"/>
              <p:cNvSpPr/>
              <p:nvPr/>
            </p:nvSpPr>
            <p:spPr>
              <a:xfrm>
                <a:off x="9236532" y="1527632"/>
                <a:ext cx="2376264" cy="233693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等腰三角形 41"/>
              <p:cNvSpPr/>
              <p:nvPr/>
            </p:nvSpPr>
            <p:spPr>
              <a:xfrm flipV="1">
                <a:off x="10286322" y="3833648"/>
                <a:ext cx="300655" cy="18832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2" name="TextBox 31"/>
            <p:cNvSpPr txBox="1"/>
            <p:nvPr/>
          </p:nvSpPr>
          <p:spPr>
            <a:xfrm>
              <a:off x="9532000" y="1872243"/>
              <a:ext cx="1819844" cy="16619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5400" dirty="0"/>
                <a:t>招聘精英</a:t>
              </a:r>
              <a:endParaRPr lang="zh-CN" altLang="en-US" sz="5400" dirty="0"/>
            </a:p>
          </p:txBody>
        </p:sp>
      </p:grpSp>
      <p:grpSp>
        <p:nvGrpSpPr>
          <p:cNvPr id="6" name="组合 5"/>
          <p:cNvGrpSpPr/>
          <p:nvPr/>
        </p:nvGrpSpPr>
        <p:grpSpPr>
          <a:xfrm>
            <a:off x="2265918" y="3271609"/>
            <a:ext cx="2519207" cy="2409035"/>
            <a:chOff x="2265918" y="3271609"/>
            <a:chExt cx="2519207" cy="2409035"/>
          </a:xfrm>
        </p:grpSpPr>
        <p:grpSp>
          <p:nvGrpSpPr>
            <p:cNvPr id="10" name="组合 9"/>
            <p:cNvGrpSpPr/>
            <p:nvPr/>
          </p:nvGrpSpPr>
          <p:grpSpPr>
            <a:xfrm rot="18429150">
              <a:off x="2321004" y="3216523"/>
              <a:ext cx="2409035" cy="2519207"/>
              <a:chOff x="1466371" y="3723599"/>
              <a:chExt cx="2829897" cy="2959316"/>
            </a:xfrm>
          </p:grpSpPr>
          <p:sp>
            <p:nvSpPr>
              <p:cNvPr id="30" name="椭圆 29"/>
              <p:cNvSpPr/>
              <p:nvPr/>
            </p:nvSpPr>
            <p:spPr>
              <a:xfrm>
                <a:off x="1466371" y="3723599"/>
                <a:ext cx="2829897" cy="27830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等腰三角形 42"/>
              <p:cNvSpPr/>
              <p:nvPr/>
            </p:nvSpPr>
            <p:spPr>
              <a:xfrm flipV="1">
                <a:off x="2701750" y="6458637"/>
                <a:ext cx="358051" cy="224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3" name="TextBox 32"/>
            <p:cNvSpPr txBox="1"/>
            <p:nvPr/>
          </p:nvSpPr>
          <p:spPr>
            <a:xfrm>
              <a:off x="2359618" y="3730824"/>
              <a:ext cx="2178429" cy="135421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zh-CN" sz="2800" dirty="0"/>
                <a:t>筹集资金</a:t>
              </a:r>
              <a:endParaRPr lang="en-US" altLang="zh-CN" sz="2800" dirty="0"/>
            </a:p>
            <a:p>
              <a:r>
                <a:rPr lang="en-US" altLang="zh-CN" sz="6000" dirty="0"/>
                <a:t>50</a:t>
              </a:r>
              <a:r>
                <a:rPr lang="zh-CN" altLang="en-US" sz="6000" dirty="0"/>
                <a:t>万</a:t>
              </a:r>
              <a:endParaRPr lang="zh-CN" altLang="en-US" sz="23900" dirty="0"/>
            </a:p>
          </p:txBody>
        </p:sp>
      </p:grpSp>
      <p:grpSp>
        <p:nvGrpSpPr>
          <p:cNvPr id="24" name="Group 9"/>
          <p:cNvGrpSpPr/>
          <p:nvPr/>
        </p:nvGrpSpPr>
        <p:grpSpPr>
          <a:xfrm>
            <a:off x="5561490" y="1614477"/>
            <a:ext cx="5043572" cy="6198828"/>
            <a:chOff x="1114247" y="1961702"/>
            <a:chExt cx="3290888" cy="4044683"/>
          </a:xfrm>
          <a:effectLst>
            <a:outerShdw blurRad="381000" dir="18900000" sy="23000" kx="-1200000" algn="bl" rotWithShape="0">
              <a:prstClr val="black">
                <a:alpha val="20000"/>
              </a:prstClr>
            </a:outerShdw>
          </a:effectLst>
        </p:grpSpPr>
        <p:sp>
          <p:nvSpPr>
            <p:cNvPr id="25" name="Freeform 19"/>
            <p:cNvSpPr/>
            <p:nvPr/>
          </p:nvSpPr>
          <p:spPr bwMode="auto">
            <a:xfrm>
              <a:off x="1114247" y="4763372"/>
              <a:ext cx="1647825" cy="1243013"/>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6"/>
            </a:solidFill>
            <a:ln>
              <a:noFill/>
            </a:ln>
          </p:spPr>
          <p:txBody>
            <a:bodyPr/>
            <a:lstStyle/>
            <a:p>
              <a:pPr eaLnBrk="1" fontAlgn="auto" hangingPunct="1">
                <a:spcBef>
                  <a:spcPts val="0"/>
                </a:spcBef>
                <a:spcAft>
                  <a:spcPts val="0"/>
                </a:spcAft>
                <a:defRPr/>
              </a:pPr>
              <a:endParaRPr lang="en-US">
                <a:latin typeface="+mn-lt"/>
              </a:endParaRPr>
            </a:p>
          </p:txBody>
        </p:sp>
        <p:sp>
          <p:nvSpPr>
            <p:cNvPr id="26" name="Freeform 20"/>
            <p:cNvSpPr/>
            <p:nvPr/>
          </p:nvSpPr>
          <p:spPr bwMode="auto">
            <a:xfrm>
              <a:off x="2758897" y="4763372"/>
              <a:ext cx="1646238" cy="1243013"/>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solidFill>
            <a:ln>
              <a:noFill/>
            </a:ln>
          </p:spPr>
          <p:txBody>
            <a:bodyPr/>
            <a:lstStyle/>
            <a:p>
              <a:pPr eaLnBrk="1" fontAlgn="auto" hangingPunct="1">
                <a:spcBef>
                  <a:spcPts val="0"/>
                </a:spcBef>
                <a:spcAft>
                  <a:spcPts val="0"/>
                </a:spcAft>
                <a:defRPr/>
              </a:pPr>
              <a:endParaRPr lang="en-US">
                <a:latin typeface="+mn-lt"/>
              </a:endParaRPr>
            </a:p>
          </p:txBody>
        </p:sp>
        <p:sp>
          <p:nvSpPr>
            <p:cNvPr id="27" name="Freeform 21"/>
            <p:cNvSpPr/>
            <p:nvPr/>
          </p:nvSpPr>
          <p:spPr bwMode="auto">
            <a:xfrm>
              <a:off x="1114247" y="4285534"/>
              <a:ext cx="3290888" cy="944563"/>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6"/>
            </a:solidFill>
            <a:ln>
              <a:noFill/>
            </a:ln>
          </p:spPr>
          <p:txBody>
            <a:bodyPr/>
            <a:lstStyle/>
            <a:p>
              <a:pPr eaLnBrk="1" fontAlgn="auto" hangingPunct="1">
                <a:spcBef>
                  <a:spcPts val="0"/>
                </a:spcBef>
                <a:spcAft>
                  <a:spcPts val="0"/>
                </a:spcAft>
                <a:defRPr/>
              </a:pPr>
              <a:endParaRPr lang="en-US">
                <a:latin typeface="+mn-lt"/>
              </a:endParaRPr>
            </a:p>
          </p:txBody>
        </p:sp>
        <p:sp>
          <p:nvSpPr>
            <p:cNvPr id="34" name="Freeform 22"/>
            <p:cNvSpPr/>
            <p:nvPr/>
          </p:nvSpPr>
          <p:spPr bwMode="auto">
            <a:xfrm>
              <a:off x="1503185" y="4118847"/>
              <a:ext cx="1255713" cy="949325"/>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5"/>
            </a:solidFill>
            <a:ln>
              <a:noFill/>
            </a:ln>
          </p:spPr>
          <p:txBody>
            <a:bodyPr/>
            <a:lstStyle/>
            <a:p>
              <a:pPr eaLnBrk="1" fontAlgn="auto" hangingPunct="1">
                <a:spcBef>
                  <a:spcPts val="0"/>
                </a:spcBef>
                <a:spcAft>
                  <a:spcPts val="0"/>
                </a:spcAft>
                <a:defRPr/>
              </a:pPr>
              <a:endParaRPr lang="en-US">
                <a:latin typeface="+mn-lt"/>
              </a:endParaRPr>
            </a:p>
          </p:txBody>
        </p:sp>
        <p:sp>
          <p:nvSpPr>
            <p:cNvPr id="35" name="Freeform 23"/>
            <p:cNvSpPr/>
            <p:nvPr/>
          </p:nvSpPr>
          <p:spPr bwMode="auto">
            <a:xfrm>
              <a:off x="2758897" y="4118847"/>
              <a:ext cx="1257300" cy="949325"/>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2"/>
            </a:solidFill>
            <a:ln>
              <a:noFill/>
            </a:ln>
          </p:spPr>
          <p:txBody>
            <a:bodyPr/>
            <a:lstStyle/>
            <a:p>
              <a:pPr eaLnBrk="1" fontAlgn="auto" hangingPunct="1">
                <a:spcBef>
                  <a:spcPts val="0"/>
                </a:spcBef>
                <a:spcAft>
                  <a:spcPts val="0"/>
                </a:spcAft>
                <a:defRPr/>
              </a:pPr>
              <a:endParaRPr lang="en-US">
                <a:latin typeface="+mn-lt"/>
              </a:endParaRPr>
            </a:p>
          </p:txBody>
        </p:sp>
        <p:sp>
          <p:nvSpPr>
            <p:cNvPr id="36" name="Freeform 24"/>
            <p:cNvSpPr/>
            <p:nvPr/>
          </p:nvSpPr>
          <p:spPr bwMode="auto">
            <a:xfrm>
              <a:off x="1503185" y="3753722"/>
              <a:ext cx="2513013" cy="720725"/>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6">
                <a:lumMod val="50000"/>
              </a:schemeClr>
            </a:solidFill>
            <a:ln>
              <a:noFill/>
            </a:ln>
          </p:spPr>
          <p:txBody>
            <a:bodyPr/>
            <a:lstStyle/>
            <a:p>
              <a:pPr eaLnBrk="1" fontAlgn="auto" hangingPunct="1">
                <a:spcBef>
                  <a:spcPts val="0"/>
                </a:spcBef>
                <a:spcAft>
                  <a:spcPts val="0"/>
                </a:spcAft>
                <a:defRPr/>
              </a:pPr>
              <a:endParaRPr lang="en-US">
                <a:latin typeface="+mn-lt"/>
              </a:endParaRPr>
            </a:p>
          </p:txBody>
        </p:sp>
        <p:sp>
          <p:nvSpPr>
            <p:cNvPr id="37" name="Freeform 25"/>
            <p:cNvSpPr/>
            <p:nvPr/>
          </p:nvSpPr>
          <p:spPr bwMode="auto">
            <a:xfrm>
              <a:off x="1809572" y="3602909"/>
              <a:ext cx="957263" cy="722313"/>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2">
                <a:lumMod val="75000"/>
              </a:schemeClr>
            </a:solidFill>
            <a:ln>
              <a:noFill/>
            </a:ln>
          </p:spPr>
          <p:txBody>
            <a:bodyPr/>
            <a:lstStyle/>
            <a:p>
              <a:pPr eaLnBrk="1" fontAlgn="auto" hangingPunct="1">
                <a:spcBef>
                  <a:spcPts val="0"/>
                </a:spcBef>
                <a:spcAft>
                  <a:spcPts val="0"/>
                </a:spcAft>
                <a:defRPr/>
              </a:pPr>
              <a:endParaRPr lang="en-US">
                <a:latin typeface="+mn-lt"/>
              </a:endParaRPr>
            </a:p>
          </p:txBody>
        </p:sp>
        <p:sp>
          <p:nvSpPr>
            <p:cNvPr id="38" name="Freeform 26"/>
            <p:cNvSpPr/>
            <p:nvPr/>
          </p:nvSpPr>
          <p:spPr bwMode="auto">
            <a:xfrm>
              <a:off x="2765247" y="3602909"/>
              <a:ext cx="957263" cy="722313"/>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2"/>
            </a:solidFill>
            <a:ln>
              <a:noFill/>
            </a:ln>
          </p:spPr>
          <p:txBody>
            <a:bodyPr/>
            <a:lstStyle/>
            <a:p>
              <a:pPr eaLnBrk="1" fontAlgn="auto" hangingPunct="1">
                <a:spcBef>
                  <a:spcPts val="0"/>
                </a:spcBef>
                <a:spcAft>
                  <a:spcPts val="0"/>
                </a:spcAft>
                <a:defRPr/>
              </a:pPr>
              <a:endParaRPr lang="en-US">
                <a:latin typeface="+mn-lt"/>
              </a:endParaRPr>
            </a:p>
          </p:txBody>
        </p:sp>
        <p:sp>
          <p:nvSpPr>
            <p:cNvPr id="39" name="Freeform 27"/>
            <p:cNvSpPr/>
            <p:nvPr/>
          </p:nvSpPr>
          <p:spPr bwMode="auto">
            <a:xfrm>
              <a:off x="1809572" y="3325097"/>
              <a:ext cx="1912938" cy="549275"/>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2">
                <a:lumMod val="50000"/>
              </a:schemeClr>
            </a:solidFill>
            <a:ln>
              <a:noFill/>
            </a:ln>
          </p:spPr>
          <p:txBody>
            <a:bodyPr/>
            <a:lstStyle/>
            <a:p>
              <a:pPr eaLnBrk="1" fontAlgn="auto" hangingPunct="1">
                <a:spcBef>
                  <a:spcPts val="0"/>
                </a:spcBef>
                <a:spcAft>
                  <a:spcPts val="0"/>
                </a:spcAft>
                <a:defRPr/>
              </a:pPr>
              <a:endParaRPr lang="en-US">
                <a:latin typeface="+mn-lt"/>
              </a:endParaRPr>
            </a:p>
          </p:txBody>
        </p:sp>
        <p:sp>
          <p:nvSpPr>
            <p:cNvPr id="40" name="Freeform 28"/>
            <p:cNvSpPr/>
            <p:nvPr/>
          </p:nvSpPr>
          <p:spPr bwMode="auto">
            <a:xfrm>
              <a:off x="2090560" y="3233022"/>
              <a:ext cx="676275" cy="509588"/>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2"/>
            </a:solidFill>
            <a:ln>
              <a:noFill/>
            </a:ln>
          </p:spPr>
          <p:txBody>
            <a:bodyPr/>
            <a:lstStyle/>
            <a:p>
              <a:pPr eaLnBrk="1" fontAlgn="auto" hangingPunct="1">
                <a:spcBef>
                  <a:spcPts val="0"/>
                </a:spcBef>
                <a:spcAft>
                  <a:spcPts val="0"/>
                </a:spcAft>
                <a:defRPr/>
              </a:pPr>
              <a:endParaRPr lang="en-US">
                <a:latin typeface="+mn-lt"/>
              </a:endParaRPr>
            </a:p>
          </p:txBody>
        </p:sp>
        <p:sp>
          <p:nvSpPr>
            <p:cNvPr id="41" name="Freeform 29"/>
            <p:cNvSpPr/>
            <p:nvPr/>
          </p:nvSpPr>
          <p:spPr bwMode="auto">
            <a:xfrm>
              <a:off x="2766835" y="3233022"/>
              <a:ext cx="674688" cy="509588"/>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1"/>
            </a:solidFill>
            <a:ln>
              <a:noFill/>
            </a:ln>
          </p:spPr>
          <p:txBody>
            <a:bodyPr/>
            <a:lstStyle/>
            <a:p>
              <a:pPr eaLnBrk="1" fontAlgn="auto" hangingPunct="1">
                <a:spcBef>
                  <a:spcPts val="0"/>
                </a:spcBef>
                <a:spcAft>
                  <a:spcPts val="0"/>
                </a:spcAft>
                <a:defRPr/>
              </a:pPr>
              <a:endParaRPr lang="en-US">
                <a:latin typeface="+mn-lt"/>
              </a:endParaRPr>
            </a:p>
          </p:txBody>
        </p:sp>
        <p:sp>
          <p:nvSpPr>
            <p:cNvPr id="44" name="Freeform 30"/>
            <p:cNvSpPr/>
            <p:nvPr/>
          </p:nvSpPr>
          <p:spPr bwMode="auto">
            <a:xfrm>
              <a:off x="2090560" y="3037759"/>
              <a:ext cx="1350963" cy="38735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1">
                <a:lumMod val="50000"/>
              </a:schemeClr>
            </a:solidFill>
            <a:ln>
              <a:noFill/>
            </a:ln>
          </p:spPr>
          <p:txBody>
            <a:bodyPr/>
            <a:lstStyle/>
            <a:p>
              <a:pPr eaLnBrk="1" fontAlgn="auto" hangingPunct="1">
                <a:spcBef>
                  <a:spcPts val="0"/>
                </a:spcBef>
                <a:spcAft>
                  <a:spcPts val="0"/>
                </a:spcAft>
                <a:defRPr/>
              </a:pPr>
              <a:endParaRPr lang="en-US">
                <a:latin typeface="+mn-lt"/>
              </a:endParaRPr>
            </a:p>
          </p:txBody>
        </p:sp>
        <p:grpSp>
          <p:nvGrpSpPr>
            <p:cNvPr id="45" name="Group 41"/>
            <p:cNvGrpSpPr>
              <a:grpSpLocks noChangeAspect="1"/>
            </p:cNvGrpSpPr>
            <p:nvPr/>
          </p:nvGrpSpPr>
          <p:grpSpPr>
            <a:xfrm>
              <a:off x="2536294" y="1961702"/>
              <a:ext cx="445205" cy="1352282"/>
              <a:chOff x="4830763" y="469901"/>
              <a:chExt cx="593725" cy="1803400"/>
            </a:xfrm>
            <a:solidFill>
              <a:schemeClr val="bg1">
                <a:lumMod val="50000"/>
              </a:schemeClr>
            </a:solidFill>
          </p:grpSpPr>
          <p:sp>
            <p:nvSpPr>
              <p:cNvPr id="49" name="Freeform 12"/>
              <p:cNvSpPr/>
              <p:nvPr/>
            </p:nvSpPr>
            <p:spPr bwMode="auto">
              <a:xfrm>
                <a:off x="4999038" y="469901"/>
                <a:ext cx="176213" cy="268288"/>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0" name="Freeform 13"/>
              <p:cNvSpPr/>
              <p:nvPr/>
            </p:nvSpPr>
            <p:spPr bwMode="auto">
              <a:xfrm>
                <a:off x="4830763" y="715963"/>
                <a:ext cx="593725" cy="155733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51" name="Group 10"/>
          <p:cNvGrpSpPr/>
          <p:nvPr/>
        </p:nvGrpSpPr>
        <p:grpSpPr>
          <a:xfrm>
            <a:off x="4952349" y="4976241"/>
            <a:ext cx="609141" cy="2447943"/>
            <a:chOff x="4895850" y="2720976"/>
            <a:chExt cx="423863" cy="1736725"/>
          </a:xfrm>
          <a:solidFill>
            <a:schemeClr val="bg1">
              <a:lumMod val="50000"/>
            </a:schemeClr>
          </a:solidFill>
        </p:grpSpPr>
        <p:sp>
          <p:nvSpPr>
            <p:cNvPr id="52" name="Freeform 7"/>
            <p:cNvSpPr/>
            <p:nvPr/>
          </p:nvSpPr>
          <p:spPr bwMode="auto">
            <a:xfrm>
              <a:off x="4962525" y="2720976"/>
              <a:ext cx="207963" cy="268288"/>
            </a:xfrm>
            <a:custGeom>
              <a:avLst/>
              <a:gdLst>
                <a:gd name="T0" fmla="*/ 0 w 129"/>
                <a:gd name="T1" fmla="*/ 127 h 167"/>
                <a:gd name="T2" fmla="*/ 26 w 129"/>
                <a:gd name="T3" fmla="*/ 143 h 167"/>
                <a:gd name="T4" fmla="*/ 68 w 129"/>
                <a:gd name="T5" fmla="*/ 167 h 167"/>
                <a:gd name="T6" fmla="*/ 95 w 129"/>
                <a:gd name="T7" fmla="*/ 156 h 167"/>
                <a:gd name="T8" fmla="*/ 114 w 129"/>
                <a:gd name="T9" fmla="*/ 101 h 167"/>
                <a:gd name="T10" fmla="*/ 128 w 129"/>
                <a:gd name="T11" fmla="*/ 73 h 167"/>
                <a:gd name="T12" fmla="*/ 125 w 129"/>
                <a:gd name="T13" fmla="*/ 51 h 167"/>
                <a:gd name="T14" fmla="*/ 98 w 129"/>
                <a:gd name="T15" fmla="*/ 18 h 167"/>
                <a:gd name="T16" fmla="*/ 21 w 129"/>
                <a:gd name="T17" fmla="*/ 44 h 167"/>
                <a:gd name="T18" fmla="*/ 8 w 129"/>
                <a:gd name="T19" fmla="*/ 93 h 167"/>
                <a:gd name="T20" fmla="*/ 0 w 129"/>
                <a:gd name="T21" fmla="*/ 127 h 167"/>
                <a:gd name="T22" fmla="*/ 0 w 129"/>
                <a:gd name="T23"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67">
                  <a:moveTo>
                    <a:pt x="0" y="127"/>
                  </a:moveTo>
                  <a:cubicBezTo>
                    <a:pt x="11" y="127"/>
                    <a:pt x="18" y="138"/>
                    <a:pt x="26" y="143"/>
                  </a:cubicBezTo>
                  <a:cubicBezTo>
                    <a:pt x="40" y="151"/>
                    <a:pt x="54" y="159"/>
                    <a:pt x="68" y="167"/>
                  </a:cubicBezTo>
                  <a:cubicBezTo>
                    <a:pt x="65" y="153"/>
                    <a:pt x="89" y="164"/>
                    <a:pt x="95" y="156"/>
                  </a:cubicBezTo>
                  <a:cubicBezTo>
                    <a:pt x="108" y="142"/>
                    <a:pt x="110" y="118"/>
                    <a:pt x="114" y="101"/>
                  </a:cubicBezTo>
                  <a:cubicBezTo>
                    <a:pt x="117" y="91"/>
                    <a:pt x="121" y="81"/>
                    <a:pt x="128" y="73"/>
                  </a:cubicBezTo>
                  <a:cubicBezTo>
                    <a:pt x="129" y="66"/>
                    <a:pt x="128" y="58"/>
                    <a:pt x="125" y="51"/>
                  </a:cubicBezTo>
                  <a:cubicBezTo>
                    <a:pt x="120" y="37"/>
                    <a:pt x="110" y="26"/>
                    <a:pt x="98" y="18"/>
                  </a:cubicBezTo>
                  <a:cubicBezTo>
                    <a:pt x="68" y="0"/>
                    <a:pt x="37" y="16"/>
                    <a:pt x="21" y="44"/>
                  </a:cubicBezTo>
                  <a:cubicBezTo>
                    <a:pt x="15" y="60"/>
                    <a:pt x="10" y="76"/>
                    <a:pt x="8" y="93"/>
                  </a:cubicBezTo>
                  <a:cubicBezTo>
                    <a:pt x="7" y="104"/>
                    <a:pt x="15" y="123"/>
                    <a:pt x="0" y="127"/>
                  </a:cubicBezTo>
                  <a:cubicBezTo>
                    <a:pt x="11" y="127"/>
                    <a:pt x="17" y="122"/>
                    <a:pt x="0" y="1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3" name="Freeform 8"/>
            <p:cNvSpPr>
              <a:spLocks noEditPoints="1"/>
            </p:cNvSpPr>
            <p:nvPr/>
          </p:nvSpPr>
          <p:spPr bwMode="auto">
            <a:xfrm>
              <a:off x="4895850" y="2947988"/>
              <a:ext cx="423863" cy="1509713"/>
            </a:xfrm>
            <a:custGeom>
              <a:avLst/>
              <a:gdLst>
                <a:gd name="T0" fmla="*/ 190 w 264"/>
                <a:gd name="T1" fmla="*/ 104 h 939"/>
                <a:gd name="T2" fmla="*/ 116 w 264"/>
                <a:gd name="T3" fmla="*/ 33 h 939"/>
                <a:gd name="T4" fmla="*/ 88 w 264"/>
                <a:gd name="T5" fmla="*/ 30 h 939"/>
                <a:gd name="T6" fmla="*/ 11 w 264"/>
                <a:gd name="T7" fmla="*/ 63 h 939"/>
                <a:gd name="T8" fmla="*/ 50 w 264"/>
                <a:gd name="T9" fmla="*/ 243 h 939"/>
                <a:gd name="T10" fmla="*/ 52 w 264"/>
                <a:gd name="T11" fmla="*/ 397 h 939"/>
                <a:gd name="T12" fmla="*/ 77 w 264"/>
                <a:gd name="T13" fmla="*/ 426 h 939"/>
                <a:gd name="T14" fmla="*/ 77 w 264"/>
                <a:gd name="T15" fmla="*/ 630 h 939"/>
                <a:gd name="T16" fmla="*/ 51 w 264"/>
                <a:gd name="T17" fmla="*/ 739 h 939"/>
                <a:gd name="T18" fmla="*/ 46 w 264"/>
                <a:gd name="T19" fmla="*/ 806 h 939"/>
                <a:gd name="T20" fmla="*/ 45 w 264"/>
                <a:gd name="T21" fmla="*/ 810 h 939"/>
                <a:gd name="T22" fmla="*/ 42 w 264"/>
                <a:gd name="T23" fmla="*/ 850 h 939"/>
                <a:gd name="T24" fmla="*/ 44 w 264"/>
                <a:gd name="T25" fmla="*/ 910 h 939"/>
                <a:gd name="T26" fmla="*/ 145 w 264"/>
                <a:gd name="T27" fmla="*/ 935 h 939"/>
                <a:gd name="T28" fmla="*/ 152 w 264"/>
                <a:gd name="T29" fmla="*/ 896 h 939"/>
                <a:gd name="T30" fmla="*/ 148 w 264"/>
                <a:gd name="T31" fmla="*/ 851 h 939"/>
                <a:gd name="T32" fmla="*/ 221 w 264"/>
                <a:gd name="T33" fmla="*/ 848 h 939"/>
                <a:gd name="T34" fmla="*/ 156 w 264"/>
                <a:gd name="T35" fmla="*/ 808 h 939"/>
                <a:gd name="T36" fmla="*/ 151 w 264"/>
                <a:gd name="T37" fmla="*/ 770 h 939"/>
                <a:gd name="T38" fmla="*/ 151 w 264"/>
                <a:gd name="T39" fmla="*/ 712 h 939"/>
                <a:gd name="T40" fmla="*/ 203 w 264"/>
                <a:gd name="T41" fmla="*/ 496 h 939"/>
                <a:gd name="T42" fmla="*/ 238 w 264"/>
                <a:gd name="T43" fmla="*/ 393 h 939"/>
                <a:gd name="T44" fmla="*/ 223 w 264"/>
                <a:gd name="T45" fmla="*/ 298 h 939"/>
                <a:gd name="T46" fmla="*/ 207 w 264"/>
                <a:gd name="T47" fmla="*/ 213 h 939"/>
                <a:gd name="T48" fmla="*/ 263 w 264"/>
                <a:gd name="T49" fmla="*/ 174 h 939"/>
                <a:gd name="T50" fmla="*/ 237 w 264"/>
                <a:gd name="T51" fmla="*/ 145 h 939"/>
                <a:gd name="T52" fmla="*/ 124 w 264"/>
                <a:gd name="T53" fmla="*/ 43 h 939"/>
                <a:gd name="T54" fmla="*/ 168 w 264"/>
                <a:gd name="T55" fmla="*/ 129 h 939"/>
                <a:gd name="T56" fmla="*/ 105 w 264"/>
                <a:gd name="T57" fmla="*/ 43 h 939"/>
                <a:gd name="T58" fmla="*/ 163 w 264"/>
                <a:gd name="T59" fmla="*/ 104 h 939"/>
                <a:gd name="T60" fmla="*/ 168 w 264"/>
                <a:gd name="T61" fmla="*/ 129 h 939"/>
                <a:gd name="T62" fmla="*/ 127 w 264"/>
                <a:gd name="T63" fmla="*/ 45 h 939"/>
                <a:gd name="T64" fmla="*/ 167 w 264"/>
                <a:gd name="T65" fmla="*/ 92 h 939"/>
                <a:gd name="T66" fmla="*/ 188 w 264"/>
                <a:gd name="T67" fmla="*/ 338 h 939"/>
                <a:gd name="T68" fmla="*/ 188 w 264"/>
                <a:gd name="T69" fmla="*/ 338 h 939"/>
                <a:gd name="T70" fmla="*/ 192 w 264"/>
                <a:gd name="T71" fmla="*/ 309 h 939"/>
                <a:gd name="T72" fmla="*/ 198 w 264"/>
                <a:gd name="T73" fmla="*/ 219 h 939"/>
                <a:gd name="T74" fmla="*/ 212 w 264"/>
                <a:gd name="T75" fmla="*/ 31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939">
                  <a:moveTo>
                    <a:pt x="237" y="145"/>
                  </a:moveTo>
                  <a:cubicBezTo>
                    <a:pt x="220" y="133"/>
                    <a:pt x="200" y="124"/>
                    <a:pt x="190" y="104"/>
                  </a:cubicBezTo>
                  <a:cubicBezTo>
                    <a:pt x="181" y="85"/>
                    <a:pt x="173" y="63"/>
                    <a:pt x="152" y="53"/>
                  </a:cubicBezTo>
                  <a:cubicBezTo>
                    <a:pt x="140" y="46"/>
                    <a:pt x="128" y="40"/>
                    <a:pt x="116" y="33"/>
                  </a:cubicBezTo>
                  <a:cubicBezTo>
                    <a:pt x="108" y="29"/>
                    <a:pt x="109" y="40"/>
                    <a:pt x="101" y="39"/>
                  </a:cubicBezTo>
                  <a:cubicBezTo>
                    <a:pt x="97" y="39"/>
                    <a:pt x="92" y="32"/>
                    <a:pt x="88" y="30"/>
                  </a:cubicBezTo>
                  <a:cubicBezTo>
                    <a:pt x="82" y="25"/>
                    <a:pt x="75" y="21"/>
                    <a:pt x="68" y="17"/>
                  </a:cubicBezTo>
                  <a:cubicBezTo>
                    <a:pt x="36" y="0"/>
                    <a:pt x="18" y="36"/>
                    <a:pt x="11" y="63"/>
                  </a:cubicBezTo>
                  <a:cubicBezTo>
                    <a:pt x="0" y="102"/>
                    <a:pt x="11" y="146"/>
                    <a:pt x="27" y="182"/>
                  </a:cubicBezTo>
                  <a:cubicBezTo>
                    <a:pt x="35" y="202"/>
                    <a:pt x="48" y="221"/>
                    <a:pt x="50" y="243"/>
                  </a:cubicBezTo>
                  <a:cubicBezTo>
                    <a:pt x="53" y="270"/>
                    <a:pt x="51" y="298"/>
                    <a:pt x="51" y="324"/>
                  </a:cubicBezTo>
                  <a:cubicBezTo>
                    <a:pt x="51" y="347"/>
                    <a:pt x="48" y="374"/>
                    <a:pt x="52" y="397"/>
                  </a:cubicBezTo>
                  <a:cubicBezTo>
                    <a:pt x="53" y="403"/>
                    <a:pt x="63" y="401"/>
                    <a:pt x="67" y="401"/>
                  </a:cubicBezTo>
                  <a:cubicBezTo>
                    <a:pt x="82" y="400"/>
                    <a:pt x="77" y="415"/>
                    <a:pt x="77" y="426"/>
                  </a:cubicBezTo>
                  <a:cubicBezTo>
                    <a:pt x="77" y="482"/>
                    <a:pt x="77" y="537"/>
                    <a:pt x="78" y="592"/>
                  </a:cubicBezTo>
                  <a:cubicBezTo>
                    <a:pt x="78" y="604"/>
                    <a:pt x="80" y="618"/>
                    <a:pt x="77" y="630"/>
                  </a:cubicBezTo>
                  <a:cubicBezTo>
                    <a:pt x="75" y="640"/>
                    <a:pt x="70" y="650"/>
                    <a:pt x="67" y="660"/>
                  </a:cubicBezTo>
                  <a:cubicBezTo>
                    <a:pt x="59" y="686"/>
                    <a:pt x="54" y="713"/>
                    <a:pt x="51" y="739"/>
                  </a:cubicBezTo>
                  <a:cubicBezTo>
                    <a:pt x="48" y="762"/>
                    <a:pt x="46" y="786"/>
                    <a:pt x="45" y="809"/>
                  </a:cubicBezTo>
                  <a:cubicBezTo>
                    <a:pt x="46" y="808"/>
                    <a:pt x="46" y="807"/>
                    <a:pt x="46" y="806"/>
                  </a:cubicBezTo>
                  <a:cubicBezTo>
                    <a:pt x="45" y="810"/>
                    <a:pt x="46" y="817"/>
                    <a:pt x="43" y="821"/>
                  </a:cubicBezTo>
                  <a:cubicBezTo>
                    <a:pt x="43" y="817"/>
                    <a:pt x="44" y="814"/>
                    <a:pt x="45" y="810"/>
                  </a:cubicBezTo>
                  <a:cubicBezTo>
                    <a:pt x="43" y="817"/>
                    <a:pt x="33" y="834"/>
                    <a:pt x="36" y="842"/>
                  </a:cubicBezTo>
                  <a:cubicBezTo>
                    <a:pt x="38" y="845"/>
                    <a:pt x="41" y="847"/>
                    <a:pt x="42" y="850"/>
                  </a:cubicBezTo>
                  <a:cubicBezTo>
                    <a:pt x="43" y="856"/>
                    <a:pt x="39" y="864"/>
                    <a:pt x="38" y="870"/>
                  </a:cubicBezTo>
                  <a:cubicBezTo>
                    <a:pt x="36" y="882"/>
                    <a:pt x="34" y="901"/>
                    <a:pt x="44" y="910"/>
                  </a:cubicBezTo>
                  <a:cubicBezTo>
                    <a:pt x="54" y="921"/>
                    <a:pt x="56" y="911"/>
                    <a:pt x="65" y="907"/>
                  </a:cubicBezTo>
                  <a:cubicBezTo>
                    <a:pt x="75" y="936"/>
                    <a:pt x="121" y="935"/>
                    <a:pt x="145" y="935"/>
                  </a:cubicBezTo>
                  <a:cubicBezTo>
                    <a:pt x="154" y="935"/>
                    <a:pt x="189" y="939"/>
                    <a:pt x="183" y="924"/>
                  </a:cubicBezTo>
                  <a:cubicBezTo>
                    <a:pt x="177" y="909"/>
                    <a:pt x="166" y="903"/>
                    <a:pt x="152" y="896"/>
                  </a:cubicBezTo>
                  <a:cubicBezTo>
                    <a:pt x="138" y="889"/>
                    <a:pt x="129" y="880"/>
                    <a:pt x="126" y="864"/>
                  </a:cubicBezTo>
                  <a:cubicBezTo>
                    <a:pt x="123" y="847"/>
                    <a:pt x="135" y="840"/>
                    <a:pt x="148" y="851"/>
                  </a:cubicBezTo>
                  <a:cubicBezTo>
                    <a:pt x="162" y="863"/>
                    <a:pt x="187" y="861"/>
                    <a:pt x="204" y="858"/>
                  </a:cubicBezTo>
                  <a:cubicBezTo>
                    <a:pt x="210" y="857"/>
                    <a:pt x="222" y="856"/>
                    <a:pt x="221" y="848"/>
                  </a:cubicBezTo>
                  <a:cubicBezTo>
                    <a:pt x="221" y="838"/>
                    <a:pt x="216" y="838"/>
                    <a:pt x="208" y="836"/>
                  </a:cubicBezTo>
                  <a:cubicBezTo>
                    <a:pt x="193" y="832"/>
                    <a:pt x="156" y="827"/>
                    <a:pt x="156" y="808"/>
                  </a:cubicBezTo>
                  <a:cubicBezTo>
                    <a:pt x="156" y="800"/>
                    <a:pt x="150" y="798"/>
                    <a:pt x="148" y="792"/>
                  </a:cubicBezTo>
                  <a:cubicBezTo>
                    <a:pt x="145" y="786"/>
                    <a:pt x="154" y="778"/>
                    <a:pt x="151" y="770"/>
                  </a:cubicBezTo>
                  <a:cubicBezTo>
                    <a:pt x="147" y="761"/>
                    <a:pt x="141" y="754"/>
                    <a:pt x="143" y="744"/>
                  </a:cubicBezTo>
                  <a:cubicBezTo>
                    <a:pt x="146" y="733"/>
                    <a:pt x="148" y="723"/>
                    <a:pt x="151" y="712"/>
                  </a:cubicBezTo>
                  <a:cubicBezTo>
                    <a:pt x="158" y="689"/>
                    <a:pt x="171" y="668"/>
                    <a:pt x="177" y="645"/>
                  </a:cubicBezTo>
                  <a:cubicBezTo>
                    <a:pt x="190" y="597"/>
                    <a:pt x="197" y="545"/>
                    <a:pt x="203" y="496"/>
                  </a:cubicBezTo>
                  <a:cubicBezTo>
                    <a:pt x="206" y="472"/>
                    <a:pt x="210" y="447"/>
                    <a:pt x="208" y="423"/>
                  </a:cubicBezTo>
                  <a:cubicBezTo>
                    <a:pt x="207" y="398"/>
                    <a:pt x="213" y="389"/>
                    <a:pt x="238" y="393"/>
                  </a:cubicBezTo>
                  <a:cubicBezTo>
                    <a:pt x="242" y="393"/>
                    <a:pt x="245" y="394"/>
                    <a:pt x="249" y="394"/>
                  </a:cubicBezTo>
                  <a:cubicBezTo>
                    <a:pt x="245" y="361"/>
                    <a:pt x="234" y="329"/>
                    <a:pt x="223" y="298"/>
                  </a:cubicBezTo>
                  <a:cubicBezTo>
                    <a:pt x="219" y="283"/>
                    <a:pt x="214" y="268"/>
                    <a:pt x="210" y="253"/>
                  </a:cubicBezTo>
                  <a:cubicBezTo>
                    <a:pt x="209" y="246"/>
                    <a:pt x="199" y="218"/>
                    <a:pt x="207" y="213"/>
                  </a:cubicBezTo>
                  <a:cubicBezTo>
                    <a:pt x="222" y="204"/>
                    <a:pt x="243" y="220"/>
                    <a:pt x="256" y="205"/>
                  </a:cubicBezTo>
                  <a:cubicBezTo>
                    <a:pt x="263" y="198"/>
                    <a:pt x="264" y="184"/>
                    <a:pt x="263" y="174"/>
                  </a:cubicBezTo>
                  <a:cubicBezTo>
                    <a:pt x="261" y="160"/>
                    <a:pt x="248" y="152"/>
                    <a:pt x="237" y="145"/>
                  </a:cubicBezTo>
                  <a:cubicBezTo>
                    <a:pt x="227" y="139"/>
                    <a:pt x="250" y="154"/>
                    <a:pt x="237" y="145"/>
                  </a:cubicBezTo>
                  <a:moveTo>
                    <a:pt x="127" y="45"/>
                  </a:moveTo>
                  <a:cubicBezTo>
                    <a:pt x="125" y="45"/>
                    <a:pt x="124" y="44"/>
                    <a:pt x="124" y="43"/>
                  </a:cubicBezTo>
                  <a:lnTo>
                    <a:pt x="127" y="45"/>
                  </a:lnTo>
                  <a:close/>
                  <a:moveTo>
                    <a:pt x="168" y="129"/>
                  </a:moveTo>
                  <a:cubicBezTo>
                    <a:pt x="149" y="132"/>
                    <a:pt x="155" y="113"/>
                    <a:pt x="149" y="98"/>
                  </a:cubicBezTo>
                  <a:cubicBezTo>
                    <a:pt x="140" y="76"/>
                    <a:pt x="123" y="59"/>
                    <a:pt x="105" y="43"/>
                  </a:cubicBezTo>
                  <a:cubicBezTo>
                    <a:pt x="122" y="48"/>
                    <a:pt x="132" y="52"/>
                    <a:pt x="145" y="67"/>
                  </a:cubicBezTo>
                  <a:cubicBezTo>
                    <a:pt x="153" y="78"/>
                    <a:pt x="160" y="90"/>
                    <a:pt x="163" y="104"/>
                  </a:cubicBezTo>
                  <a:cubicBezTo>
                    <a:pt x="165" y="109"/>
                    <a:pt x="171" y="125"/>
                    <a:pt x="168" y="129"/>
                  </a:cubicBezTo>
                  <a:cubicBezTo>
                    <a:pt x="158" y="131"/>
                    <a:pt x="169" y="127"/>
                    <a:pt x="168" y="129"/>
                  </a:cubicBezTo>
                  <a:moveTo>
                    <a:pt x="167" y="92"/>
                  </a:moveTo>
                  <a:cubicBezTo>
                    <a:pt x="157" y="74"/>
                    <a:pt x="142" y="60"/>
                    <a:pt x="127" y="45"/>
                  </a:cubicBezTo>
                  <a:cubicBezTo>
                    <a:pt x="154" y="66"/>
                    <a:pt x="186" y="95"/>
                    <a:pt x="190" y="131"/>
                  </a:cubicBezTo>
                  <a:cubicBezTo>
                    <a:pt x="176" y="133"/>
                    <a:pt x="172" y="100"/>
                    <a:pt x="167" y="92"/>
                  </a:cubicBezTo>
                  <a:cubicBezTo>
                    <a:pt x="157" y="74"/>
                    <a:pt x="172" y="100"/>
                    <a:pt x="167" y="92"/>
                  </a:cubicBezTo>
                  <a:moveTo>
                    <a:pt x="188" y="338"/>
                  </a:moveTo>
                  <a:cubicBezTo>
                    <a:pt x="189" y="329"/>
                    <a:pt x="187" y="315"/>
                    <a:pt x="200" y="319"/>
                  </a:cubicBezTo>
                  <a:cubicBezTo>
                    <a:pt x="200" y="333"/>
                    <a:pt x="203" y="338"/>
                    <a:pt x="188" y="338"/>
                  </a:cubicBezTo>
                  <a:moveTo>
                    <a:pt x="212" y="314"/>
                  </a:moveTo>
                  <a:cubicBezTo>
                    <a:pt x="202" y="317"/>
                    <a:pt x="194" y="319"/>
                    <a:pt x="192" y="309"/>
                  </a:cubicBezTo>
                  <a:cubicBezTo>
                    <a:pt x="188" y="297"/>
                    <a:pt x="192" y="284"/>
                    <a:pt x="192" y="272"/>
                  </a:cubicBezTo>
                  <a:cubicBezTo>
                    <a:pt x="191" y="263"/>
                    <a:pt x="186" y="222"/>
                    <a:pt x="198" y="219"/>
                  </a:cubicBezTo>
                  <a:cubicBezTo>
                    <a:pt x="201" y="251"/>
                    <a:pt x="208" y="282"/>
                    <a:pt x="212" y="314"/>
                  </a:cubicBezTo>
                  <a:cubicBezTo>
                    <a:pt x="209" y="315"/>
                    <a:pt x="208" y="283"/>
                    <a:pt x="212" y="3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nvGrpSpPr>
          <p:cNvPr id="12" name="组合 11"/>
          <p:cNvGrpSpPr/>
          <p:nvPr/>
        </p:nvGrpSpPr>
        <p:grpSpPr>
          <a:xfrm>
            <a:off x="10637956" y="3667130"/>
            <a:ext cx="3003080" cy="2519207"/>
            <a:chOff x="10637956" y="3667130"/>
            <a:chExt cx="3003080" cy="2519207"/>
          </a:xfrm>
        </p:grpSpPr>
        <p:grpSp>
          <p:nvGrpSpPr>
            <p:cNvPr id="54" name="组合 53"/>
            <p:cNvGrpSpPr/>
            <p:nvPr/>
          </p:nvGrpSpPr>
          <p:grpSpPr>
            <a:xfrm rot="2680965">
              <a:off x="10844867" y="3667130"/>
              <a:ext cx="2409035" cy="2519207"/>
              <a:chOff x="1466371" y="3723599"/>
              <a:chExt cx="2829897" cy="2959316"/>
            </a:xfrm>
            <a:solidFill>
              <a:schemeClr val="accent3"/>
            </a:solidFill>
          </p:grpSpPr>
          <p:sp>
            <p:nvSpPr>
              <p:cNvPr id="55" name="椭圆 54"/>
              <p:cNvSpPr/>
              <p:nvPr/>
            </p:nvSpPr>
            <p:spPr>
              <a:xfrm>
                <a:off x="1466371" y="3723599"/>
                <a:ext cx="2829897" cy="27830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等腰三角形 55"/>
              <p:cNvSpPr/>
              <p:nvPr/>
            </p:nvSpPr>
            <p:spPr>
              <a:xfrm flipV="1">
                <a:off x="2701750" y="6458637"/>
                <a:ext cx="358051" cy="2242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7" name="TextBox 56"/>
            <p:cNvSpPr txBox="1"/>
            <p:nvPr/>
          </p:nvSpPr>
          <p:spPr>
            <a:xfrm>
              <a:off x="10637956" y="4192748"/>
              <a:ext cx="3003080" cy="123110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4000" dirty="0"/>
                <a:t>扩大</a:t>
              </a:r>
              <a:endParaRPr lang="en-US" altLang="zh-CN" sz="4000" dirty="0"/>
            </a:p>
            <a:p>
              <a:r>
                <a:rPr lang="zh-CN" altLang="en-US" sz="4000" dirty="0"/>
                <a:t>公司规模</a:t>
              </a:r>
              <a:endParaRPr lang="zh-CN" altLang="en-US" sz="4000" dirty="0"/>
            </a:p>
          </p:txBody>
        </p:sp>
      </p:grpSp>
      <p:grpSp>
        <p:nvGrpSpPr>
          <p:cNvPr id="46" name="组合 45"/>
          <p:cNvGrpSpPr/>
          <p:nvPr/>
        </p:nvGrpSpPr>
        <p:grpSpPr>
          <a:xfrm>
            <a:off x="324471" y="114300"/>
            <a:ext cx="746572" cy="661016"/>
            <a:chOff x="2098676" y="7219950"/>
            <a:chExt cx="1163637" cy="1030288"/>
          </a:xfrm>
          <a:solidFill>
            <a:schemeClr val="accent5"/>
          </a:solidFill>
        </p:grpSpPr>
        <p:sp>
          <p:nvSpPr>
            <p:cNvPr id="47" name="Freeform 13"/>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4"/>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5"/>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公司目标</a:t>
            </a:r>
            <a:endParaRPr lang="zh-CN" altLang="en-US" dirty="0"/>
          </a:p>
        </p:txBody>
      </p:sp>
      <p:sp>
        <p:nvSpPr>
          <p:cNvPr id="50" name="KSO_Shape"/>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80" name="对话气泡: 圆角矩形 79"/>
          <p:cNvSpPr/>
          <p:nvPr/>
        </p:nvSpPr>
        <p:spPr bwMode="auto">
          <a:xfrm>
            <a:off x="2125493" y="3174715"/>
            <a:ext cx="3215803" cy="1584796"/>
          </a:xfrm>
          <a:prstGeom prst="wedgeRoundRectCallout">
            <a:avLst>
              <a:gd name="adj1" fmla="val 57766"/>
              <a:gd name="adj2" fmla="val 21393"/>
              <a:gd name="adj3" fmla="val 16667"/>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81" name="Freeform 7"/>
          <p:cNvSpPr/>
          <p:nvPr/>
        </p:nvSpPr>
        <p:spPr bwMode="auto">
          <a:xfrm rot="21146637">
            <a:off x="1645296" y="3567464"/>
            <a:ext cx="9115254" cy="4678699"/>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rgbClr val="119274"/>
          </a:solidFill>
          <a:ln>
            <a:noFill/>
          </a:ln>
        </p:spPr>
        <p:txBody>
          <a:bodyPr vert="horz" wrap="square" lIns="124820" tIns="62410" rIns="124820" bIns="62410" numCol="1" anchor="t" anchorCtr="0" compatLnSpc="1"/>
          <a:lstStyle/>
          <a:p>
            <a:pPr defTabSz="1247775" fontAlgn="auto">
              <a:spcBef>
                <a:spcPts val="0"/>
              </a:spcBef>
              <a:spcAft>
                <a:spcPts val="0"/>
              </a:spcAft>
              <a:defRPr/>
            </a:pPr>
            <a:endParaRPr lang="en-US" sz="2455" dirty="0">
              <a:solidFill>
                <a:schemeClr val="bg1"/>
              </a:solidFill>
              <a:cs typeface="+mn-ea"/>
              <a:sym typeface="+mn-lt"/>
            </a:endParaRPr>
          </a:p>
        </p:txBody>
      </p:sp>
      <p:pic>
        <p:nvPicPr>
          <p:cNvPr id="82" name="图片 8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291382">
            <a:off x="9978244" y="1209186"/>
            <a:ext cx="985303" cy="3166503"/>
          </a:xfrm>
          <a:prstGeom prst="rect">
            <a:avLst/>
          </a:prstGeom>
        </p:spPr>
      </p:pic>
      <p:sp>
        <p:nvSpPr>
          <p:cNvPr id="87" name="Oval 10"/>
          <p:cNvSpPr>
            <a:spLocks noChangeArrowheads="1"/>
          </p:cNvSpPr>
          <p:nvPr/>
        </p:nvSpPr>
        <p:spPr bwMode="auto">
          <a:xfrm>
            <a:off x="8126299" y="6772440"/>
            <a:ext cx="341278" cy="344100"/>
          </a:xfrm>
          <a:prstGeom prst="ellipse">
            <a:avLst/>
          </a:prstGeom>
          <a:gradFill>
            <a:gsLst>
              <a:gs pos="0">
                <a:schemeClr val="tx1"/>
              </a:gs>
              <a:gs pos="48000">
                <a:schemeClr val="accent2">
                  <a:lumMod val="97000"/>
                  <a:lumOff val="3000"/>
                </a:schemeClr>
              </a:gs>
              <a:gs pos="100000">
                <a:schemeClr val="accent2">
                  <a:lumMod val="60000"/>
                  <a:lumOff val="40000"/>
                </a:schemeClr>
              </a:gs>
            </a:gsLst>
            <a:lin ang="16200000" scaled="1"/>
          </a:gra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89" name="Oval 8"/>
          <p:cNvSpPr>
            <a:spLocks noChangeArrowheads="1"/>
          </p:cNvSpPr>
          <p:nvPr/>
        </p:nvSpPr>
        <p:spPr bwMode="auto">
          <a:xfrm>
            <a:off x="5300318" y="8425160"/>
            <a:ext cx="280737" cy="280737"/>
          </a:xfrm>
          <a:prstGeom prst="ellipse">
            <a:avLst/>
          </a:prstGeom>
          <a:gradFill>
            <a:gsLst>
              <a:gs pos="0">
                <a:schemeClr val="tx1"/>
              </a:gs>
              <a:gs pos="48000">
                <a:schemeClr val="accent2">
                  <a:lumMod val="97000"/>
                  <a:lumOff val="3000"/>
                </a:schemeClr>
              </a:gs>
              <a:gs pos="100000">
                <a:schemeClr val="accent2">
                  <a:lumMod val="60000"/>
                  <a:lumOff val="40000"/>
                </a:schemeClr>
              </a:gs>
            </a:gsLst>
            <a:lin ang="16200000" scaled="1"/>
          </a:gra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90" name="文本框 89"/>
          <p:cNvSpPr txBox="1"/>
          <p:nvPr/>
        </p:nvSpPr>
        <p:spPr>
          <a:xfrm>
            <a:off x="5762011" y="8259818"/>
            <a:ext cx="9152170" cy="584775"/>
          </a:xfrm>
          <a:prstGeom prst="rect">
            <a:avLst/>
          </a:prstGeom>
          <a:noFill/>
        </p:spPr>
        <p:txBody>
          <a:bodyPr wrap="square" rtlCol="0">
            <a:spAutoFit/>
          </a:bodyPr>
          <a:lstStyle/>
          <a:p>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地市级以上代理商</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5-10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家，销售额在</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300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万元以上</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圆角 90"/>
          <p:cNvSpPr/>
          <p:nvPr/>
        </p:nvSpPr>
        <p:spPr bwMode="auto">
          <a:xfrm>
            <a:off x="2735703" y="8104329"/>
            <a:ext cx="2421655" cy="537016"/>
          </a:xfrm>
          <a:prstGeom prst="roundRect">
            <a:avLst>
              <a:gd name="adj" fmla="val 50000"/>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92" name="文本框 91"/>
          <p:cNvSpPr txBox="1"/>
          <p:nvPr/>
        </p:nvSpPr>
        <p:spPr>
          <a:xfrm>
            <a:off x="3212439" y="8120758"/>
            <a:ext cx="1428596" cy="523220"/>
          </a:xfrm>
          <a:prstGeom prst="rect">
            <a:avLst/>
          </a:prstGeom>
          <a:noFill/>
        </p:spPr>
        <p:txBody>
          <a:bodyPr wrap="none" rtlCol="0">
            <a:spAutoFit/>
          </a:bodyPr>
          <a:lstStyle>
            <a:defPPr>
              <a:defRPr lang="zh-CN"/>
            </a:defPPr>
            <a:lvl1pPr algn="ctr">
              <a:defRPr b="0">
                <a:solidFill>
                  <a:schemeClr val="accent2"/>
                </a:solidFill>
                <a:latin typeface="+mj-ea"/>
                <a:ea typeface="+mj-ea"/>
              </a:defRPr>
            </a:lvl1pPr>
          </a:lstStyle>
          <a:p>
            <a:r>
              <a:rPr lang="en-US" altLang="zh-CN" sz="2800" b="1" dirty="0">
                <a:solidFill>
                  <a:schemeClr val="bg1"/>
                </a:solidFill>
                <a:latin typeface="微软雅黑" panose="020B0503020204020204" pitchFamily="34" charset="-122"/>
                <a:ea typeface="微软雅黑" panose="020B0503020204020204" pitchFamily="34" charset="-122"/>
              </a:rPr>
              <a:t>2019</a:t>
            </a:r>
            <a:r>
              <a:rPr lang="zh-CN" altLang="zh-CN" sz="2800" b="1" dirty="0">
                <a:solidFill>
                  <a:schemeClr val="bg1"/>
                </a:solidFill>
                <a:latin typeface="微软雅黑" panose="020B0503020204020204" pitchFamily="34" charset="-122"/>
                <a:ea typeface="微软雅黑" panose="020B0503020204020204" pitchFamily="34" charset="-122"/>
              </a:rPr>
              <a:t>年</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8591020" y="6696968"/>
            <a:ext cx="6306002" cy="584775"/>
          </a:xfrm>
          <a:prstGeom prst="rect">
            <a:avLst/>
          </a:prstGeom>
          <a:noFill/>
        </p:spPr>
        <p:txBody>
          <a:bodyPr wrap="square" rtlCol="0">
            <a:spAutoFit/>
          </a:bodyPr>
          <a:lstStyle>
            <a:defPPr>
              <a:defRPr lang="zh-CN"/>
            </a:defPPr>
            <a:lvl1pPr>
              <a:defRPr sz="1600">
                <a:solidFill>
                  <a:schemeClr val="tx2"/>
                </a:solidFill>
                <a:latin typeface="+mj-ea"/>
                <a:ea typeface="+mj-ea"/>
              </a:defRPr>
            </a:lvl1pPr>
          </a:lstStyle>
          <a:p>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达到</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500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万销售额</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矩形: 圆角 97"/>
          <p:cNvSpPr/>
          <p:nvPr/>
        </p:nvSpPr>
        <p:spPr bwMode="auto">
          <a:xfrm>
            <a:off x="5581202" y="6492208"/>
            <a:ext cx="2421655" cy="537016"/>
          </a:xfrm>
          <a:prstGeom prst="roundRect">
            <a:avLst>
              <a:gd name="adj" fmla="val 50000"/>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99" name="文本框 98"/>
          <p:cNvSpPr txBox="1"/>
          <p:nvPr/>
        </p:nvSpPr>
        <p:spPr>
          <a:xfrm>
            <a:off x="6085053" y="6490913"/>
            <a:ext cx="1428596" cy="523220"/>
          </a:xfrm>
          <a:prstGeom prst="rect">
            <a:avLst/>
          </a:prstGeom>
          <a:noFill/>
        </p:spPr>
        <p:txBody>
          <a:bodyPr wrap="none" rtlCol="0">
            <a:spAutoFit/>
          </a:bodyPr>
          <a:lstStyle>
            <a:defPPr>
              <a:defRPr lang="zh-CN"/>
            </a:defPPr>
            <a:lvl1pPr>
              <a:defRPr b="1">
                <a:solidFill>
                  <a:schemeClr val="accent1"/>
                </a:solidFill>
              </a:defRPr>
            </a:lvl1pPr>
          </a:lstStyle>
          <a:p>
            <a:r>
              <a:rPr lang="en-US" altLang="zh-CN" sz="2800" dirty="0">
                <a:solidFill>
                  <a:schemeClr val="bg1"/>
                </a:solidFill>
                <a:latin typeface="微软雅黑" panose="020B0503020204020204" pitchFamily="34" charset="-122"/>
                <a:ea typeface="微软雅黑" panose="020B0503020204020204" pitchFamily="34" charset="-122"/>
              </a:rPr>
              <a:t>2020</a:t>
            </a:r>
            <a:r>
              <a:rPr lang="zh-CN" altLang="zh-CN" sz="2800" dirty="0">
                <a:solidFill>
                  <a:schemeClr val="bg1"/>
                </a:solidFill>
                <a:latin typeface="微软雅黑" panose="020B0503020204020204" pitchFamily="34" charset="-122"/>
                <a:ea typeface="微软雅黑" panose="020B0503020204020204" pitchFamily="34" charset="-122"/>
              </a:rPr>
              <a:t>年</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02" name="TextBox 22"/>
          <p:cNvSpPr txBox="1"/>
          <p:nvPr/>
        </p:nvSpPr>
        <p:spPr>
          <a:xfrm>
            <a:off x="2637164" y="3429343"/>
            <a:ext cx="2192461" cy="1100558"/>
          </a:xfrm>
          <a:prstGeom prst="rect">
            <a:avLst/>
          </a:prstGeom>
          <a:noFill/>
        </p:spPr>
        <p:txBody>
          <a:bodyPr wrap="square" rtlCol="0">
            <a:spAutoFit/>
          </a:bodyPr>
          <a:lstStyle/>
          <a:p>
            <a:pPr algn="ctr"/>
            <a:r>
              <a:rPr lang="zh-CN" altLang="en-US" sz="3275" b="1">
                <a:solidFill>
                  <a:schemeClr val="bg2"/>
                </a:solidFill>
                <a:latin typeface="+mj-ea"/>
                <a:ea typeface="+mj-ea"/>
              </a:rPr>
              <a:t>未来三年营收预测</a:t>
            </a:r>
            <a:endParaRPr lang="zh-CN" altLang="en-US" sz="3275" b="1" dirty="0">
              <a:solidFill>
                <a:schemeClr val="bg2"/>
              </a:solidFill>
              <a:latin typeface="+mj-ea"/>
              <a:ea typeface="+mj-ea"/>
            </a:endParaRPr>
          </a:p>
        </p:txBody>
      </p:sp>
      <p:sp>
        <p:nvSpPr>
          <p:cNvPr id="103" name="Oval 12"/>
          <p:cNvSpPr>
            <a:spLocks noChangeArrowheads="1"/>
          </p:cNvSpPr>
          <p:nvPr/>
        </p:nvSpPr>
        <p:spPr bwMode="auto">
          <a:xfrm>
            <a:off x="9628657" y="4759510"/>
            <a:ext cx="388006" cy="388008"/>
          </a:xfrm>
          <a:prstGeom prst="ellipse">
            <a:avLst/>
          </a:prstGeom>
          <a:gradFill>
            <a:gsLst>
              <a:gs pos="0">
                <a:schemeClr val="tx1"/>
              </a:gs>
              <a:gs pos="48000">
                <a:schemeClr val="accent2">
                  <a:lumMod val="97000"/>
                  <a:lumOff val="3000"/>
                </a:schemeClr>
              </a:gs>
              <a:gs pos="100000">
                <a:schemeClr val="accent2">
                  <a:lumMod val="60000"/>
                  <a:lumOff val="40000"/>
                </a:schemeClr>
              </a:gs>
            </a:gsLst>
            <a:lin ang="16200000" scaled="1"/>
          </a:gra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104" name="文本框 103"/>
          <p:cNvSpPr txBox="1"/>
          <p:nvPr/>
        </p:nvSpPr>
        <p:spPr>
          <a:xfrm>
            <a:off x="10110585" y="4680744"/>
            <a:ext cx="5350981" cy="1077218"/>
          </a:xfrm>
          <a:prstGeom prst="rect">
            <a:avLst/>
          </a:prstGeom>
          <a:noFill/>
        </p:spPr>
        <p:txBody>
          <a:bodyPr wrap="square" rtlCol="0">
            <a:spAutoFit/>
          </a:bodyPr>
          <a:lstStyle>
            <a:defPPr>
              <a:defRPr lang="zh-CN"/>
            </a:defPPr>
            <a:lvl1pPr>
              <a:defRPr sz="1600">
                <a:solidFill>
                  <a:schemeClr val="tx2"/>
                </a:solidFill>
                <a:latin typeface="+mj-ea"/>
                <a:ea typeface="+mj-ea"/>
              </a:defRPr>
            </a:lvl1pPr>
          </a:lstStyle>
          <a:p>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达到</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1000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万销售额，利润率保持在</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20%--40%</a:t>
            </a:r>
            <a:endPar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矩形: 圆角 104"/>
          <p:cNvSpPr/>
          <p:nvPr/>
        </p:nvSpPr>
        <p:spPr bwMode="auto">
          <a:xfrm>
            <a:off x="7150391" y="4402488"/>
            <a:ext cx="2421655" cy="537016"/>
          </a:xfrm>
          <a:prstGeom prst="roundRect">
            <a:avLst>
              <a:gd name="adj" fmla="val 50000"/>
            </a:avLst>
          </a:prstGeom>
          <a:solidFill>
            <a:srgbClr val="119274"/>
          </a:solidFill>
          <a:ln w="9525" cap="flat">
            <a:solidFill>
              <a:schemeClr val="bg2"/>
            </a:solidFill>
            <a:prstDash val="solid"/>
            <a:miter lim="800000"/>
          </a:ln>
          <a:effectLst>
            <a:outerShdw blurRad="63500" sx="102000" sy="102000" algn="ctr" rotWithShape="0">
              <a:prstClr val="black">
                <a:alpha val="40000"/>
              </a:prstClr>
            </a:outerShdw>
          </a:effectLst>
        </p:spPr>
        <p:txBody>
          <a:bodyPr vert="horz" wrap="square" lIns="124820" tIns="62410" rIns="124820" bIns="62410" numCol="1" anchor="t" anchorCtr="0" compatLnSpc="1"/>
          <a:lstStyle/>
          <a:p>
            <a:endParaRPr lang="zh-CN" altLang="en-US">
              <a:latin typeface="+mn-lt"/>
              <a:ea typeface="+mn-ea"/>
              <a:cs typeface="+mn-ea"/>
            </a:endParaRPr>
          </a:p>
        </p:txBody>
      </p:sp>
      <p:sp>
        <p:nvSpPr>
          <p:cNvPr id="106" name="文本框 105"/>
          <p:cNvSpPr txBox="1"/>
          <p:nvPr/>
        </p:nvSpPr>
        <p:spPr>
          <a:xfrm>
            <a:off x="7702226" y="4433851"/>
            <a:ext cx="1428596" cy="523220"/>
          </a:xfrm>
          <a:prstGeom prst="rect">
            <a:avLst/>
          </a:prstGeom>
          <a:noFill/>
        </p:spPr>
        <p:txBody>
          <a:bodyPr wrap="none" rtlCol="0">
            <a:spAutoFit/>
          </a:bodyPr>
          <a:lstStyle>
            <a:defPPr>
              <a:defRPr lang="zh-CN"/>
            </a:defPPr>
            <a:lvl1pPr>
              <a:defRPr b="1">
                <a:solidFill>
                  <a:schemeClr val="accent1"/>
                </a:solidFill>
              </a:defRPr>
            </a:lvl1pPr>
          </a:lstStyle>
          <a:p>
            <a:pPr algn="ctr"/>
            <a:r>
              <a:rPr lang="en-US" altLang="zh-CN" sz="2800" dirty="0">
                <a:solidFill>
                  <a:schemeClr val="bg2"/>
                </a:solidFill>
                <a:latin typeface="微软雅黑" panose="020B0503020204020204" pitchFamily="34" charset="-122"/>
                <a:ea typeface="微软雅黑" panose="020B0503020204020204" pitchFamily="34" charset="-122"/>
              </a:rPr>
              <a:t>2021</a:t>
            </a:r>
            <a:r>
              <a:rPr lang="zh-CN" altLang="en-US" sz="2800" dirty="0">
                <a:solidFill>
                  <a:schemeClr val="bg2"/>
                </a:solidFill>
                <a:latin typeface="微软雅黑" panose="020B0503020204020204" pitchFamily="34" charset="-122"/>
                <a:ea typeface="微软雅黑" panose="020B0503020204020204" pitchFamily="34" charset="-122"/>
              </a:rPr>
              <a:t>年</a:t>
            </a:r>
            <a:endParaRPr lang="zh-CN" altLang="en-US" sz="2800"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421815" y="792312"/>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06</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第六部分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5797079" y="3819448"/>
            <a:ext cx="6431722" cy="1722591"/>
            <a:chOff x="2366775" y="332055"/>
            <a:chExt cx="4711724" cy="1261930"/>
          </a:xfrm>
        </p:grpSpPr>
        <p:sp>
          <p:nvSpPr>
            <p:cNvPr id="5" name="文本框 4"/>
            <p:cNvSpPr txBox="1"/>
            <p:nvPr/>
          </p:nvSpPr>
          <p:spPr>
            <a:xfrm>
              <a:off x="3484803" y="332055"/>
              <a:ext cx="1939039" cy="608769"/>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预算效益</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2366775" y="989302"/>
              <a:ext cx="4711724" cy="604683"/>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3600" dirty="0">
                  <a:solidFill>
                    <a:schemeClr val="tx1">
                      <a:lumMod val="75000"/>
                      <a:lumOff val="25000"/>
                    </a:schemeClr>
                  </a:solidFill>
                  <a:latin typeface="微软雅黑" panose="020B0503020204020204" pitchFamily="34" charset="-122"/>
                  <a:ea typeface="微软雅黑" panose="020B0503020204020204" pitchFamily="34" charset="-122"/>
                </a:rPr>
                <a:t>项目预算</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rPr>
                <a:t>         2.</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效益分析</a:t>
              </a:r>
              <a:endPar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3" name="KSO_Shape"/>
          <p:cNvSpPr/>
          <p:nvPr/>
        </p:nvSpPr>
        <p:spPr bwMode="auto">
          <a:xfrm>
            <a:off x="8280410" y="2946748"/>
            <a:ext cx="732530" cy="62264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11927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项目预算，效益分析</a:t>
            </a:r>
            <a:endParaRPr lang="zh-CN" altLang="en-US" dirty="0"/>
          </a:p>
        </p:txBody>
      </p:sp>
      <p:sp>
        <p:nvSpPr>
          <p:cNvPr id="28" name="KSO_Shape"/>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5" name="be230748-8130-417f-8910-2a57dbe0de9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520712" y="1797010"/>
            <a:ext cx="15881325" cy="7301213"/>
            <a:chOff x="1725498" y="1616084"/>
            <a:chExt cx="8741004" cy="4018551"/>
          </a:xfrm>
        </p:grpSpPr>
        <p:sp>
          <p:nvSpPr>
            <p:cNvPr id="36" name="îṩlïḋé"/>
            <p:cNvSpPr/>
            <p:nvPr/>
          </p:nvSpPr>
          <p:spPr>
            <a:xfrm>
              <a:off x="4449417" y="5077236"/>
              <a:ext cx="3293166" cy="557399"/>
            </a:xfrm>
            <a:prstGeom prst="rect">
              <a:avLst/>
            </a:prstGeom>
            <a:solidFill>
              <a:srgbClr val="3EB3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iṩḷïḓè"/>
            <p:cNvSpPr/>
            <p:nvPr/>
          </p:nvSpPr>
          <p:spPr>
            <a:xfrm>
              <a:off x="4449417" y="2700244"/>
              <a:ext cx="3293166" cy="2317048"/>
            </a:xfrm>
            <a:prstGeom prst="rect">
              <a:avLst/>
            </a:prstGeom>
            <a:blipFill>
              <a:blip r:embed="rId2"/>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zh-CN" altLang="en-US"/>
            </a:p>
          </p:txBody>
        </p:sp>
        <p:sp>
          <p:nvSpPr>
            <p:cNvPr id="39" name="i$ľïḑé"/>
            <p:cNvSpPr txBox="1"/>
            <p:nvPr/>
          </p:nvSpPr>
          <p:spPr>
            <a:xfrm>
              <a:off x="2640555" y="1616084"/>
              <a:ext cx="6551870" cy="1304450"/>
            </a:xfrm>
            <a:prstGeom prst="rect">
              <a:avLst/>
            </a:prstGeom>
            <a:noFill/>
          </p:spPr>
          <p:txBody>
            <a:bodyPr wrap="square" lIns="90000" tIns="46800" rIns="90000" bIns="46800" rtlCol="0">
              <a:normAutofit/>
            </a:bodyPr>
            <a:lstStyle/>
            <a:p>
              <a:pPr algn="ctr">
                <a:lnSpc>
                  <a:spcPct val="150000"/>
                </a:lnSpc>
              </a:pP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投资</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万元，流动资金</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10—20</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万元</a:t>
              </a: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前期投入大，但后期的回报也较大，每台石材磨边机可盈利</a:t>
              </a: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rPr>
                <a:t>万元</a:t>
              </a:r>
              <a:endPar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íSḻîḓê"/>
            <p:cNvGrpSpPr/>
            <p:nvPr/>
          </p:nvGrpSpPr>
          <p:grpSpPr>
            <a:xfrm>
              <a:off x="1725498" y="2962605"/>
              <a:ext cx="2547391" cy="1792326"/>
              <a:chOff x="1293289" y="2962605"/>
              <a:chExt cx="2547391" cy="1792326"/>
            </a:xfrm>
          </p:grpSpPr>
          <p:sp>
            <p:nvSpPr>
              <p:cNvPr id="47" name="ïṡľïďê"/>
              <p:cNvSpPr/>
              <p:nvPr/>
            </p:nvSpPr>
            <p:spPr>
              <a:xfrm>
                <a:off x="1293289" y="2962605"/>
                <a:ext cx="2547391" cy="1792326"/>
              </a:xfrm>
              <a:prstGeom prst="rect">
                <a:avLst/>
              </a:prstGeom>
              <a:blipFill>
                <a:blip r:embed="rId3"/>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zh-CN" altLang="en-US" dirty="0"/>
              </a:p>
            </p:txBody>
          </p:sp>
          <p:sp>
            <p:nvSpPr>
              <p:cNvPr id="48" name="îSḻîďê"/>
              <p:cNvSpPr/>
              <p:nvPr/>
            </p:nvSpPr>
            <p:spPr bwMode="auto">
              <a:xfrm>
                <a:off x="1293289" y="4403034"/>
                <a:ext cx="2547391" cy="351895"/>
              </a:xfrm>
              <a:prstGeom prst="rect">
                <a:avLst/>
              </a:prstGeom>
              <a:solidFill>
                <a:schemeClr val="accent1"/>
              </a:solidFill>
              <a:ln>
                <a:noFill/>
              </a:ln>
            </p:spPr>
            <p:txBody>
              <a:bodyPr wrap="square" lIns="90000" tIns="46800" rIns="90000" bIns="4680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60000"/>
                  </a:lnSpc>
                </a:pPr>
                <a:endParaRPr lang="en-US" altLang="zh-CN" sz="1100" dirty="0">
                  <a:solidFill>
                    <a:schemeClr val="bg1"/>
                  </a:solidFill>
                </a:endParaRPr>
              </a:p>
            </p:txBody>
          </p:sp>
        </p:grpSp>
        <p:sp>
          <p:nvSpPr>
            <p:cNvPr id="41" name="íśļîḓé"/>
            <p:cNvSpPr/>
            <p:nvPr/>
          </p:nvSpPr>
          <p:spPr bwMode="auto">
            <a:xfrm>
              <a:off x="4449418" y="5077236"/>
              <a:ext cx="32931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20000"/>
                </a:lnSpc>
              </a:pPr>
              <a:endParaRPr lang="en-US" altLang="zh-CN" sz="1100" dirty="0"/>
            </a:p>
          </p:txBody>
        </p:sp>
        <p:grpSp>
          <p:nvGrpSpPr>
            <p:cNvPr id="43" name="ïṣļíḋe"/>
            <p:cNvGrpSpPr/>
            <p:nvPr/>
          </p:nvGrpSpPr>
          <p:grpSpPr>
            <a:xfrm>
              <a:off x="7919111" y="2962605"/>
              <a:ext cx="2547391" cy="1792326"/>
              <a:chOff x="872267" y="2962605"/>
              <a:chExt cx="2547391" cy="1792326"/>
            </a:xfrm>
          </p:grpSpPr>
          <p:sp>
            <p:nvSpPr>
              <p:cNvPr id="44" name="ï$ľïḋe"/>
              <p:cNvSpPr/>
              <p:nvPr/>
            </p:nvSpPr>
            <p:spPr>
              <a:xfrm>
                <a:off x="872267" y="2962605"/>
                <a:ext cx="2547391" cy="1792326"/>
              </a:xfrm>
              <a:prstGeom prst="rect">
                <a:avLst/>
              </a:prstGeom>
              <a:blipFill>
                <a:blip r:embed="rId4"/>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zh-CN" altLang="en-US"/>
              </a:p>
            </p:txBody>
          </p:sp>
          <p:sp>
            <p:nvSpPr>
              <p:cNvPr id="45" name="îṥḻîḍe"/>
              <p:cNvSpPr/>
              <p:nvPr/>
            </p:nvSpPr>
            <p:spPr bwMode="auto">
              <a:xfrm>
                <a:off x="872267" y="4403034"/>
                <a:ext cx="2547391" cy="351895"/>
              </a:xfrm>
              <a:prstGeom prst="rect">
                <a:avLst/>
              </a:prstGeom>
              <a:solidFill>
                <a:schemeClr val="accent1"/>
              </a:solidFill>
              <a:ln>
                <a:noFill/>
              </a:ln>
            </p:spPr>
            <p:txBody>
              <a:bodyPr wrap="square" lIns="90000" tIns="46800" rIns="90000" bIns="4680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60000"/>
                  </a:lnSpc>
                </a:pPr>
                <a:r>
                  <a:rPr lang="en-US" altLang="zh-CN" sz="1100" dirty="0">
                    <a:solidFill>
                      <a:schemeClr val="bg1"/>
                    </a:solidFill>
                  </a:rPr>
                  <a:t>.</a:t>
                </a:r>
                <a:endParaRPr lang="en-US" altLang="zh-CN" sz="1100" dirty="0">
                  <a:solidFill>
                    <a:schemeClr val="bg1"/>
                  </a:solidFill>
                </a:endParaRPr>
              </a:p>
            </p:txBody>
          </p:sp>
        </p:grpSp>
      </p:grpSp>
      <p:sp>
        <p:nvSpPr>
          <p:cNvPr id="15" name="矩形 14"/>
          <p:cNvSpPr/>
          <p:nvPr/>
        </p:nvSpPr>
        <p:spPr>
          <a:xfrm>
            <a:off x="7240526" y="8207139"/>
            <a:ext cx="2441695" cy="769441"/>
          </a:xfrm>
          <a:prstGeom prst="rect">
            <a:avLst/>
          </a:prstGeom>
        </p:spPr>
        <p:txBody>
          <a:bodyPr wrap="non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藤超机械</a:t>
            </a:r>
            <a:endParaRPr lang="zh-CN" altLang="en-US" sz="4400" b="1" i="0" dirty="0">
              <a:solidFill>
                <a:schemeClr val="bg1"/>
              </a:solidFill>
              <a:effectLst/>
              <a:latin typeface="微软雅黑" panose="020B0503020204020204" pitchFamily="34" charset="-122"/>
              <a:ea typeface="微软雅黑" panose="020B0503020204020204" pitchFamily="34" charset="-122"/>
            </a:endParaRPr>
          </a:p>
        </p:txBody>
      </p:sp>
      <p:sp>
        <p:nvSpPr>
          <p:cNvPr id="52" name="矩形 51"/>
          <p:cNvSpPr/>
          <p:nvPr/>
        </p:nvSpPr>
        <p:spPr>
          <a:xfrm>
            <a:off x="13357919" y="6839226"/>
            <a:ext cx="1826141" cy="584775"/>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藤超机械</a:t>
            </a:r>
            <a:endParaRPr lang="zh-CN" altLang="en-US" sz="3200" b="1" i="0" dirty="0">
              <a:solidFill>
                <a:schemeClr val="bg1"/>
              </a:solidFill>
              <a:effectLst/>
              <a:latin typeface="微软雅黑" panose="020B0503020204020204" pitchFamily="34" charset="-122"/>
              <a:ea typeface="微软雅黑" panose="020B0503020204020204" pitchFamily="34" charset="-122"/>
            </a:endParaRPr>
          </a:p>
        </p:txBody>
      </p:sp>
      <p:sp>
        <p:nvSpPr>
          <p:cNvPr id="53" name="矩形 52"/>
          <p:cNvSpPr/>
          <p:nvPr/>
        </p:nvSpPr>
        <p:spPr>
          <a:xfrm>
            <a:off x="1887744" y="6887842"/>
            <a:ext cx="1826141" cy="584775"/>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藤超机械</a:t>
            </a:r>
            <a:endParaRPr lang="zh-CN" altLang="en-US" sz="3200" b="1" i="0" dirty="0">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3" name="文本框 2"/>
          <p:cNvSpPr txBox="1"/>
          <p:nvPr/>
        </p:nvSpPr>
        <p:spPr>
          <a:xfrm>
            <a:off x="12421815" y="471699"/>
            <a:ext cx="4067139" cy="2154436"/>
          </a:xfrm>
          <a:prstGeom prst="rect">
            <a:avLst/>
          </a:prstGeom>
          <a:noFill/>
        </p:spPr>
        <p:txBody>
          <a:bodyPr wrap="none" rtlCol="0">
            <a:spAutoFit/>
            <a:scene3d>
              <a:camera prst="orthographicFront"/>
              <a:lightRig rig="threePt" dir="t"/>
            </a:scene3d>
            <a:sp3d contourW="12700"/>
          </a:bodyPr>
          <a:lstStyle/>
          <a:p>
            <a:pPr algn="r" fontAlgn="auto">
              <a:spcBef>
                <a:spcPts val="0"/>
              </a:spcBef>
              <a:spcAft>
                <a:spcPts val="0"/>
              </a:spcAft>
              <a:defRPr/>
            </a:pPr>
            <a:r>
              <a:rPr lang="en-US" altLang="zh-CN" sz="8000" b="1" dirty="0">
                <a:solidFill>
                  <a:schemeClr val="tx1">
                    <a:lumMod val="75000"/>
                    <a:lumOff val="25000"/>
                  </a:schemeClr>
                </a:solidFill>
                <a:latin typeface="+mn-lt"/>
                <a:ea typeface="+mn-ea"/>
                <a:cs typeface="+mn-ea"/>
                <a:sym typeface="+mn-lt"/>
              </a:rPr>
              <a:t>PART 07</a:t>
            </a:r>
            <a:endParaRPr lang="en-US" altLang="zh-CN" sz="8000" b="1" dirty="0">
              <a:solidFill>
                <a:schemeClr val="tx1">
                  <a:lumMod val="75000"/>
                  <a:lumOff val="25000"/>
                </a:schemeClr>
              </a:solidFill>
              <a:latin typeface="+mn-lt"/>
              <a:ea typeface="+mn-ea"/>
              <a:cs typeface="+mn-ea"/>
              <a:sym typeface="+mn-lt"/>
            </a:endParaRPr>
          </a:p>
          <a:p>
            <a:pPr algn="r" fontAlgn="auto">
              <a:spcBef>
                <a:spcPts val="0"/>
              </a:spcBef>
              <a:spcAft>
                <a:spcPts val="0"/>
              </a:spcAft>
              <a:defRPr/>
            </a:pPr>
            <a:r>
              <a:rPr lang="zh-CN" altLang="en-US" sz="5400" b="1" dirty="0">
                <a:solidFill>
                  <a:schemeClr val="tx1">
                    <a:lumMod val="75000"/>
                    <a:lumOff val="25000"/>
                  </a:schemeClr>
                </a:solidFill>
                <a:latin typeface="+mn-lt"/>
                <a:ea typeface="+mn-ea"/>
                <a:cs typeface="+mn-ea"/>
                <a:sym typeface="+mn-lt"/>
              </a:rPr>
              <a:t>第七部分</a:t>
            </a:r>
            <a:endParaRPr lang="zh-CN" altLang="en-US" sz="5400" b="1" dirty="0">
              <a:solidFill>
                <a:schemeClr val="tx1">
                  <a:lumMod val="75000"/>
                  <a:lumOff val="25000"/>
                </a:schemeClr>
              </a:solidFill>
              <a:latin typeface="+mn-lt"/>
              <a:ea typeface="+mn-ea"/>
              <a:cs typeface="+mn-ea"/>
              <a:sym typeface="+mn-lt"/>
            </a:endParaRPr>
          </a:p>
        </p:txBody>
      </p:sp>
      <p:grpSp>
        <p:nvGrpSpPr>
          <p:cNvPr id="4" name="组合 3"/>
          <p:cNvGrpSpPr/>
          <p:nvPr/>
        </p:nvGrpSpPr>
        <p:grpSpPr>
          <a:xfrm>
            <a:off x="5797079" y="4068783"/>
            <a:ext cx="6431721" cy="2149139"/>
            <a:chOff x="2799036" y="332055"/>
            <a:chExt cx="4711724" cy="1574409"/>
          </a:xfrm>
        </p:grpSpPr>
        <p:sp>
          <p:nvSpPr>
            <p:cNvPr id="5" name="文本框 4"/>
            <p:cNvSpPr txBox="1"/>
            <p:nvPr/>
          </p:nvSpPr>
          <p:spPr>
            <a:xfrm>
              <a:off x="3484804" y="332055"/>
              <a:ext cx="1939039" cy="608769"/>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lang="zh-CN" altLang="en-US" sz="4800" b="1" dirty="0">
                  <a:solidFill>
                    <a:srgbClr val="119274"/>
                  </a:solidFill>
                  <a:latin typeface="微软雅黑" panose="020B0503020204020204" pitchFamily="34" charset="-122"/>
                  <a:ea typeface="微软雅黑" panose="020B0503020204020204" pitchFamily="34" charset="-122"/>
                  <a:cs typeface="+mn-ea"/>
                  <a:sym typeface="+mn-lt"/>
                </a:rPr>
                <a:t>风险分析</a:t>
              </a:r>
              <a:endParaRPr lang="zh-CN" altLang="en-US" sz="4800" b="1" dirty="0">
                <a:solidFill>
                  <a:srgbClr val="119274"/>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2799036" y="1074950"/>
              <a:ext cx="4711724" cy="831514"/>
            </a:xfrm>
            <a:prstGeom prst="rect">
              <a:avLst/>
            </a:prstGeom>
            <a:noFill/>
          </p:spPr>
          <p:txBody>
            <a:bodyPr wrap="square" rtlCol="0">
              <a:spAutoFit/>
              <a:scene3d>
                <a:camera prst="orthographicFront"/>
                <a:lightRig rig="threePt" dir="t"/>
              </a:scene3d>
              <a:sp3d contourW="12700"/>
            </a:bodyPr>
            <a:lstStyle/>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较好销售量</a:t>
              </a:r>
              <a:r>
                <a:rPr lang="en-US" altLang="zh-CN" sz="2400" dirty="0">
                  <a:latin typeface="微软雅黑" panose="020B0503020204020204" pitchFamily="34" charset="-122"/>
                  <a:ea typeface="微软雅黑" panose="020B0503020204020204" pitchFamily="34" charset="-122"/>
                </a:rPr>
                <a:t>         </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融资难</a:t>
              </a:r>
              <a:r>
                <a:rPr lang="en-US" altLang="zh-CN"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后期服务</a:t>
              </a:r>
              <a:r>
                <a:rPr lang="zh-CN" altLang="en-US" sz="2400" dirty="0">
                  <a:latin typeface="微软雅黑" panose="020B0503020204020204" pitchFamily="34" charset="-122"/>
                  <a:ea typeface="微软雅黑" panose="020B0503020204020204" pitchFamily="34" charset="-122"/>
                </a:rPr>
                <a:t>问题     </a:t>
              </a: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4.</a:t>
              </a:r>
              <a:r>
                <a:rPr lang="zh-CN" altLang="zh-CN" sz="2400" dirty="0">
                  <a:latin typeface="微软雅黑" panose="020B0503020204020204" pitchFamily="34" charset="-122"/>
                  <a:ea typeface="微软雅黑" panose="020B0503020204020204" pitchFamily="34" charset="-122"/>
                </a:rPr>
                <a:t>知名度美誉度不足</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5" name="KSO_Shape"/>
          <p:cNvSpPr/>
          <p:nvPr/>
        </p:nvSpPr>
        <p:spPr bwMode="auto">
          <a:xfrm>
            <a:off x="7606744" y="3153106"/>
            <a:ext cx="853518" cy="83099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119274"/>
          </a:solidFill>
          <a:ln>
            <a:noFill/>
          </a:ln>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dirty="0">
              <a:solidFill>
                <a:schemeClr val="accent3"/>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风险分析</a:t>
            </a:r>
            <a:endParaRPr lang="zh-CN" altLang="en-US" dirty="0"/>
          </a:p>
        </p:txBody>
      </p:sp>
      <p:grpSp>
        <p:nvGrpSpPr>
          <p:cNvPr id="47" name="组合 46"/>
          <p:cNvGrpSpPr/>
          <p:nvPr/>
        </p:nvGrpSpPr>
        <p:grpSpPr>
          <a:xfrm>
            <a:off x="324471" y="114300"/>
            <a:ext cx="746572" cy="661016"/>
            <a:chOff x="2098676" y="7219950"/>
            <a:chExt cx="1163637" cy="1030288"/>
          </a:xfrm>
          <a:solidFill>
            <a:schemeClr val="accent5"/>
          </a:solidFill>
        </p:grpSpPr>
        <p:sp>
          <p:nvSpPr>
            <p:cNvPr id="48" name="Freeform 13"/>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4"/>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5"/>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6"/>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Freeform 21"/>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83" name="直接连接符 82"/>
          <p:cNvCxnSpPr/>
          <p:nvPr/>
        </p:nvCxnSpPr>
        <p:spPr>
          <a:xfrm>
            <a:off x="140053" y="5328816"/>
            <a:ext cx="16642644" cy="0"/>
          </a:xfrm>
          <a:prstGeom prst="line">
            <a:avLst/>
          </a:prstGeom>
          <a:ln w="12700">
            <a:solidFill>
              <a:srgbClr val="475C67"/>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1955966" y="4345983"/>
            <a:ext cx="1965667" cy="1965667"/>
            <a:chOff x="1061221" y="1615617"/>
            <a:chExt cx="1080000" cy="1080000"/>
          </a:xfrm>
        </p:grpSpPr>
        <p:sp>
          <p:nvSpPr>
            <p:cNvPr id="85" name="椭圆 84"/>
            <p:cNvSpPr/>
            <p:nvPr/>
          </p:nvSpPr>
          <p:spPr>
            <a:xfrm>
              <a:off x="1061221" y="1615617"/>
              <a:ext cx="1080000" cy="1080000"/>
            </a:xfrm>
            <a:prstGeom prst="ellipse">
              <a:avLst/>
            </a:prstGeom>
            <a:solidFill>
              <a:srgbClr val="119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cs typeface="+mn-ea"/>
                <a:sym typeface="+mn-lt"/>
              </a:endParaRPr>
            </a:p>
          </p:txBody>
        </p:sp>
        <p:sp>
          <p:nvSpPr>
            <p:cNvPr id="86" name="矩形 85"/>
            <p:cNvSpPr/>
            <p:nvPr/>
          </p:nvSpPr>
          <p:spPr>
            <a:xfrm>
              <a:off x="1097791" y="2001729"/>
              <a:ext cx="1006863" cy="321294"/>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销量不错</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93" name="矩形 92"/>
          <p:cNvSpPr/>
          <p:nvPr/>
        </p:nvSpPr>
        <p:spPr>
          <a:xfrm>
            <a:off x="2032942" y="6441607"/>
            <a:ext cx="1811714" cy="646331"/>
          </a:xfrm>
          <a:prstGeom prst="rect">
            <a:avLst/>
          </a:prstGeom>
        </p:spPr>
        <p:txBody>
          <a:bodyPr wrap="none">
            <a:spAutoFit/>
          </a:bodyPr>
          <a:lstStyle/>
          <a:p>
            <a:pPr algn="ctr"/>
            <a:r>
              <a:rPr lang="zh-CN" altLang="en-US" b="1" dirty="0">
                <a:solidFill>
                  <a:srgbClr val="475C67"/>
                </a:solidFill>
                <a:cs typeface="+mn-ea"/>
                <a:sym typeface="+mn-lt"/>
              </a:rPr>
              <a:t>如何继续</a:t>
            </a:r>
            <a:endParaRPr lang="en-US" altLang="zh-CN" b="1" dirty="0">
              <a:solidFill>
                <a:srgbClr val="475C67"/>
              </a:solidFill>
              <a:cs typeface="+mn-ea"/>
              <a:sym typeface="+mn-lt"/>
            </a:endParaRPr>
          </a:p>
          <a:p>
            <a:pPr algn="ctr"/>
            <a:r>
              <a:rPr lang="zh-CN" altLang="en-US" b="1" dirty="0">
                <a:solidFill>
                  <a:srgbClr val="475C67"/>
                </a:solidFill>
                <a:cs typeface="+mn-ea"/>
                <a:sym typeface="+mn-lt"/>
              </a:rPr>
              <a:t>保持增长问题？</a:t>
            </a:r>
            <a:endParaRPr lang="zh-CN" altLang="en-US" b="1" dirty="0">
              <a:solidFill>
                <a:srgbClr val="475C67"/>
              </a:solidFill>
              <a:cs typeface="+mn-ea"/>
              <a:sym typeface="+mn-lt"/>
            </a:endParaRPr>
          </a:p>
        </p:txBody>
      </p:sp>
      <p:sp>
        <p:nvSpPr>
          <p:cNvPr id="94" name="矩形 93"/>
          <p:cNvSpPr/>
          <p:nvPr/>
        </p:nvSpPr>
        <p:spPr>
          <a:xfrm>
            <a:off x="1418628" y="7305217"/>
            <a:ext cx="3040344" cy="652486"/>
          </a:xfrm>
          <a:prstGeom prst="rect">
            <a:avLst/>
          </a:prstGeom>
          <a:noFill/>
        </p:spPr>
        <p:txBody>
          <a:bodyPr wrap="square" rtlCol="0">
            <a:spAutoFit/>
          </a:bodyPr>
          <a:lstStyle/>
          <a:p>
            <a:pPr algn="ctr"/>
            <a:r>
              <a:rPr lang="zh-CN" altLang="en-US" sz="1820" dirty="0">
                <a:solidFill>
                  <a:schemeClr val="tx1">
                    <a:lumMod val="65000"/>
                    <a:lumOff val="35000"/>
                  </a:schemeClr>
                </a:solidFill>
                <a:cs typeface="+mn-ea"/>
                <a:sym typeface="+mn-lt"/>
              </a:rPr>
              <a:t>建立价格审核制度、压缩人工成本来对应。</a:t>
            </a:r>
            <a:endParaRPr lang="zh-CN" altLang="en-US" sz="1820" dirty="0">
              <a:solidFill>
                <a:schemeClr val="tx1">
                  <a:lumMod val="65000"/>
                  <a:lumOff val="35000"/>
                </a:schemeClr>
              </a:solidFill>
              <a:cs typeface="+mn-ea"/>
              <a:sym typeface="+mn-lt"/>
            </a:endParaRPr>
          </a:p>
        </p:txBody>
      </p:sp>
      <p:grpSp>
        <p:nvGrpSpPr>
          <p:cNvPr id="95" name="组合 94"/>
          <p:cNvGrpSpPr/>
          <p:nvPr/>
        </p:nvGrpSpPr>
        <p:grpSpPr>
          <a:xfrm>
            <a:off x="4589527" y="4345983"/>
            <a:ext cx="1965667" cy="1965667"/>
            <a:chOff x="1061221" y="1615617"/>
            <a:chExt cx="1080000" cy="1080000"/>
          </a:xfrm>
        </p:grpSpPr>
        <p:sp>
          <p:nvSpPr>
            <p:cNvPr id="96" name="椭圆 95"/>
            <p:cNvSpPr/>
            <p:nvPr/>
          </p:nvSpPr>
          <p:spPr>
            <a:xfrm>
              <a:off x="1061221" y="1615617"/>
              <a:ext cx="1080000" cy="1080000"/>
            </a:xfrm>
            <a:prstGeom prst="ellipse">
              <a:avLst/>
            </a:prstGeom>
            <a:solidFill>
              <a:srgbClr val="119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cs typeface="+mn-ea"/>
                <a:sym typeface="+mn-lt"/>
              </a:endParaRPr>
            </a:p>
          </p:txBody>
        </p:sp>
        <p:sp>
          <p:nvSpPr>
            <p:cNvPr id="97" name="矩形 96"/>
            <p:cNvSpPr/>
            <p:nvPr/>
          </p:nvSpPr>
          <p:spPr>
            <a:xfrm>
              <a:off x="1097791" y="2001729"/>
              <a:ext cx="1006863" cy="321294"/>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融资困难</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98" name="矩形 97"/>
          <p:cNvSpPr/>
          <p:nvPr/>
        </p:nvSpPr>
        <p:spPr>
          <a:xfrm>
            <a:off x="4688802" y="2628767"/>
            <a:ext cx="1811714" cy="646331"/>
          </a:xfrm>
          <a:prstGeom prst="rect">
            <a:avLst/>
          </a:prstGeom>
        </p:spPr>
        <p:txBody>
          <a:bodyPr wrap="none">
            <a:spAutoFit/>
          </a:bodyPr>
          <a:lstStyle/>
          <a:p>
            <a:pPr algn="ctr"/>
            <a:r>
              <a:rPr lang="zh-CN" altLang="en-US" b="1" dirty="0">
                <a:solidFill>
                  <a:srgbClr val="475C67"/>
                </a:solidFill>
                <a:cs typeface="+mn-ea"/>
                <a:sym typeface="+mn-lt"/>
              </a:rPr>
              <a:t>如何解决</a:t>
            </a:r>
            <a:endParaRPr lang="en-US" altLang="zh-CN" b="1" dirty="0">
              <a:solidFill>
                <a:srgbClr val="475C67"/>
              </a:solidFill>
              <a:cs typeface="+mn-ea"/>
              <a:sym typeface="+mn-lt"/>
            </a:endParaRPr>
          </a:p>
          <a:p>
            <a:pPr algn="ctr"/>
            <a:r>
              <a:rPr lang="zh-CN" altLang="en-US" b="1" dirty="0">
                <a:solidFill>
                  <a:srgbClr val="475C67"/>
                </a:solidFill>
                <a:cs typeface="+mn-ea"/>
                <a:sym typeface="+mn-lt"/>
              </a:rPr>
              <a:t>融资困难问题？</a:t>
            </a:r>
            <a:endParaRPr lang="zh-CN" altLang="en-US" b="1" dirty="0">
              <a:solidFill>
                <a:srgbClr val="475C67"/>
              </a:solidFill>
              <a:cs typeface="+mn-ea"/>
              <a:sym typeface="+mn-lt"/>
            </a:endParaRPr>
          </a:p>
        </p:txBody>
      </p:sp>
      <p:sp>
        <p:nvSpPr>
          <p:cNvPr id="99" name="矩形 98"/>
          <p:cNvSpPr/>
          <p:nvPr/>
        </p:nvSpPr>
        <p:spPr>
          <a:xfrm>
            <a:off x="4341212" y="3492377"/>
            <a:ext cx="2506895" cy="649409"/>
          </a:xfrm>
          <a:prstGeom prst="rect">
            <a:avLst/>
          </a:prstGeom>
          <a:noFill/>
        </p:spPr>
        <p:txBody>
          <a:bodyPr wrap="square" rtlCol="0">
            <a:spAutoFit/>
          </a:bodyPr>
          <a:lstStyle/>
          <a:p>
            <a:pPr algn="ctr"/>
            <a:r>
              <a:rPr lang="zh-CN" altLang="zh-CN" dirty="0">
                <a:solidFill>
                  <a:schemeClr val="tx1">
                    <a:lumMod val="75000"/>
                    <a:lumOff val="25000"/>
                  </a:schemeClr>
                </a:solidFill>
              </a:rPr>
              <a:t>希望能得到政府青年创业资金的支持</a:t>
            </a:r>
            <a:endParaRPr lang="zh-CN" altLang="en-US" sz="1820" dirty="0">
              <a:solidFill>
                <a:schemeClr val="tx1">
                  <a:lumMod val="75000"/>
                  <a:lumOff val="25000"/>
                </a:schemeClr>
              </a:solidFill>
              <a:cs typeface="+mn-ea"/>
              <a:sym typeface="+mn-lt"/>
            </a:endParaRPr>
          </a:p>
        </p:txBody>
      </p:sp>
      <p:grpSp>
        <p:nvGrpSpPr>
          <p:cNvPr id="100" name="组合 99"/>
          <p:cNvGrpSpPr/>
          <p:nvPr/>
        </p:nvGrpSpPr>
        <p:grpSpPr>
          <a:xfrm>
            <a:off x="7223087" y="4345983"/>
            <a:ext cx="1965667" cy="1965667"/>
            <a:chOff x="1061221" y="1615617"/>
            <a:chExt cx="1080000" cy="1080000"/>
          </a:xfrm>
        </p:grpSpPr>
        <p:sp>
          <p:nvSpPr>
            <p:cNvPr id="101" name="椭圆 100"/>
            <p:cNvSpPr/>
            <p:nvPr/>
          </p:nvSpPr>
          <p:spPr>
            <a:xfrm>
              <a:off x="1061221" y="1615617"/>
              <a:ext cx="1080000" cy="1080000"/>
            </a:xfrm>
            <a:prstGeom prst="ellipse">
              <a:avLst/>
            </a:prstGeom>
            <a:solidFill>
              <a:srgbClr val="119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cs typeface="+mn-ea"/>
                <a:sym typeface="+mn-lt"/>
              </a:endParaRPr>
            </a:p>
          </p:txBody>
        </p:sp>
        <p:sp>
          <p:nvSpPr>
            <p:cNvPr id="102" name="矩形 101"/>
            <p:cNvSpPr/>
            <p:nvPr/>
          </p:nvSpPr>
          <p:spPr>
            <a:xfrm>
              <a:off x="1099552" y="2001729"/>
              <a:ext cx="1003341" cy="321294"/>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服务不足</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03" name="矩形 102"/>
          <p:cNvSpPr/>
          <p:nvPr/>
        </p:nvSpPr>
        <p:spPr>
          <a:xfrm>
            <a:off x="7385207" y="6441607"/>
            <a:ext cx="1811714" cy="646331"/>
          </a:xfrm>
          <a:prstGeom prst="rect">
            <a:avLst/>
          </a:prstGeom>
        </p:spPr>
        <p:txBody>
          <a:bodyPr wrap="none">
            <a:spAutoFit/>
          </a:bodyPr>
          <a:lstStyle/>
          <a:p>
            <a:pPr algn="ctr"/>
            <a:r>
              <a:rPr lang="zh-CN" altLang="en-US" b="1" dirty="0">
                <a:solidFill>
                  <a:srgbClr val="475C67"/>
                </a:solidFill>
                <a:cs typeface="+mn-ea"/>
                <a:sym typeface="+mn-lt"/>
              </a:rPr>
              <a:t>如何解决</a:t>
            </a:r>
            <a:endParaRPr lang="en-US" altLang="zh-CN" b="1" dirty="0">
              <a:solidFill>
                <a:srgbClr val="475C67"/>
              </a:solidFill>
              <a:cs typeface="+mn-ea"/>
              <a:sym typeface="+mn-lt"/>
            </a:endParaRPr>
          </a:p>
          <a:p>
            <a:pPr algn="ctr"/>
            <a:r>
              <a:rPr lang="zh-CN" altLang="en-US" b="1" dirty="0">
                <a:solidFill>
                  <a:srgbClr val="475C67"/>
                </a:solidFill>
                <a:cs typeface="+mn-ea"/>
                <a:sym typeface="+mn-lt"/>
              </a:rPr>
              <a:t>服务不足问题？</a:t>
            </a:r>
            <a:endParaRPr lang="zh-CN" altLang="en-US" b="1" dirty="0">
              <a:solidFill>
                <a:srgbClr val="475C67"/>
              </a:solidFill>
              <a:cs typeface="+mn-ea"/>
              <a:sym typeface="+mn-lt"/>
            </a:endParaRPr>
          </a:p>
        </p:txBody>
      </p:sp>
      <p:sp>
        <p:nvSpPr>
          <p:cNvPr id="104" name="矩形 103"/>
          <p:cNvSpPr/>
          <p:nvPr/>
        </p:nvSpPr>
        <p:spPr>
          <a:xfrm>
            <a:off x="6770893" y="7305217"/>
            <a:ext cx="3040344" cy="652486"/>
          </a:xfrm>
          <a:prstGeom prst="rect">
            <a:avLst/>
          </a:prstGeom>
          <a:noFill/>
        </p:spPr>
        <p:txBody>
          <a:bodyPr wrap="square" rtlCol="0">
            <a:spAutoFit/>
          </a:bodyPr>
          <a:lstStyle/>
          <a:p>
            <a:pPr algn="ctr"/>
            <a:r>
              <a:rPr lang="zh-CN" altLang="en-US" sz="1820" dirty="0">
                <a:solidFill>
                  <a:schemeClr val="tx1">
                    <a:lumMod val="75000"/>
                    <a:lumOff val="25000"/>
                  </a:schemeClr>
                </a:solidFill>
                <a:cs typeface="+mn-ea"/>
                <a:sym typeface="+mn-lt"/>
              </a:rPr>
              <a:t>进行招聘买马，竞聘精英专业人才</a:t>
            </a:r>
            <a:endParaRPr lang="zh-CN" altLang="en-US" sz="1820" dirty="0">
              <a:solidFill>
                <a:schemeClr val="tx1">
                  <a:lumMod val="75000"/>
                  <a:lumOff val="25000"/>
                </a:schemeClr>
              </a:solidFill>
              <a:cs typeface="+mn-ea"/>
              <a:sym typeface="+mn-lt"/>
            </a:endParaRPr>
          </a:p>
        </p:txBody>
      </p:sp>
      <p:grpSp>
        <p:nvGrpSpPr>
          <p:cNvPr id="105" name="组合 104"/>
          <p:cNvGrpSpPr/>
          <p:nvPr/>
        </p:nvGrpSpPr>
        <p:grpSpPr>
          <a:xfrm>
            <a:off x="9856647" y="4345983"/>
            <a:ext cx="1965667" cy="1965667"/>
            <a:chOff x="1061221" y="1615617"/>
            <a:chExt cx="1080000" cy="1080000"/>
          </a:xfrm>
        </p:grpSpPr>
        <p:sp>
          <p:nvSpPr>
            <p:cNvPr id="106" name="椭圆 105"/>
            <p:cNvSpPr/>
            <p:nvPr/>
          </p:nvSpPr>
          <p:spPr>
            <a:xfrm>
              <a:off x="1061221" y="1615617"/>
              <a:ext cx="1080000" cy="1080000"/>
            </a:xfrm>
            <a:prstGeom prst="ellipse">
              <a:avLst/>
            </a:prstGeom>
            <a:solidFill>
              <a:srgbClr val="119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cs typeface="+mn-ea"/>
                <a:sym typeface="+mn-lt"/>
              </a:endParaRPr>
            </a:p>
          </p:txBody>
        </p:sp>
        <p:sp>
          <p:nvSpPr>
            <p:cNvPr id="107" name="矩形 106"/>
            <p:cNvSpPr/>
            <p:nvPr/>
          </p:nvSpPr>
          <p:spPr>
            <a:xfrm>
              <a:off x="1212286" y="1866447"/>
              <a:ext cx="777870" cy="591858"/>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知名度</a:t>
              </a:r>
              <a:endParaRPr lang="en-US" altLang="zh-CN" sz="3200" b="1"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欠缺</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08" name="矩形 107"/>
          <p:cNvSpPr/>
          <p:nvPr/>
        </p:nvSpPr>
        <p:spPr>
          <a:xfrm>
            <a:off x="9855505" y="2628767"/>
            <a:ext cx="2044149" cy="646331"/>
          </a:xfrm>
          <a:prstGeom prst="rect">
            <a:avLst/>
          </a:prstGeom>
        </p:spPr>
        <p:txBody>
          <a:bodyPr wrap="none">
            <a:spAutoFit/>
          </a:bodyPr>
          <a:lstStyle/>
          <a:p>
            <a:pPr algn="ctr"/>
            <a:r>
              <a:rPr lang="zh-CN" altLang="en-US" b="1" dirty="0">
                <a:solidFill>
                  <a:srgbClr val="475C67"/>
                </a:solidFill>
                <a:cs typeface="+mn-ea"/>
                <a:sym typeface="+mn-lt"/>
              </a:rPr>
              <a:t>如何面对</a:t>
            </a:r>
            <a:endParaRPr lang="en-US" altLang="zh-CN" b="1" dirty="0">
              <a:solidFill>
                <a:srgbClr val="475C67"/>
              </a:solidFill>
              <a:cs typeface="+mn-ea"/>
              <a:sym typeface="+mn-lt"/>
            </a:endParaRPr>
          </a:p>
          <a:p>
            <a:pPr algn="ctr"/>
            <a:r>
              <a:rPr lang="zh-CN" altLang="en-US" b="1" dirty="0">
                <a:solidFill>
                  <a:srgbClr val="475C67"/>
                </a:solidFill>
                <a:cs typeface="+mn-ea"/>
                <a:sym typeface="+mn-lt"/>
              </a:rPr>
              <a:t>知名度欠缺问题？</a:t>
            </a:r>
            <a:endParaRPr lang="zh-CN" altLang="en-US" b="1" dirty="0">
              <a:solidFill>
                <a:srgbClr val="475C67"/>
              </a:solidFill>
              <a:cs typeface="+mn-ea"/>
              <a:sym typeface="+mn-lt"/>
            </a:endParaRPr>
          </a:p>
        </p:txBody>
      </p:sp>
      <p:sp>
        <p:nvSpPr>
          <p:cNvPr id="109" name="矩形 108"/>
          <p:cNvSpPr/>
          <p:nvPr/>
        </p:nvSpPr>
        <p:spPr>
          <a:xfrm>
            <a:off x="9624132" y="3476965"/>
            <a:ext cx="2506895" cy="649409"/>
          </a:xfrm>
          <a:prstGeom prst="rect">
            <a:avLst/>
          </a:prstGeom>
          <a:noFill/>
        </p:spPr>
        <p:txBody>
          <a:bodyPr wrap="square" rtlCol="0">
            <a:spAutoFit/>
          </a:bodyPr>
          <a:lstStyle/>
          <a:p>
            <a:pPr algn="ctr"/>
            <a:r>
              <a:rPr lang="zh-CN" altLang="zh-CN" dirty="0"/>
              <a:t>不断升级产品也是拓展市场</a:t>
            </a:r>
            <a:endParaRPr lang="zh-CN" altLang="en-US" sz="1820" dirty="0">
              <a:solidFill>
                <a:schemeClr val="tx1">
                  <a:lumMod val="65000"/>
                  <a:lumOff val="35000"/>
                </a:schemeClr>
              </a:solidFill>
              <a:cs typeface="+mn-ea"/>
              <a:sym typeface="+mn-lt"/>
            </a:endParaRPr>
          </a:p>
        </p:txBody>
      </p:sp>
      <p:grpSp>
        <p:nvGrpSpPr>
          <p:cNvPr id="110" name="组合 109"/>
          <p:cNvGrpSpPr/>
          <p:nvPr/>
        </p:nvGrpSpPr>
        <p:grpSpPr>
          <a:xfrm>
            <a:off x="12490211" y="4345983"/>
            <a:ext cx="1965667" cy="1965667"/>
            <a:chOff x="1061221" y="1615617"/>
            <a:chExt cx="1080000" cy="1080000"/>
          </a:xfrm>
        </p:grpSpPr>
        <p:sp>
          <p:nvSpPr>
            <p:cNvPr id="111" name="椭圆 110"/>
            <p:cNvSpPr/>
            <p:nvPr/>
          </p:nvSpPr>
          <p:spPr>
            <a:xfrm>
              <a:off x="1061221" y="1615617"/>
              <a:ext cx="1080000" cy="1080000"/>
            </a:xfrm>
            <a:prstGeom prst="ellipse">
              <a:avLst/>
            </a:prstGeom>
            <a:solidFill>
              <a:srgbClr val="119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cs typeface="+mn-ea"/>
                <a:sym typeface="+mn-lt"/>
              </a:endParaRPr>
            </a:p>
          </p:txBody>
        </p:sp>
        <p:sp>
          <p:nvSpPr>
            <p:cNvPr id="112" name="矩形 111"/>
            <p:cNvSpPr/>
            <p:nvPr/>
          </p:nvSpPr>
          <p:spPr>
            <a:xfrm>
              <a:off x="1097790" y="2001729"/>
              <a:ext cx="1006863" cy="321294"/>
            </a:xfrm>
            <a:prstGeom prst="rect">
              <a:avLst/>
            </a:prstGeom>
          </p:spPr>
          <p:txBody>
            <a:bodyPr wrap="non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恶意竞争</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13" name="矩形 112"/>
          <p:cNvSpPr/>
          <p:nvPr/>
        </p:nvSpPr>
        <p:spPr>
          <a:xfrm>
            <a:off x="12567188" y="6441607"/>
            <a:ext cx="1811713" cy="646331"/>
          </a:xfrm>
          <a:prstGeom prst="rect">
            <a:avLst/>
          </a:prstGeom>
        </p:spPr>
        <p:txBody>
          <a:bodyPr wrap="none">
            <a:spAutoFit/>
          </a:bodyPr>
          <a:lstStyle/>
          <a:p>
            <a:pPr algn="ctr"/>
            <a:r>
              <a:rPr lang="zh-CN" altLang="en-US" b="1" dirty="0">
                <a:solidFill>
                  <a:srgbClr val="475C67"/>
                </a:solidFill>
                <a:cs typeface="+mn-ea"/>
                <a:sym typeface="+mn-lt"/>
              </a:rPr>
              <a:t>如何面对</a:t>
            </a:r>
            <a:endParaRPr lang="en-US" altLang="zh-CN" b="1" dirty="0">
              <a:solidFill>
                <a:srgbClr val="475C67"/>
              </a:solidFill>
              <a:cs typeface="+mn-ea"/>
              <a:sym typeface="+mn-lt"/>
            </a:endParaRPr>
          </a:p>
          <a:p>
            <a:pPr algn="ctr"/>
            <a:r>
              <a:rPr lang="zh-CN" altLang="en-US" b="1" dirty="0">
                <a:solidFill>
                  <a:srgbClr val="475C67"/>
                </a:solidFill>
                <a:cs typeface="+mn-ea"/>
                <a:sym typeface="+mn-lt"/>
              </a:rPr>
              <a:t>恶意竞争问题？</a:t>
            </a:r>
            <a:endParaRPr lang="zh-CN" altLang="en-US" b="1" dirty="0">
              <a:solidFill>
                <a:srgbClr val="475C67"/>
              </a:solidFill>
              <a:cs typeface="+mn-ea"/>
              <a:sym typeface="+mn-lt"/>
            </a:endParaRPr>
          </a:p>
        </p:txBody>
      </p:sp>
      <p:sp>
        <p:nvSpPr>
          <p:cNvPr id="114" name="矩形 113"/>
          <p:cNvSpPr/>
          <p:nvPr/>
        </p:nvSpPr>
        <p:spPr>
          <a:xfrm>
            <a:off x="11952872" y="7289805"/>
            <a:ext cx="3040344" cy="926407"/>
          </a:xfrm>
          <a:prstGeom prst="rect">
            <a:avLst/>
          </a:prstGeom>
          <a:noFill/>
        </p:spPr>
        <p:txBody>
          <a:bodyPr wrap="square" rtlCol="0">
            <a:spAutoFit/>
          </a:bodyPr>
          <a:lstStyle/>
          <a:p>
            <a:pPr algn="ctr"/>
            <a:r>
              <a:rPr lang="zh-CN" altLang="zh-CN" dirty="0">
                <a:solidFill>
                  <a:schemeClr val="tx1">
                    <a:lumMod val="75000"/>
                    <a:lumOff val="25000"/>
                  </a:schemeClr>
                </a:solidFill>
              </a:rPr>
              <a:t>不断扩大公司规模，让产品不断升级换代，才能牢牢站稳市场</a:t>
            </a:r>
            <a:endParaRPr lang="zh-CN" altLang="en-US" sz="182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left)">
                                      <p:cBhvr>
                                        <p:cTn id="7" dur="500"/>
                                        <p:tgtEl>
                                          <p:spTgt spid="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p:cTn id="11" dur="500" fill="hold"/>
                                        <p:tgtEl>
                                          <p:spTgt spid="84"/>
                                        </p:tgtEl>
                                        <p:attrNameLst>
                                          <p:attrName>ppt_w</p:attrName>
                                        </p:attrNameLst>
                                      </p:cBhvr>
                                      <p:tavLst>
                                        <p:tav tm="0">
                                          <p:val>
                                            <p:fltVal val="0"/>
                                          </p:val>
                                        </p:tav>
                                        <p:tav tm="100000">
                                          <p:val>
                                            <p:strVal val="#ppt_w"/>
                                          </p:val>
                                        </p:tav>
                                      </p:tavLst>
                                    </p:anim>
                                    <p:anim calcmode="lin" valueType="num">
                                      <p:cBhvr>
                                        <p:cTn id="12" dur="500" fill="hold"/>
                                        <p:tgtEl>
                                          <p:spTgt spid="84"/>
                                        </p:tgtEl>
                                        <p:attrNameLst>
                                          <p:attrName>ppt_h</p:attrName>
                                        </p:attrNameLst>
                                      </p:cBhvr>
                                      <p:tavLst>
                                        <p:tav tm="0">
                                          <p:val>
                                            <p:fltVal val="0"/>
                                          </p:val>
                                        </p:tav>
                                        <p:tav tm="100000">
                                          <p:val>
                                            <p:strVal val="#ppt_h"/>
                                          </p:val>
                                        </p:tav>
                                      </p:tavLst>
                                    </p:anim>
                                    <p:animEffect transition="in" filter="fade">
                                      <p:cBhvr>
                                        <p:cTn id="13" dur="500"/>
                                        <p:tgtEl>
                                          <p:spTgt spid="8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anim calcmode="lin" valueType="num">
                                      <p:cBhvr>
                                        <p:cTn id="18" dur="500" fill="hold"/>
                                        <p:tgtEl>
                                          <p:spTgt spid="93"/>
                                        </p:tgtEl>
                                        <p:attrNameLst>
                                          <p:attrName>ppt_x</p:attrName>
                                        </p:attrNameLst>
                                      </p:cBhvr>
                                      <p:tavLst>
                                        <p:tav tm="0">
                                          <p:val>
                                            <p:strVal val="#ppt_x"/>
                                          </p:val>
                                        </p:tav>
                                        <p:tav tm="100000">
                                          <p:val>
                                            <p:strVal val="#ppt_x"/>
                                          </p:val>
                                        </p:tav>
                                      </p:tavLst>
                                    </p:anim>
                                    <p:anim calcmode="lin" valueType="num">
                                      <p:cBhvr>
                                        <p:cTn id="19" dur="500" fill="hold"/>
                                        <p:tgtEl>
                                          <p:spTgt spid="9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wipe(left)">
                                      <p:cBhvr>
                                        <p:cTn id="23" dur="500"/>
                                        <p:tgtEl>
                                          <p:spTgt spid="9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p:cTn id="27" dur="500" fill="hold"/>
                                        <p:tgtEl>
                                          <p:spTgt spid="95"/>
                                        </p:tgtEl>
                                        <p:attrNameLst>
                                          <p:attrName>ppt_w</p:attrName>
                                        </p:attrNameLst>
                                      </p:cBhvr>
                                      <p:tavLst>
                                        <p:tav tm="0">
                                          <p:val>
                                            <p:fltVal val="0"/>
                                          </p:val>
                                        </p:tav>
                                        <p:tav tm="100000">
                                          <p:val>
                                            <p:strVal val="#ppt_w"/>
                                          </p:val>
                                        </p:tav>
                                      </p:tavLst>
                                    </p:anim>
                                    <p:anim calcmode="lin" valueType="num">
                                      <p:cBhvr>
                                        <p:cTn id="28" dur="500" fill="hold"/>
                                        <p:tgtEl>
                                          <p:spTgt spid="95"/>
                                        </p:tgtEl>
                                        <p:attrNameLst>
                                          <p:attrName>ppt_h</p:attrName>
                                        </p:attrNameLst>
                                      </p:cBhvr>
                                      <p:tavLst>
                                        <p:tav tm="0">
                                          <p:val>
                                            <p:fltVal val="0"/>
                                          </p:val>
                                        </p:tav>
                                        <p:tav tm="100000">
                                          <p:val>
                                            <p:strVal val="#ppt_h"/>
                                          </p:val>
                                        </p:tav>
                                      </p:tavLst>
                                    </p:anim>
                                    <p:animEffect transition="in" filter="fade">
                                      <p:cBhvr>
                                        <p:cTn id="29" dur="500"/>
                                        <p:tgtEl>
                                          <p:spTgt spid="95"/>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anim calcmode="lin" valueType="num">
                                      <p:cBhvr>
                                        <p:cTn id="34" dur="500" fill="hold"/>
                                        <p:tgtEl>
                                          <p:spTgt spid="98"/>
                                        </p:tgtEl>
                                        <p:attrNameLst>
                                          <p:attrName>ppt_x</p:attrName>
                                        </p:attrNameLst>
                                      </p:cBhvr>
                                      <p:tavLst>
                                        <p:tav tm="0">
                                          <p:val>
                                            <p:strVal val="#ppt_x"/>
                                          </p:val>
                                        </p:tav>
                                        <p:tav tm="100000">
                                          <p:val>
                                            <p:strVal val="#ppt_x"/>
                                          </p:val>
                                        </p:tav>
                                      </p:tavLst>
                                    </p:anim>
                                    <p:anim calcmode="lin" valueType="num">
                                      <p:cBhvr>
                                        <p:cTn id="35" dur="500" fill="hold"/>
                                        <p:tgtEl>
                                          <p:spTgt spid="9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wipe(left)">
                                      <p:cBhvr>
                                        <p:cTn id="39" dur="500"/>
                                        <p:tgtEl>
                                          <p:spTgt spid="99"/>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p:cTn id="43" dur="500" fill="hold"/>
                                        <p:tgtEl>
                                          <p:spTgt spid="100"/>
                                        </p:tgtEl>
                                        <p:attrNameLst>
                                          <p:attrName>ppt_w</p:attrName>
                                        </p:attrNameLst>
                                      </p:cBhvr>
                                      <p:tavLst>
                                        <p:tav tm="0">
                                          <p:val>
                                            <p:fltVal val="0"/>
                                          </p:val>
                                        </p:tav>
                                        <p:tav tm="100000">
                                          <p:val>
                                            <p:strVal val="#ppt_w"/>
                                          </p:val>
                                        </p:tav>
                                      </p:tavLst>
                                    </p:anim>
                                    <p:anim calcmode="lin" valueType="num">
                                      <p:cBhvr>
                                        <p:cTn id="44" dur="500" fill="hold"/>
                                        <p:tgtEl>
                                          <p:spTgt spid="100"/>
                                        </p:tgtEl>
                                        <p:attrNameLst>
                                          <p:attrName>ppt_h</p:attrName>
                                        </p:attrNameLst>
                                      </p:cBhvr>
                                      <p:tavLst>
                                        <p:tav tm="0">
                                          <p:val>
                                            <p:fltVal val="0"/>
                                          </p:val>
                                        </p:tav>
                                        <p:tav tm="100000">
                                          <p:val>
                                            <p:strVal val="#ppt_h"/>
                                          </p:val>
                                        </p:tav>
                                      </p:tavLst>
                                    </p:anim>
                                    <p:animEffect transition="in" filter="fade">
                                      <p:cBhvr>
                                        <p:cTn id="45" dur="500"/>
                                        <p:tgtEl>
                                          <p:spTgt spid="100"/>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fade">
                                      <p:cBhvr>
                                        <p:cTn id="49" dur="500"/>
                                        <p:tgtEl>
                                          <p:spTgt spid="103"/>
                                        </p:tgtEl>
                                      </p:cBhvr>
                                    </p:animEffect>
                                    <p:anim calcmode="lin" valueType="num">
                                      <p:cBhvr>
                                        <p:cTn id="50" dur="500" fill="hold"/>
                                        <p:tgtEl>
                                          <p:spTgt spid="103"/>
                                        </p:tgtEl>
                                        <p:attrNameLst>
                                          <p:attrName>ppt_x</p:attrName>
                                        </p:attrNameLst>
                                      </p:cBhvr>
                                      <p:tavLst>
                                        <p:tav tm="0">
                                          <p:val>
                                            <p:strVal val="#ppt_x"/>
                                          </p:val>
                                        </p:tav>
                                        <p:tav tm="100000">
                                          <p:val>
                                            <p:strVal val="#ppt_x"/>
                                          </p:val>
                                        </p:tav>
                                      </p:tavLst>
                                    </p:anim>
                                    <p:anim calcmode="lin" valueType="num">
                                      <p:cBhvr>
                                        <p:cTn id="51" dur="500" fill="hold"/>
                                        <p:tgtEl>
                                          <p:spTgt spid="10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104"/>
                                        </p:tgtEl>
                                        <p:attrNameLst>
                                          <p:attrName>style.visibility</p:attrName>
                                        </p:attrNameLst>
                                      </p:cBhvr>
                                      <p:to>
                                        <p:strVal val="visible"/>
                                      </p:to>
                                    </p:set>
                                    <p:animEffect transition="in" filter="wipe(left)">
                                      <p:cBhvr>
                                        <p:cTn id="55" dur="500"/>
                                        <p:tgtEl>
                                          <p:spTgt spid="104"/>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fade">
                                      <p:cBhvr>
                                        <p:cTn id="65" dur="500"/>
                                        <p:tgtEl>
                                          <p:spTgt spid="108"/>
                                        </p:tgtEl>
                                      </p:cBhvr>
                                    </p:animEffect>
                                    <p:anim calcmode="lin" valueType="num">
                                      <p:cBhvr>
                                        <p:cTn id="66" dur="500" fill="hold"/>
                                        <p:tgtEl>
                                          <p:spTgt spid="108"/>
                                        </p:tgtEl>
                                        <p:attrNameLst>
                                          <p:attrName>ppt_x</p:attrName>
                                        </p:attrNameLst>
                                      </p:cBhvr>
                                      <p:tavLst>
                                        <p:tav tm="0">
                                          <p:val>
                                            <p:strVal val="#ppt_x"/>
                                          </p:val>
                                        </p:tav>
                                        <p:tav tm="100000">
                                          <p:val>
                                            <p:strVal val="#ppt_x"/>
                                          </p:val>
                                        </p:tav>
                                      </p:tavLst>
                                    </p:anim>
                                    <p:anim calcmode="lin" valueType="num">
                                      <p:cBhvr>
                                        <p:cTn id="67" dur="500" fill="hold"/>
                                        <p:tgtEl>
                                          <p:spTgt spid="108"/>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22" presetClass="entr" presetSubtype="8" fill="hold" grpId="0" nodeType="afterEffect">
                                  <p:stCondLst>
                                    <p:cond delay="0"/>
                                  </p:stCondLst>
                                  <p:childTnLst>
                                    <p:set>
                                      <p:cBhvr>
                                        <p:cTn id="70" dur="1" fill="hold">
                                          <p:stCondLst>
                                            <p:cond delay="0"/>
                                          </p:stCondLst>
                                        </p:cTn>
                                        <p:tgtEl>
                                          <p:spTgt spid="109"/>
                                        </p:tgtEl>
                                        <p:attrNameLst>
                                          <p:attrName>style.visibility</p:attrName>
                                        </p:attrNameLst>
                                      </p:cBhvr>
                                      <p:to>
                                        <p:strVal val="visible"/>
                                      </p:to>
                                    </p:set>
                                    <p:animEffect transition="in" filter="wipe(left)">
                                      <p:cBhvr>
                                        <p:cTn id="71" dur="500"/>
                                        <p:tgtEl>
                                          <p:spTgt spid="109"/>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 calcmode="lin" valueType="num">
                                      <p:cBhvr>
                                        <p:cTn id="75" dur="500" fill="hold"/>
                                        <p:tgtEl>
                                          <p:spTgt spid="110"/>
                                        </p:tgtEl>
                                        <p:attrNameLst>
                                          <p:attrName>ppt_w</p:attrName>
                                        </p:attrNameLst>
                                      </p:cBhvr>
                                      <p:tavLst>
                                        <p:tav tm="0">
                                          <p:val>
                                            <p:fltVal val="0"/>
                                          </p:val>
                                        </p:tav>
                                        <p:tav tm="100000">
                                          <p:val>
                                            <p:strVal val="#ppt_w"/>
                                          </p:val>
                                        </p:tav>
                                      </p:tavLst>
                                    </p:anim>
                                    <p:anim calcmode="lin" valueType="num">
                                      <p:cBhvr>
                                        <p:cTn id="76" dur="500" fill="hold"/>
                                        <p:tgtEl>
                                          <p:spTgt spid="110"/>
                                        </p:tgtEl>
                                        <p:attrNameLst>
                                          <p:attrName>ppt_h</p:attrName>
                                        </p:attrNameLst>
                                      </p:cBhvr>
                                      <p:tavLst>
                                        <p:tav tm="0">
                                          <p:val>
                                            <p:fltVal val="0"/>
                                          </p:val>
                                        </p:tav>
                                        <p:tav tm="100000">
                                          <p:val>
                                            <p:strVal val="#ppt_h"/>
                                          </p:val>
                                        </p:tav>
                                      </p:tavLst>
                                    </p:anim>
                                    <p:animEffect transition="in" filter="fade">
                                      <p:cBhvr>
                                        <p:cTn id="77" dur="500"/>
                                        <p:tgtEl>
                                          <p:spTgt spid="110"/>
                                        </p:tgtEl>
                                      </p:cBhvr>
                                    </p:animEffect>
                                  </p:childTnLst>
                                </p:cTn>
                              </p:par>
                            </p:childTnLst>
                          </p:cTn>
                        </p:par>
                        <p:par>
                          <p:cTn id="78" fill="hold">
                            <p:stCondLst>
                              <p:cond delay="7000"/>
                            </p:stCondLst>
                            <p:childTnLst>
                              <p:par>
                                <p:cTn id="79" presetID="42" presetClass="entr" presetSubtype="0" fill="hold" grpId="0" nodeType="afterEffect">
                                  <p:stCondLst>
                                    <p:cond delay="0"/>
                                  </p:stCondLst>
                                  <p:childTnLst>
                                    <p:set>
                                      <p:cBhvr>
                                        <p:cTn id="80" dur="1" fill="hold">
                                          <p:stCondLst>
                                            <p:cond delay="0"/>
                                          </p:stCondLst>
                                        </p:cTn>
                                        <p:tgtEl>
                                          <p:spTgt spid="113"/>
                                        </p:tgtEl>
                                        <p:attrNameLst>
                                          <p:attrName>style.visibility</p:attrName>
                                        </p:attrNameLst>
                                      </p:cBhvr>
                                      <p:to>
                                        <p:strVal val="visible"/>
                                      </p:to>
                                    </p:set>
                                    <p:animEffect transition="in" filter="fade">
                                      <p:cBhvr>
                                        <p:cTn id="81" dur="500"/>
                                        <p:tgtEl>
                                          <p:spTgt spid="113"/>
                                        </p:tgtEl>
                                      </p:cBhvr>
                                    </p:animEffect>
                                    <p:anim calcmode="lin" valueType="num">
                                      <p:cBhvr>
                                        <p:cTn id="82" dur="500" fill="hold"/>
                                        <p:tgtEl>
                                          <p:spTgt spid="113"/>
                                        </p:tgtEl>
                                        <p:attrNameLst>
                                          <p:attrName>ppt_x</p:attrName>
                                        </p:attrNameLst>
                                      </p:cBhvr>
                                      <p:tavLst>
                                        <p:tav tm="0">
                                          <p:val>
                                            <p:strVal val="#ppt_x"/>
                                          </p:val>
                                        </p:tav>
                                        <p:tav tm="100000">
                                          <p:val>
                                            <p:strVal val="#ppt_x"/>
                                          </p:val>
                                        </p:tav>
                                      </p:tavLst>
                                    </p:anim>
                                    <p:anim calcmode="lin" valueType="num">
                                      <p:cBhvr>
                                        <p:cTn id="83" dur="500" fill="hold"/>
                                        <p:tgtEl>
                                          <p:spTgt spid="113"/>
                                        </p:tgtEl>
                                        <p:attrNameLst>
                                          <p:attrName>ppt_y</p:attrName>
                                        </p:attrNameLst>
                                      </p:cBhvr>
                                      <p:tavLst>
                                        <p:tav tm="0">
                                          <p:val>
                                            <p:strVal val="#ppt_y+.1"/>
                                          </p:val>
                                        </p:tav>
                                        <p:tav tm="100000">
                                          <p:val>
                                            <p:strVal val="#ppt_y"/>
                                          </p:val>
                                        </p:tav>
                                      </p:tavLst>
                                    </p:anim>
                                  </p:childTnLst>
                                </p:cTn>
                              </p:par>
                            </p:childTnLst>
                          </p:cTn>
                        </p:par>
                        <p:par>
                          <p:cTn id="84" fill="hold">
                            <p:stCondLst>
                              <p:cond delay="7500"/>
                            </p:stCondLst>
                            <p:childTnLst>
                              <p:par>
                                <p:cTn id="85" presetID="22" presetClass="entr" presetSubtype="8" fill="hold" grpId="0" nodeType="afterEffect">
                                  <p:stCondLst>
                                    <p:cond delay="0"/>
                                  </p:stCondLst>
                                  <p:childTnLst>
                                    <p:set>
                                      <p:cBhvr>
                                        <p:cTn id="86" dur="1" fill="hold">
                                          <p:stCondLst>
                                            <p:cond delay="0"/>
                                          </p:stCondLst>
                                        </p:cTn>
                                        <p:tgtEl>
                                          <p:spTgt spid="114"/>
                                        </p:tgtEl>
                                        <p:attrNameLst>
                                          <p:attrName>style.visibility</p:attrName>
                                        </p:attrNameLst>
                                      </p:cBhvr>
                                      <p:to>
                                        <p:strVal val="visible"/>
                                      </p:to>
                                    </p:set>
                                    <p:animEffect transition="in" filter="wipe(left)">
                                      <p:cBhvr>
                                        <p:cTn id="8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8" grpId="0"/>
      <p:bldP spid="99" grpId="0"/>
      <p:bldP spid="103" grpId="0"/>
      <p:bldP spid="104" grpId="0"/>
      <p:bldP spid="108" grpId="0"/>
      <p:bldP spid="109" grpId="0"/>
      <p:bldP spid="113" grpId="0"/>
      <p:bldP spid="1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676"/>
            <a:ext cx="16922750" cy="9403094"/>
          </a:xfrm>
          <a:prstGeom prst="rect">
            <a:avLst/>
          </a:prstGeom>
        </p:spPr>
      </p:pic>
      <p:sp>
        <p:nvSpPr>
          <p:cNvPr id="19" name="Freeform 60"/>
          <p:cNvSpPr>
            <a:spLocks noEditPoints="1"/>
          </p:cNvSpPr>
          <p:nvPr/>
        </p:nvSpPr>
        <p:spPr bwMode="auto">
          <a:xfrm>
            <a:off x="7228700" y="3215845"/>
            <a:ext cx="2305700" cy="2921132"/>
          </a:xfrm>
          <a:custGeom>
            <a:avLst/>
            <a:gdLst>
              <a:gd name="T0" fmla="*/ 1064 w 1064"/>
              <a:gd name="T1" fmla="*/ 0 h 1348"/>
              <a:gd name="T2" fmla="*/ 0 w 1064"/>
              <a:gd name="T3" fmla="*/ 0 h 1348"/>
              <a:gd name="T4" fmla="*/ 0 w 1064"/>
              <a:gd name="T5" fmla="*/ 1348 h 1348"/>
              <a:gd name="T6" fmla="*/ 19 w 1064"/>
              <a:gd name="T7" fmla="*/ 1348 h 1348"/>
              <a:gd name="T8" fmla="*/ 1064 w 1064"/>
              <a:gd name="T9" fmla="*/ 0 h 1348"/>
              <a:gd name="T10" fmla="*/ 1064 w 1064"/>
              <a:gd name="T11" fmla="*/ 0 h 1348"/>
              <a:gd name="T12" fmla="*/ 1064 w 1064"/>
              <a:gd name="T13" fmla="*/ 0 h 1348"/>
            </a:gdLst>
            <a:ahLst/>
            <a:cxnLst>
              <a:cxn ang="0">
                <a:pos x="T0" y="T1"/>
              </a:cxn>
              <a:cxn ang="0">
                <a:pos x="T2" y="T3"/>
              </a:cxn>
              <a:cxn ang="0">
                <a:pos x="T4" y="T5"/>
              </a:cxn>
              <a:cxn ang="0">
                <a:pos x="T6" y="T7"/>
              </a:cxn>
              <a:cxn ang="0">
                <a:pos x="T8" y="T9"/>
              </a:cxn>
              <a:cxn ang="0">
                <a:pos x="T10" y="T11"/>
              </a:cxn>
              <a:cxn ang="0">
                <a:pos x="T12" y="T13"/>
              </a:cxn>
            </a:cxnLst>
            <a:rect l="0" t="0" r="r" b="b"/>
            <a:pathLst>
              <a:path w="1064" h="1348">
                <a:moveTo>
                  <a:pt x="1064" y="0"/>
                </a:moveTo>
                <a:lnTo>
                  <a:pt x="0" y="0"/>
                </a:lnTo>
                <a:lnTo>
                  <a:pt x="0" y="1348"/>
                </a:lnTo>
                <a:lnTo>
                  <a:pt x="19" y="1348"/>
                </a:lnTo>
                <a:lnTo>
                  <a:pt x="1064" y="0"/>
                </a:lnTo>
                <a:moveTo>
                  <a:pt x="1064" y="0"/>
                </a:moveTo>
                <a:lnTo>
                  <a:pt x="10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4820" tIns="62410" rIns="124820" bIns="62410" numCol="1" anchor="t" anchorCtr="0" compatLnSpc="1"/>
          <a:lstStyle/>
          <a:p>
            <a:pPr fontAlgn="auto">
              <a:spcBef>
                <a:spcPts val="0"/>
              </a:spcBef>
              <a:spcAft>
                <a:spcPts val="0"/>
              </a:spcAft>
            </a:pPr>
            <a:endParaRPr lang="zh-CN" altLang="en-US">
              <a:solidFill>
                <a:prstClr val="black"/>
              </a:solidFill>
              <a:latin typeface="+mn-lt"/>
              <a:ea typeface="+mn-ea"/>
              <a:cs typeface="+mn-ea"/>
              <a:sym typeface="+mn-lt"/>
            </a:endParaRPr>
          </a:p>
        </p:txBody>
      </p:sp>
      <p:sp>
        <p:nvSpPr>
          <p:cNvPr id="24" name="矩形 259"/>
          <p:cNvSpPr>
            <a:spLocks noChangeArrowheads="1"/>
          </p:cNvSpPr>
          <p:nvPr/>
        </p:nvSpPr>
        <p:spPr bwMode="auto">
          <a:xfrm>
            <a:off x="6517159" y="5553809"/>
            <a:ext cx="4144708" cy="553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311785" indent="-311785">
              <a:buFont typeface="Wingdings" panose="05000000000000000000" pitchFamily="2" charset="2"/>
              <a:buChar char="p"/>
            </a:pPr>
            <a:r>
              <a:rPr lang="zh-CN" altLang="en-US" sz="3600" b="1" dirty="0">
                <a:solidFill>
                  <a:srgbClr val="404040"/>
                </a:solidFill>
                <a:cs typeface="+mn-ea"/>
                <a:sym typeface="+mn-lt"/>
              </a:rPr>
              <a:t>主讲人：</a:t>
            </a:r>
            <a:r>
              <a:rPr lang="en-US" altLang="zh-CN" sz="3600" b="1" dirty="0">
                <a:solidFill>
                  <a:srgbClr val="404040"/>
                </a:solidFill>
                <a:cs typeface="+mn-ea"/>
                <a:sym typeface="+mn-lt"/>
              </a:rPr>
              <a:t>XXX</a:t>
            </a:r>
            <a:endParaRPr lang="en-US" altLang="zh-CN" sz="3600" b="1" dirty="0">
              <a:solidFill>
                <a:srgbClr val="404040"/>
              </a:solidFill>
              <a:cs typeface="+mn-ea"/>
              <a:sym typeface="+mn-lt"/>
            </a:endParaRPr>
          </a:p>
        </p:txBody>
      </p:sp>
      <p:pic>
        <p:nvPicPr>
          <p:cNvPr id="27" name="震撼呐喊节奏空旷.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948797" y="-1574535"/>
            <a:ext cx="688060" cy="688060"/>
          </a:xfrm>
          <a:prstGeom prst="rect">
            <a:avLst/>
          </a:prstGeom>
        </p:spPr>
      </p:pic>
      <p:sp>
        <p:nvSpPr>
          <p:cNvPr id="16" name="TextBox 7"/>
          <p:cNvSpPr>
            <a:spLocks noChangeArrowheads="1"/>
          </p:cNvSpPr>
          <p:nvPr/>
        </p:nvSpPr>
        <p:spPr bwMode="auto">
          <a:xfrm>
            <a:off x="2844751" y="3581548"/>
            <a:ext cx="1188132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谢谢聆听  请多指教</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 repeatCount="indefinite" fill="remove" display="0">
                  <p:stCondLst>
                    <p:cond delay="indefinite"/>
                  </p:stCondLst>
                  <p:endCondLst>
                    <p:cond evt="onStopAudio" delay="0">
                      <p:tgtEl>
                        <p:sldTgt/>
                      </p:tgtEl>
                    </p:cond>
                  </p:endCondLst>
                </p:cTn>
                <p:tgtEl>
                  <p:spTgt spid="27"/>
                </p:tgtEl>
              </p:cMediaNode>
            </p:audio>
          </p:childTnLst>
        </p:cTn>
      </p:par>
    </p:tnLst>
    <p:bldLst>
      <p:bldP spid="19" grpId="0"/>
    </p:bldLst>
  </p:timing>
</p:sld>
</file>

<file path=ppt/tags/tag1.xml><?xml version="1.0" encoding="utf-8"?>
<p:tagLst xmlns:p="http://schemas.openxmlformats.org/presentationml/2006/main">
  <p:tag name="ISLIDE.DIAGRAM" val="3e0fc8db-06e0-4682-a162-6a77557c7cfc"/>
</p:tagLst>
</file>

<file path=ppt/tags/tag2.xml><?xml version="1.0" encoding="utf-8"?>
<p:tagLst xmlns:p="http://schemas.openxmlformats.org/presentationml/2006/main">
  <p:tag name="ISLIDE.DIAGRAM" val="be230748-8130-417f-8910-2a57dbe0de93"/>
</p:tagLst>
</file>

<file path=ppt/theme/theme1.xml><?xml version="1.0" encoding="utf-8"?>
<a:theme xmlns:a="http://schemas.openxmlformats.org/drawingml/2006/main" name="平面">
  <a:themeElements>
    <a:clrScheme name="自定义 16">
      <a:dk1>
        <a:sysClr val="windowText" lastClr="000000"/>
      </a:dk1>
      <a:lt1>
        <a:sysClr val="window" lastClr="FFFFFF"/>
      </a:lt1>
      <a:dk2>
        <a:srgbClr val="2C3C43"/>
      </a:dk2>
      <a:lt2>
        <a:srgbClr val="EBEBEB"/>
      </a:lt2>
      <a:accent1>
        <a:srgbClr val="3EB39C"/>
      </a:accent1>
      <a:accent2>
        <a:srgbClr val="349182"/>
      </a:accent2>
      <a:accent3>
        <a:srgbClr val="2A5F63"/>
      </a:accent3>
      <a:accent4>
        <a:srgbClr val="6BC396"/>
      </a:accent4>
      <a:accent5>
        <a:srgbClr val="2A4758"/>
      </a:accent5>
      <a:accent6>
        <a:srgbClr val="B0B0B0"/>
      </a:accent6>
      <a:hlink>
        <a:srgbClr val="37444D"/>
      </a:hlink>
      <a:folHlink>
        <a:srgbClr val="36C3AB"/>
      </a:folHlink>
    </a:clrScheme>
    <a:fontScheme name="平面">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2102</Words>
  <Application>WPS 演示</Application>
  <PresentationFormat>自定义</PresentationFormat>
  <Paragraphs>406</Paragraphs>
  <Slides>24</Slides>
  <Notes>24</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Calibri</vt:lpstr>
      <vt:lpstr>Wingdings 3</vt:lpstr>
      <vt:lpstr>微软雅黑</vt:lpstr>
      <vt:lpstr>汉仪尚巍手书W</vt:lpstr>
      <vt:lpstr>方正黑体简体</vt:lpstr>
      <vt:lpstr>等线</vt:lpstr>
      <vt:lpstr>Helvetica Light</vt:lpstr>
      <vt:lpstr>方正兰亭特黑_GBK</vt:lpstr>
      <vt:lpstr>Lifeline JL</vt:lpstr>
      <vt:lpstr>微软雅黑 Light</vt:lpstr>
      <vt:lpstr>Trebuchet MS</vt:lpstr>
      <vt:lpstr>Arial Unicode MS</vt:lpstr>
      <vt:lpstr>Times New Roman</vt:lpstr>
      <vt:lpstr>华文新魏</vt:lpstr>
      <vt:lpstr>黑体</vt:lpstr>
      <vt:lpstr>Segoe Print</vt:lpstr>
      <vt:lpstr>方正姚体</vt:lpstr>
      <vt:lpstr>平面</vt:lpstr>
      <vt:lpstr>PowerPoint 演示文稿</vt:lpstr>
      <vt:lpstr>PowerPoint 演示文稿</vt:lpstr>
      <vt:lpstr>PowerPoint 演示文稿</vt:lpstr>
      <vt:lpstr>公司简介</vt:lpstr>
      <vt:lpstr>团队介绍</vt:lpstr>
      <vt:lpstr>团队介绍</vt:lpstr>
      <vt:lpstr>PowerPoint 演示文稿</vt:lpstr>
      <vt:lpstr>项目介绍</vt:lpstr>
      <vt:lpstr>行业前景</vt:lpstr>
      <vt:lpstr>项目介绍</vt:lpstr>
      <vt:lpstr>PowerPoint 演示文稿</vt:lpstr>
      <vt:lpstr>产品服务</vt:lpstr>
      <vt:lpstr>产品服务</vt:lpstr>
      <vt:lpstr>PowerPoint 演示文稿</vt:lpstr>
      <vt:lpstr>网络营销方案</vt:lpstr>
      <vt:lpstr>PowerPoint 演示文稿</vt:lpstr>
      <vt:lpstr>项目进度时间安排</vt:lpstr>
      <vt:lpstr>经费人员安排</vt:lpstr>
      <vt:lpstr>公司目标</vt:lpstr>
      <vt:lpstr>PowerPoint 演示文稿</vt:lpstr>
      <vt:lpstr>项目预算，效益分析</vt:lpstr>
      <vt:lpstr>PowerPoint 演示文稿</vt:lpstr>
      <vt:lpstr>风险分析</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admin</cp:lastModifiedBy>
  <cp:revision>439</cp:revision>
  <dcterms:created xsi:type="dcterms:W3CDTF">2015-04-24T01:01:00Z</dcterms:created>
  <dcterms:modified xsi:type="dcterms:W3CDTF">2018-09-17T08:52:43Z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