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  <p:sldMasterId id="2147483742" r:id="rId2"/>
  </p:sldMasterIdLst>
  <p:notesMasterIdLst>
    <p:notesMasterId r:id="rId13"/>
  </p:notesMasterIdLst>
  <p:sldIdLst>
    <p:sldId id="277" r:id="rId3"/>
    <p:sldId id="1817239469" r:id="rId4"/>
    <p:sldId id="1817239495" r:id="rId5"/>
    <p:sldId id="1998" r:id="rId6"/>
    <p:sldId id="261" r:id="rId7"/>
    <p:sldId id="307" r:id="rId8"/>
    <p:sldId id="273" r:id="rId9"/>
    <p:sldId id="1817239496" r:id="rId10"/>
    <p:sldId id="1975" r:id="rId11"/>
    <p:sldId id="1817239494" r:id="rId12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3F39"/>
    <a:srgbClr val="E6E6E6"/>
    <a:srgbClr val="3A5B64"/>
    <a:srgbClr val="F3F8F1"/>
    <a:srgbClr val="672F09"/>
    <a:srgbClr val="F1E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42" autoAdjust="0"/>
    <p:restoredTop sz="93765" autoAdjust="0"/>
  </p:normalViewPr>
  <p:slideViewPr>
    <p:cSldViewPr snapToGrid="0">
      <p:cViewPr>
        <p:scale>
          <a:sx n="66" d="100"/>
          <a:sy n="66" d="100"/>
        </p:scale>
        <p:origin x="1980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29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108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AE882-252E-4B18-B851-34198A1E84F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5865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wps</a:t>
            </a:r>
            <a:r>
              <a:rPr lang="zh-CN" altLang="en-US"/>
              <a:t>稻壳儿七月上设计原创链接：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5DF6-3DCE-4259-BD6F-30C6E3ABDEB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695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wps</a:t>
            </a:r>
            <a:r>
              <a:rPr lang="zh-CN" altLang="en-US"/>
              <a:t>稻壳儿七月上设计原创链接：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2366CC-114A-4BEF-8470-F33A83C2A7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027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wps</a:t>
            </a:r>
            <a:r>
              <a:rPr lang="zh-CN" altLang="en-US"/>
              <a:t>稻壳儿七月上设计原创链接：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2366CC-114A-4BEF-8470-F33A83C2A7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827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wps</a:t>
            </a:r>
            <a:r>
              <a:rPr lang="zh-CN" altLang="en-US"/>
              <a:t>稻壳儿七月上设计原创链接：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5DF6-3DCE-4259-BD6F-30C6E3ABDEB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6954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wps</a:t>
            </a:r>
            <a:r>
              <a:rPr lang="zh-CN" altLang="en-US"/>
              <a:t>稻壳儿七月上设计原创链接：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DC4A7-D4CD-4768-AAB2-6AB38A78421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86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wps</a:t>
            </a:r>
            <a:r>
              <a:rPr lang="zh-CN" altLang="en-US"/>
              <a:t>稻壳儿七月上设计原创链接：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2366CC-114A-4BEF-8470-F33A83C2A7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027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wps</a:t>
            </a:r>
            <a:r>
              <a:rPr lang="zh-CN" altLang="en-US"/>
              <a:t>稻壳儿七月上设计原创链接：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189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870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C19C-499A-41CE-B589-89ECC5FCBFE9}" type="datetimeFigureOut">
              <a:rPr lang="zh-CN" altLang="en-US" smtClean="0"/>
              <a:t>2018-09-15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6BF4-E167-406C-9956-154EF42BE7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073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C19C-499A-41CE-B589-89ECC5FCBFE9}" type="datetimeFigureOut">
              <a:rPr lang="zh-CN" altLang="en-US" smtClean="0"/>
              <a:t>2018-09-15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6BF4-E167-406C-9956-154EF42BE7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3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C19C-499A-41CE-B589-89ECC5FCBFE9}" type="datetimeFigureOut">
              <a:rPr lang="zh-CN" altLang="en-US" smtClean="0"/>
              <a:t>2018-09-15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6BF4-E167-406C-9956-154EF42BE7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20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C19C-499A-41CE-B589-89ECC5FCBFE9}" type="datetimeFigureOut">
              <a:rPr lang="zh-CN" altLang="en-US" smtClean="0"/>
              <a:t>2018-09-15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6BF4-E167-406C-9956-154EF42BE7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52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2018-09-15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61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348795"/>
      </p:ext>
    </p:extLst>
  </p:cSld>
  <p:clrMapOvr>
    <a:masterClrMapping/>
  </p:clrMapOvr>
  <p:transition spd="med" advClick="0" advTm="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776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riangle_Hel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107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72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8868211"/>
      </p:ext>
    </p:extLst>
  </p:cSld>
  <p:clrMapOvr>
    <a:masterClrMapping/>
  </p:clrMapOvr>
  <p:transition spd="med" advClick="0" advTm="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riangle_Hel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6890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C19C-499A-41CE-B589-89ECC5FCBFE9}" type="datetimeFigureOut">
              <a:rPr lang="zh-CN" altLang="en-US" smtClean="0"/>
              <a:t>2018-09-15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A6BF4-E167-406C-9956-154EF42BE7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81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9" r:id="rId3"/>
    <p:sldLayoutId id="2147483670" r:id="rId4"/>
    <p:sldLayoutId id="2147483736" r:id="rId5"/>
    <p:sldLayoutId id="2147483737" r:id="rId6"/>
    <p:sldLayoutId id="2147483738" r:id="rId7"/>
    <p:sldLayoutId id="214748373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1"/>
            <a:ext cx="355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141781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chn.docer.com/works?userid=39025764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hn.docer.com/works?userid=39025764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chn.docer.com/works?userid=39025764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chn.docer.com/works?userid=39025764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6800356-33BA-414F-B6B2-84F9FB9994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626" b="14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7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F601A9C6-1CAF-43DA-8B18-3C6B990B84C6}"/>
              </a:ext>
            </a:extLst>
          </p:cNvPr>
          <p:cNvCxnSpPr/>
          <p:nvPr/>
        </p:nvCxnSpPr>
        <p:spPr>
          <a:xfrm>
            <a:off x="3338010" y="2306756"/>
            <a:ext cx="5642981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782B30E9-FD7F-4338-897D-B1089D8BD19F}"/>
              </a:ext>
            </a:extLst>
          </p:cNvPr>
          <p:cNvSpPr/>
          <p:nvPr/>
        </p:nvSpPr>
        <p:spPr>
          <a:xfrm>
            <a:off x="2735869" y="1001633"/>
            <a:ext cx="68472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8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读书</a:t>
            </a:r>
            <a:r>
              <a:rPr lang="en-US" altLang="zh-CN" sz="8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·</a:t>
            </a:r>
            <a:r>
              <a:rPr lang="zh-CN" altLang="en-US" sz="8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分享会</a:t>
            </a:r>
            <a:endParaRPr lang="en-US" altLang="zh-CN" sz="80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9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66E71D8C-F7A6-43AD-8CC4-0888DA10FAEB}"/>
              </a:ext>
            </a:extLst>
          </p:cNvPr>
          <p:cNvSpPr/>
          <p:nvPr/>
        </p:nvSpPr>
        <p:spPr>
          <a:xfrm>
            <a:off x="3294302" y="2413002"/>
            <a:ext cx="5730397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我阅读 我分享 我快乐 你我一起读书，又一起分享。</a:t>
            </a:r>
            <a:endParaRPr lang="zh-CN" altLang="en-US" sz="1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Bjornsta、Yiruma - River Flows In You">
            <a:hlinkClick r:id="" action="ppaction://media"/>
            <a:extLst>
              <a:ext uri="{FF2B5EF4-FFF2-40B4-BE49-F238E27FC236}">
                <a16:creationId xmlns:a16="http://schemas.microsoft.com/office/drawing/2014/main" id="{FF1164EC-7C4F-4353-BAD6-0AE690FCB8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4129" y="-9252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43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9221EDE4-FB04-4131-A95F-02A7978FD51A}"/>
              </a:ext>
            </a:extLst>
          </p:cNvPr>
          <p:cNvSpPr/>
          <p:nvPr/>
        </p:nvSpPr>
        <p:spPr>
          <a:xfrm>
            <a:off x="0" y="2059147"/>
            <a:ext cx="7199696" cy="3886200"/>
          </a:xfrm>
          <a:prstGeom prst="rect">
            <a:avLst/>
          </a:prstGeom>
          <a:solidFill>
            <a:srgbClr val="2E3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1A5C668-A005-4E1E-867D-B77080E53C89}"/>
              </a:ext>
            </a:extLst>
          </p:cNvPr>
          <p:cNvSpPr/>
          <p:nvPr/>
        </p:nvSpPr>
        <p:spPr>
          <a:xfrm>
            <a:off x="7165075" y="-6126"/>
            <a:ext cx="5027244" cy="595147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77ED8440-2F32-444E-BA0D-831B619D5FDE}"/>
              </a:ext>
            </a:extLst>
          </p:cNvPr>
          <p:cNvSpPr txBox="1"/>
          <p:nvPr/>
        </p:nvSpPr>
        <p:spPr>
          <a:xfrm>
            <a:off x="763804" y="3954093"/>
            <a:ext cx="5867869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 defTabSz="1218535" fontAlgn="ctr">
              <a:lnSpc>
                <a:spcPct val="150000"/>
              </a:lnSpc>
              <a:defRPr/>
            </a:pPr>
            <a:r>
              <a:rPr lang="zh-CN" altLang="en-US" i="1">
                <a:solidFill>
                  <a:srgbClr val="FFFFFF">
                    <a:lumMod val="95000"/>
                  </a:srgbClr>
                </a:solidFill>
                <a:latin typeface="+mj-ea"/>
                <a:ea typeface="+mj-ea"/>
              </a:rPr>
              <a:t>多读书可以修身养性。一本好书就是一个良师益友，教会我们很多做人的道理。多读书能让人陶冶情操，使人知书达理、温文尔雅有风度。“腹有诗书气自华”</a:t>
            </a:r>
            <a:endParaRPr kumimoji="0" lang="zh-CN" altLang="en-US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9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76A30F68-84A7-4705-96FB-636892787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03" y="2684981"/>
            <a:ext cx="223651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8000" dirty="0">
                <a:solidFill>
                  <a:srgbClr val="F3F8F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方正大黑简体" pitchFamily="65" charset="-122"/>
              </a:rPr>
              <a:t>前言</a:t>
            </a:r>
          </a:p>
        </p:txBody>
      </p:sp>
      <p:sp>
        <p:nvSpPr>
          <p:cNvPr id="50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B30616AD-6A4B-489B-989E-B1E280733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4882" y="3163237"/>
            <a:ext cx="18582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altLang="zh-CN" sz="2400" i="1" dirty="0">
                <a:solidFill>
                  <a:srgbClr val="F3F8F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Impact" pitchFamily="34" charset="0"/>
              </a:rPr>
              <a:t>Introduction</a:t>
            </a:r>
            <a:endParaRPr lang="zh-CN" altLang="en-US" sz="2400" i="1" dirty="0">
              <a:solidFill>
                <a:srgbClr val="F3F8F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  <a:sym typeface="Impact" pitchFamily="34" charset="0"/>
            </a:endParaRPr>
          </a:p>
        </p:txBody>
      </p:sp>
      <p:sp>
        <p:nvSpPr>
          <p:cNvPr id="51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BA652FA7-2BAC-4ADC-B06C-9E9DBCA2A893}"/>
              </a:ext>
            </a:extLst>
          </p:cNvPr>
          <p:cNvSpPr/>
          <p:nvPr/>
        </p:nvSpPr>
        <p:spPr>
          <a:xfrm>
            <a:off x="5977720" y="1132766"/>
            <a:ext cx="1105469" cy="8461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8470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ps稻壳儿七月上设计原创链接：http://chn.docer.com/works?userid=390257647"/>
          <p:cNvSpPr/>
          <p:nvPr/>
        </p:nvSpPr>
        <p:spPr>
          <a:xfrm>
            <a:off x="5085080" y="1363031"/>
            <a:ext cx="7115811" cy="1155379"/>
          </a:xfrm>
          <a:prstGeom prst="rect">
            <a:avLst/>
          </a:prstGeom>
          <a:solidFill>
            <a:srgbClr val="2E3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3" name="wps稻壳儿七月上设计原创链接：http://chn.docer.com/works?userid=390257647"/>
          <p:cNvSpPr/>
          <p:nvPr/>
        </p:nvSpPr>
        <p:spPr>
          <a:xfrm>
            <a:off x="-2059" y="0"/>
            <a:ext cx="4749800" cy="685800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21582" y="4687875"/>
            <a:ext cx="6789418" cy="892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lnSpc>
                <a:spcPct val="200000"/>
              </a:lnSpc>
            </a:pPr>
            <a:r>
              <a:rPr lang="zh-CN" altLang="en-US" sz="1400">
                <a:solidFill>
                  <a:prstClr val="black">
                    <a:lumMod val="75000"/>
                    <a:lumOff val="25000"/>
                  </a:prstClr>
                </a:solidFill>
                <a:latin typeface="Lora" panose="02000503000000020004" pitchFamily="2" charset="0"/>
                <a:ea typeface="华文细黑" panose="02010600040101010101" charset="-122"/>
                <a:sym typeface="+mn-ea"/>
              </a:rPr>
              <a:t>多读书让自己心灵更加的豁达从容。读书能使人变得聪明，给人智慧和知识明白生活的哲理，可以激起我们对生活的热情而更好的活着。一本好书可以影响一个人的一生。</a:t>
            </a:r>
          </a:p>
        </p:txBody>
      </p:sp>
      <p:sp>
        <p:nvSpPr>
          <p:cNvPr id="7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1628710E-6274-442B-9A50-772DCD523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5080" y="1273158"/>
            <a:ext cx="53142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defTabSz="1219170">
              <a:spcBef>
                <a:spcPct val="0"/>
              </a:spcBef>
              <a:defRPr/>
            </a:pPr>
            <a:r>
              <a:rPr lang="zh-CN" altLang="en-US" sz="8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方正大黑简体" pitchFamily="65" charset="-122"/>
              </a:rPr>
              <a:t>读书的好处</a:t>
            </a:r>
            <a:endParaRPr lang="zh-CN" altLang="en-US" sz="80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  <a:sym typeface="方正大黑简体" pitchFamily="65" charset="-122"/>
            </a:endParaRPr>
          </a:p>
        </p:txBody>
      </p:sp>
      <p:sp>
        <p:nvSpPr>
          <p:cNvPr id="8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8CD13A01-07FB-4C42-B59A-0A48D7122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1659" y="2830728"/>
            <a:ext cx="18582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altLang="zh-CN" sz="2400" i="1" dirty="0">
                <a:solidFill>
                  <a:srgbClr val="2E3F39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Impact" pitchFamily="34" charset="0"/>
              </a:rPr>
              <a:t>Introduction</a:t>
            </a:r>
            <a:endParaRPr lang="zh-CN" altLang="en-US" sz="2400" i="1" dirty="0">
              <a:solidFill>
                <a:srgbClr val="2E3F39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  <a:sym typeface="Impact" pitchFamily="34" charset="0"/>
            </a:endParaRPr>
          </a:p>
        </p:txBody>
      </p:sp>
      <p:sp>
        <p:nvSpPr>
          <p:cNvPr id="9" name="wps稻壳儿七月上设计原创链接：http://chn.docer.com/works?userid=390257647">
            <a:extLst>
              <a:ext uri="{FF2B5EF4-FFF2-40B4-BE49-F238E27FC236}">
                <a16:creationId xmlns:a16="http://schemas.microsoft.com/office/drawing/2014/main" id="{2CEF06D1-AC40-4ECE-9AEE-CD2381477163}"/>
              </a:ext>
            </a:extLst>
          </p:cNvPr>
          <p:cNvSpPr/>
          <p:nvPr/>
        </p:nvSpPr>
        <p:spPr>
          <a:xfrm>
            <a:off x="5021582" y="3654713"/>
            <a:ext cx="6789418" cy="892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lnSpc>
                <a:spcPct val="200000"/>
              </a:lnSpc>
            </a:pPr>
            <a:r>
              <a:rPr lang="zh-CN" altLang="en-US" sz="1400">
                <a:solidFill>
                  <a:prstClr val="black">
                    <a:lumMod val="75000"/>
                    <a:lumOff val="25000"/>
                  </a:prstClr>
                </a:solidFill>
                <a:latin typeface="Lora" panose="02000503000000020004" pitchFamily="2" charset="0"/>
                <a:ea typeface="华文细黑" panose="02010600040101010101" charset="-122"/>
                <a:sym typeface="+mn-ea"/>
              </a:rPr>
              <a:t>多读书可以给自己一个客观的定位。读书可以调节身心健康，使人明白生活的意义找到自己生活的位置和生存价值，使人更加的理性用正确的方法来解决问题困难。</a:t>
            </a:r>
          </a:p>
        </p:txBody>
      </p:sp>
      <p:sp>
        <p:nvSpPr>
          <p:cNvPr id="10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D2F5C6E6-9FE4-4697-9173-6F77C2AB1023}"/>
              </a:ext>
            </a:extLst>
          </p:cNvPr>
          <p:cNvSpPr/>
          <p:nvPr/>
        </p:nvSpPr>
        <p:spPr>
          <a:xfrm>
            <a:off x="5072380" y="2633639"/>
            <a:ext cx="744219" cy="5696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B248AF16-3B6B-4B09-B0E7-E43F0C6AFB93}"/>
              </a:ext>
            </a:extLst>
          </p:cNvPr>
          <p:cNvSpPr/>
          <p:nvPr/>
        </p:nvSpPr>
        <p:spPr>
          <a:xfrm>
            <a:off x="0" y="5268311"/>
            <a:ext cx="5295902" cy="642068"/>
          </a:xfrm>
          <a:prstGeom prst="rect">
            <a:avLst/>
          </a:prstGeom>
          <a:solidFill>
            <a:srgbClr val="2E3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5B7F5D1-878D-48EE-AF93-31224F0EA5B2}"/>
              </a:ext>
            </a:extLst>
          </p:cNvPr>
          <p:cNvSpPr txBox="1"/>
          <p:nvPr/>
        </p:nvSpPr>
        <p:spPr>
          <a:xfrm>
            <a:off x="85823" y="5374459"/>
            <a:ext cx="5210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400" i="1">
                <a:solidFill>
                  <a:srgbClr val="F3F8F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Calibri" pitchFamily="34" charset="0"/>
              </a:rPr>
              <a:t>AUTHOR'S BRIEF INTRODUCTION</a:t>
            </a:r>
            <a:endParaRPr lang="en-US" sz="2400" i="1" dirty="0">
              <a:solidFill>
                <a:srgbClr val="F3F8F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  <a:sym typeface="Calibri" pitchFamily="34" charset="0"/>
            </a:endParaRPr>
          </a:p>
        </p:txBody>
      </p:sp>
      <p:sp>
        <p:nvSpPr>
          <p:cNvPr id="8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F9F6E754-70DA-4DC9-A274-C1F2CB31095C}"/>
              </a:ext>
            </a:extLst>
          </p:cNvPr>
          <p:cNvSpPr/>
          <p:nvPr/>
        </p:nvSpPr>
        <p:spPr>
          <a:xfrm>
            <a:off x="3103524" y="1045368"/>
            <a:ext cx="8676699" cy="3656129"/>
          </a:xfrm>
          <a:prstGeom prst="rect">
            <a:avLst/>
          </a:prstGeom>
          <a:solidFill>
            <a:srgbClr val="2E3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558B1C42-651F-4E48-A054-67E0D500BD72}"/>
              </a:ext>
            </a:extLst>
          </p:cNvPr>
          <p:cNvSpPr txBox="1"/>
          <p:nvPr/>
        </p:nvSpPr>
        <p:spPr>
          <a:xfrm>
            <a:off x="3847358" y="1339842"/>
            <a:ext cx="5270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zh-CN" altLang="en-US" sz="6000">
                <a:solidFill>
                  <a:srgbClr val="F3F8F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作者简介</a:t>
            </a:r>
            <a:endParaRPr lang="en-US" sz="6000" dirty="0">
              <a:solidFill>
                <a:srgbClr val="F3F8F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12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D97FF6C2-6400-429D-A6B4-E9B179752482}"/>
              </a:ext>
            </a:extLst>
          </p:cNvPr>
          <p:cNvSpPr/>
          <p:nvPr/>
        </p:nvSpPr>
        <p:spPr>
          <a:xfrm>
            <a:off x="-3077" y="1045368"/>
            <a:ext cx="3647235" cy="36561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20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EE860671-520D-4C5A-BB76-8587250527E6}"/>
              </a:ext>
            </a:extLst>
          </p:cNvPr>
          <p:cNvSpPr txBox="1"/>
          <p:nvPr/>
        </p:nvSpPr>
        <p:spPr>
          <a:xfrm>
            <a:off x="3941753" y="2194835"/>
            <a:ext cx="7323147" cy="1980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80000"/>
              </a:lnSpc>
              <a:defRPr/>
            </a:pP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凌茜，生于香港长于台湾，从事文案和企划多年。专栏作家。和两只猫一起生活，母猫重达七公斤，正为了它的体重持续奋战中。</a:t>
            </a:r>
          </a:p>
          <a:p>
            <a:pPr defTabSz="914377">
              <a:lnSpc>
                <a:spcPct val="180000"/>
              </a:lnSpc>
              <a:defRPr/>
            </a:pPr>
            <a:endParaRPr lang="zh-CN" altLang="en-US" sz="1400">
              <a:solidFill>
                <a:schemeClr val="bg1"/>
              </a:solidFill>
              <a:latin typeface="Arial" charset="0"/>
              <a:ea typeface="宋体" panose="02010600030101010101" pitchFamily="2" charset="-122"/>
              <a:sym typeface="+mn-ea"/>
            </a:endParaRPr>
          </a:p>
          <a:p>
            <a:pPr defTabSz="914377">
              <a:lnSpc>
                <a:spcPct val="180000"/>
              </a:lnSpc>
              <a:defRPr/>
            </a:pP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著有：</a:t>
            </a:r>
            <a:r>
              <a:rPr lang="en-US" altLang="zh-CN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《</a:t>
            </a: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不忘初心，方得始终</a:t>
            </a:r>
            <a:r>
              <a:rPr lang="en-US" altLang="zh-CN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》《</a:t>
            </a: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支撑你的，往往也是让你崩溃的</a:t>
            </a:r>
            <a:r>
              <a:rPr lang="en-US" altLang="zh-CN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》</a:t>
            </a: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《</a:t>
            </a: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不管你舍不舍得，许多事迟早要放下</a:t>
            </a:r>
            <a:r>
              <a:rPr lang="en-US" altLang="zh-CN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》</a:t>
            </a: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《</a:t>
            </a: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当你不能享受孤寂，你注定无路可去</a:t>
            </a:r>
            <a:r>
              <a:rPr lang="en-US" altLang="zh-CN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》</a:t>
            </a: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Arial" charset="0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18131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wps稻壳儿七月上设计原创链接：http://chn.docer.com/works?userid=390257647">
            <a:extLst>
              <a:ext uri="{FF2B5EF4-FFF2-40B4-BE49-F238E27FC236}">
                <a16:creationId xmlns:a16="http://schemas.microsoft.com/office/drawing/2014/main" id="{AC3661E4-A83B-48FA-BD5D-0065439D3F58}"/>
              </a:ext>
            </a:extLst>
          </p:cNvPr>
          <p:cNvSpPr/>
          <p:nvPr/>
        </p:nvSpPr>
        <p:spPr>
          <a:xfrm>
            <a:off x="4989995" y="2731691"/>
            <a:ext cx="6338404" cy="2862935"/>
          </a:xfrm>
          <a:prstGeom prst="rect">
            <a:avLst/>
          </a:prstGeom>
          <a:solidFill>
            <a:srgbClr val="2E3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30D0BE3-E8A6-4E99-B613-37FB5FCC0EF0}"/>
              </a:ext>
            </a:extLst>
          </p:cNvPr>
          <p:cNvSpPr/>
          <p:nvPr/>
        </p:nvSpPr>
        <p:spPr>
          <a:xfrm>
            <a:off x="-26312" y="-12700"/>
            <a:ext cx="5018125" cy="68834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6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17" name="wps稻壳儿七月上设计原创链接：http://chn.docer.com/works?userid=390257647"/>
          <p:cNvSpPr txBox="1"/>
          <p:nvPr/>
        </p:nvSpPr>
        <p:spPr>
          <a:xfrm>
            <a:off x="5388887" y="1339575"/>
            <a:ext cx="44536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377">
              <a:defRPr/>
            </a:pPr>
            <a:r>
              <a:rPr lang="zh-CN" altLang="en-US" sz="6000">
                <a:solidFill>
                  <a:srgbClr val="2E3F39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Calibri" panose="020F0502020204030204" pitchFamily="34" charset="0"/>
              </a:rPr>
              <a:t>我的分享</a:t>
            </a:r>
          </a:p>
        </p:txBody>
      </p:sp>
      <p:sp>
        <p:nvSpPr>
          <p:cNvPr id="16" name="wps稻壳儿七月上设计原创链接：http://chn.docer.com/works?userid=390257647">
            <a:extLst>
              <a:ext uri="{FF2B5EF4-FFF2-40B4-BE49-F238E27FC236}">
                <a16:creationId xmlns:a16="http://schemas.microsoft.com/office/drawing/2014/main" id="{F22411AD-1155-4B60-A34E-620F82B54BCB}"/>
              </a:ext>
            </a:extLst>
          </p:cNvPr>
          <p:cNvSpPr txBox="1"/>
          <p:nvPr/>
        </p:nvSpPr>
        <p:spPr>
          <a:xfrm>
            <a:off x="5570558" y="3735193"/>
            <a:ext cx="5602333" cy="134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</a:rPr>
              <a:t>这本书告诉我们，每一个人，不管在任何地方，任何时候，都不要忘了自己最初的方心。只有坚持不懈，持之以恒，才能善始善终。激发梦想，树立雄心，自强自立，自我完善。找准定位，发挥专长。要真诚待人，赢得信任。要乐观待事，敢于负责。要坚定意志，排除万难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F8A08D-8A0D-445B-8D18-FE51865D23EC}"/>
              </a:ext>
            </a:extLst>
          </p:cNvPr>
          <p:cNvSpPr/>
          <p:nvPr/>
        </p:nvSpPr>
        <p:spPr>
          <a:xfrm>
            <a:off x="5297526" y="3153951"/>
            <a:ext cx="6273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《</a:t>
            </a:r>
            <a:r>
              <a:rPr lang="zh-CN" altLang="en-US" sz="36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不忘初心 方得始终</a:t>
            </a:r>
            <a:r>
              <a:rPr lang="en-US" altLang="zh-CN" sz="36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》</a:t>
            </a:r>
            <a:endParaRPr lang="en-US" altLang="zh-CN" sz="36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7250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ps稻壳儿七月上设计原创链接：http://chn.docer.com/works?userid=390257647"/>
          <p:cNvSpPr/>
          <p:nvPr/>
        </p:nvSpPr>
        <p:spPr>
          <a:xfrm>
            <a:off x="5076189" y="2070100"/>
            <a:ext cx="7115811" cy="1320800"/>
          </a:xfrm>
          <a:prstGeom prst="rect">
            <a:avLst/>
          </a:prstGeom>
          <a:solidFill>
            <a:srgbClr val="2E3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3" name="wps稻壳儿七月上设计原创链接：http://chn.docer.com/works?userid=390257647"/>
          <p:cNvSpPr/>
          <p:nvPr/>
        </p:nvSpPr>
        <p:spPr>
          <a:xfrm>
            <a:off x="241300" y="0"/>
            <a:ext cx="4279899" cy="49276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wps稻壳儿七月上设计原创链接：http://chn.docer.com/works?userid=390257647"/>
          <p:cNvSpPr txBox="1"/>
          <p:nvPr/>
        </p:nvSpPr>
        <p:spPr>
          <a:xfrm>
            <a:off x="5176044" y="2295754"/>
            <a:ext cx="5876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zh-CN" altLang="en-US" sz="4800">
                <a:solidFill>
                  <a:srgbClr val="F3F8F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内容简介</a:t>
            </a:r>
            <a:endParaRPr lang="en-US" altLang="zh-CN" sz="4800" dirty="0">
              <a:solidFill>
                <a:srgbClr val="F3F8F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7" name="wps稻壳儿七月上设计原创链接：http://chn.docer.com/works?userid=390257647">
            <a:hlinkClick r:id="rId4"/>
            <a:extLst>
              <a:ext uri="{FF2B5EF4-FFF2-40B4-BE49-F238E27FC236}">
                <a16:creationId xmlns:a16="http://schemas.microsoft.com/office/drawing/2014/main" id="{4E2ECF96-4E8D-4C7F-92E7-7689CF2BC861}"/>
              </a:ext>
            </a:extLst>
          </p:cNvPr>
          <p:cNvSpPr/>
          <p:nvPr/>
        </p:nvSpPr>
        <p:spPr>
          <a:xfrm>
            <a:off x="452404" y="4351043"/>
            <a:ext cx="335259" cy="335259"/>
          </a:xfrm>
          <a:prstGeom prst="plus">
            <a:avLst>
              <a:gd name="adj" fmla="val 47430"/>
            </a:avLst>
          </a:prstGeom>
          <a:solidFill>
            <a:srgbClr val="F1D9CD"/>
          </a:solidFill>
          <a:ln>
            <a:solidFill>
              <a:srgbClr val="F1D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8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57A1D7BE-D924-4D1A-B480-311F781D3573}"/>
              </a:ext>
            </a:extLst>
          </p:cNvPr>
          <p:cNvSpPr txBox="1"/>
          <p:nvPr/>
        </p:nvSpPr>
        <p:spPr>
          <a:xfrm>
            <a:off x="4998243" y="3503098"/>
            <a:ext cx="6952456" cy="2361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80000"/>
              </a:lnSpc>
              <a:defRPr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真正有气质的人，从不炫耀自己所拥有的一切，不告诉别人自己读过什么书，去过什么地方，有多少件衣裳，买过多少低调华丽的奢饰品，因为</a:t>
            </a:r>
            <a:r>
              <a:rPr lang="en-US" altLang="zh-CN" sz="14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TA</a:t>
            </a: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没有自卑感。</a:t>
            </a:r>
          </a:p>
          <a:p>
            <a:pPr defTabSz="914377">
              <a:lnSpc>
                <a:spcPct val="180000"/>
              </a:lnSpc>
              <a:defRPr/>
            </a:pPr>
            <a:endParaRPr lang="zh-CN" altLang="en-US" sz="1400">
              <a:solidFill>
                <a:prstClr val="white">
                  <a:lumMod val="50000"/>
                </a:prstClr>
              </a:solidFill>
              <a:latin typeface="Arial" charset="0"/>
              <a:ea typeface="宋体" panose="02010600030101010101" pitchFamily="2" charset="-122"/>
              <a:sym typeface="+mn-ea"/>
            </a:endParaRPr>
          </a:p>
          <a:p>
            <a:pPr defTabSz="914377">
              <a:lnSpc>
                <a:spcPct val="180000"/>
              </a:lnSpc>
              <a:defRPr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埋没在红尘中的我们，哪怕此刻无法踏上征途，那么至少将我们的初心好好地珍藏在心中，不让它因岁月的冲刷而斑驳失色；静静地等到时机到来的那一刻，用一种温暖睿智的气质，对自己进行一种期望，抚慰自己如野狼一般，在外争抢饭碗，看似坚硬的心。</a:t>
            </a:r>
          </a:p>
        </p:txBody>
      </p:sp>
      <p:sp>
        <p:nvSpPr>
          <p:cNvPr id="10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C3CD39EB-B2B3-4140-BC64-8A2222CEE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1097" y="2480419"/>
            <a:ext cx="23070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1219170">
              <a:spcBef>
                <a:spcPct val="0"/>
              </a:spcBef>
              <a:buNone/>
              <a:defRPr/>
            </a:pPr>
            <a:r>
              <a:rPr lang="en-US" altLang="zh-CN" sz="2400" i="1">
                <a:solidFill>
                  <a:srgbClr val="F3F8F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Impact" pitchFamily="34" charset="0"/>
              </a:rPr>
              <a:t>content abstract</a:t>
            </a:r>
            <a:endParaRPr lang="en-US" altLang="zh-CN" sz="2400" i="1" dirty="0">
              <a:solidFill>
                <a:srgbClr val="F3F8F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  <a:sym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ps稻壳儿七月上设计原创链接：http://chn.docer.com/works?userid=390257647">
            <a:extLst>
              <a:ext uri="{FF2B5EF4-FFF2-40B4-BE49-F238E27FC236}">
                <a16:creationId xmlns:a16="http://schemas.microsoft.com/office/drawing/2014/main" id="{76935C43-3B1C-415F-A7AE-A7DA559094DE}"/>
              </a:ext>
            </a:extLst>
          </p:cNvPr>
          <p:cNvSpPr/>
          <p:nvPr/>
        </p:nvSpPr>
        <p:spPr>
          <a:xfrm>
            <a:off x="0" y="-3"/>
            <a:ext cx="12192000" cy="409969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4" name="wps稻壳儿七月上设计原创链接：http://chn.docer.com/works?userid=390257647">
            <a:hlinkClick r:id="rId4"/>
            <a:extLst>
              <a:ext uri="{FF2B5EF4-FFF2-40B4-BE49-F238E27FC236}">
                <a16:creationId xmlns:a16="http://schemas.microsoft.com/office/drawing/2014/main" id="{47BCAA08-8EBC-4DDE-BC59-BBA3E4CDD456}"/>
              </a:ext>
            </a:extLst>
          </p:cNvPr>
          <p:cNvSpPr/>
          <p:nvPr/>
        </p:nvSpPr>
        <p:spPr>
          <a:xfrm>
            <a:off x="603448" y="3721100"/>
            <a:ext cx="3308389" cy="2231855"/>
          </a:xfrm>
          <a:prstGeom prst="rect">
            <a:avLst/>
          </a:prstGeom>
          <a:noFill/>
          <a:ln w="57150">
            <a:solidFill>
              <a:srgbClr val="2E3F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等线" panose="020F0502020204030204"/>
            </a:endParaRPr>
          </a:p>
        </p:txBody>
      </p:sp>
      <p:cxnSp>
        <p:nvCxnSpPr>
          <p:cNvPr id="6" name="wps稻壳儿七月上设计原创链接：http://chn.docer.com/works?userid=390257647">
            <a:extLst>
              <a:ext uri="{FF2B5EF4-FFF2-40B4-BE49-F238E27FC236}">
                <a16:creationId xmlns:a16="http://schemas.microsoft.com/office/drawing/2014/main" id="{54781D3D-A94C-443D-A915-AA8574FABFA7}"/>
              </a:ext>
            </a:extLst>
          </p:cNvPr>
          <p:cNvCxnSpPr/>
          <p:nvPr/>
        </p:nvCxnSpPr>
        <p:spPr>
          <a:xfrm>
            <a:off x="942997" y="3928244"/>
            <a:ext cx="564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FEDCE9FF-C476-4905-BA67-95876A00C0F5}"/>
              </a:ext>
            </a:extLst>
          </p:cNvPr>
          <p:cNvSpPr txBox="1"/>
          <p:nvPr/>
        </p:nvSpPr>
        <p:spPr>
          <a:xfrm>
            <a:off x="4115037" y="4248321"/>
            <a:ext cx="7581422" cy="170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80000"/>
              </a:lnSpc>
              <a:defRPr/>
            </a:pP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《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不忘初心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放得始终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》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一本优雅的散文：改变亿万人为人处世方式的最优雅的散文。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《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不忘初心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放得始终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》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作为最优雅的散文，传达一种为人处世的优雅：沉淀后，去做一个温暖的人。有自己的喜好，有自己的原则，有自己的信仰，不急功近利，不浮夸轻薄，宠辱不惊，淡定安逸，心静如水。帮助读者找回当初那个纯净的自己。一个嘈杂、焦躁而充满戾气的社会，所有人都忘记自己的最初，暴力向前冲，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《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不忘初心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放得始终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》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将让大家找回最纯净的自己。美丽治愈系图文融合，给读者一次眼球盛宴。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C8CB12AA-3FAE-4F10-812C-D3A64ADAAEB2}"/>
              </a:ext>
            </a:extLst>
          </p:cNvPr>
          <p:cNvSpPr txBox="1"/>
          <p:nvPr/>
        </p:nvSpPr>
        <p:spPr>
          <a:xfrm>
            <a:off x="641548" y="4303573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>
                <a:solidFill>
                  <a:srgbClr val="2E3F39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我的推荐</a:t>
            </a:r>
            <a:endParaRPr lang="en-US" sz="4800" dirty="0">
              <a:solidFill>
                <a:srgbClr val="2E3F39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9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B699898D-DFBA-47AE-B3D0-AD388079C378}"/>
              </a:ext>
            </a:extLst>
          </p:cNvPr>
          <p:cNvSpPr txBox="1"/>
          <p:nvPr/>
        </p:nvSpPr>
        <p:spPr>
          <a:xfrm>
            <a:off x="663984" y="5033563"/>
            <a:ext cx="3576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>
                <a:solidFill>
                  <a:srgbClr val="2E3F39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Calibri" pitchFamily="34" charset="0"/>
              </a:rPr>
              <a:t>MY RECOMMENDATION</a:t>
            </a:r>
            <a:endParaRPr lang="en-US" sz="2000" i="1" dirty="0">
              <a:solidFill>
                <a:srgbClr val="2E3F39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957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B248AF16-3B6B-4B09-B0E7-E43F0C6AFB93}"/>
              </a:ext>
            </a:extLst>
          </p:cNvPr>
          <p:cNvSpPr/>
          <p:nvPr/>
        </p:nvSpPr>
        <p:spPr>
          <a:xfrm>
            <a:off x="0" y="5281011"/>
            <a:ext cx="4699000" cy="642068"/>
          </a:xfrm>
          <a:prstGeom prst="rect">
            <a:avLst/>
          </a:prstGeom>
          <a:solidFill>
            <a:srgbClr val="2E3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15" name="wps稻壳儿七月上设计原创链接：http://chn.docer.com/works?userid=390257647">
            <a:extLst>
              <a:ext uri="{FF2B5EF4-FFF2-40B4-BE49-F238E27FC236}">
                <a16:creationId xmlns:a16="http://schemas.microsoft.com/office/drawing/2014/main" id="{C5B7F5D1-878D-48EE-AF93-31224F0EA5B2}"/>
              </a:ext>
            </a:extLst>
          </p:cNvPr>
          <p:cNvSpPr txBox="1"/>
          <p:nvPr/>
        </p:nvSpPr>
        <p:spPr>
          <a:xfrm>
            <a:off x="85823" y="5349059"/>
            <a:ext cx="4938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Calibri" pitchFamily="34" charset="0"/>
              </a:rPr>
              <a:t>PREFACE TO THE WORK</a:t>
            </a:r>
            <a:endParaRPr lang="en-US" altLang="zh-CN" sz="2800" i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  <a:sym typeface="Calibri" pitchFamily="34" charset="0"/>
            </a:endParaRPr>
          </a:p>
        </p:txBody>
      </p:sp>
      <p:sp>
        <p:nvSpPr>
          <p:cNvPr id="8" name="wps稻壳儿七月上设计原创链接：http://chn.docer.com/works?userid=390257647">
            <a:extLst>
              <a:ext uri="{FF2B5EF4-FFF2-40B4-BE49-F238E27FC236}">
                <a16:creationId xmlns:a16="http://schemas.microsoft.com/office/drawing/2014/main" id="{F9F6E754-70DA-4DC9-A274-C1F2CB31095C}"/>
              </a:ext>
            </a:extLst>
          </p:cNvPr>
          <p:cNvSpPr/>
          <p:nvPr/>
        </p:nvSpPr>
        <p:spPr>
          <a:xfrm>
            <a:off x="3103524" y="804068"/>
            <a:ext cx="8676699" cy="3656129"/>
          </a:xfrm>
          <a:prstGeom prst="rect">
            <a:avLst/>
          </a:prstGeom>
          <a:solidFill>
            <a:srgbClr val="2E3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558B1C42-651F-4E48-A054-67E0D500BD72}"/>
              </a:ext>
            </a:extLst>
          </p:cNvPr>
          <p:cNvSpPr txBox="1"/>
          <p:nvPr/>
        </p:nvSpPr>
        <p:spPr>
          <a:xfrm>
            <a:off x="3593359" y="1047742"/>
            <a:ext cx="3163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zh-CN" altLang="en-US" sz="48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作品序言</a:t>
            </a:r>
            <a:endParaRPr lang="en-US" altLang="zh-CN" sz="48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12" name="wps稻壳儿七月上设计原创链接：http://chn.docer.com/works?userid=390257647">
            <a:extLst>
              <a:ext uri="{FF2B5EF4-FFF2-40B4-BE49-F238E27FC236}">
                <a16:creationId xmlns:a16="http://schemas.microsoft.com/office/drawing/2014/main" id="{D97FF6C2-6400-429D-A6B4-E9B179752482}"/>
              </a:ext>
            </a:extLst>
          </p:cNvPr>
          <p:cNvSpPr/>
          <p:nvPr/>
        </p:nvSpPr>
        <p:spPr>
          <a:xfrm>
            <a:off x="9623" y="1007268"/>
            <a:ext cx="3355877" cy="365612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20" name="wps稻壳儿七月上设计原创链接：http://chn.docer.com/works?userid=390257647">
            <a:extLst>
              <a:ext uri="{FF2B5EF4-FFF2-40B4-BE49-F238E27FC236}">
                <a16:creationId xmlns:a16="http://schemas.microsoft.com/office/drawing/2014/main" id="{EE860671-520D-4C5A-BB76-8587250527E6}"/>
              </a:ext>
            </a:extLst>
          </p:cNvPr>
          <p:cNvSpPr txBox="1"/>
          <p:nvPr/>
        </p:nvSpPr>
        <p:spPr>
          <a:xfrm>
            <a:off x="3675053" y="1864635"/>
            <a:ext cx="8067070" cy="236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8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每个人，都有放下与离开的权利有个女子虽然条件不错，但感情之路总是走得坎坷；第一任男友脾气暴躁；第二任男友虽然脾气好，但却沉迷网络游戏不务正业；第三任男友总算正常一点，于是两人交往一段时间后终于步入礼堂。</a:t>
            </a:r>
          </a:p>
          <a:p>
            <a:pPr defTabSz="914377">
              <a:lnSpc>
                <a:spcPct val="180000"/>
              </a:lnSpc>
              <a:defRPr/>
            </a:pPr>
            <a:endParaRPr lang="zh-CN" altLang="en-US" sz="1200">
              <a:solidFill>
                <a:schemeClr val="bg1"/>
              </a:solidFill>
              <a:latin typeface="Arial" charset="0"/>
              <a:ea typeface="宋体" panose="02010600030101010101" pitchFamily="2" charset="-122"/>
              <a:sym typeface="+mn-ea"/>
            </a:endParaRPr>
          </a:p>
          <a:p>
            <a:pPr defTabSz="914377">
              <a:lnSpc>
                <a:spcPct val="18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女子以为这是幸福的开始，没想到孩子出生后丈夫便开始外遇不断，她将外遇的证据摊在丈夫面前，但丈夫总是嬉皮笑脸地否认一切，要不然就是毫无诚意地道歉，然而外遇还是不断发生，甚至还有外面的女人打电话到家里向她示威。</a:t>
            </a:r>
          </a:p>
          <a:p>
            <a:pPr defTabSz="914377">
              <a:lnSpc>
                <a:spcPct val="180000"/>
              </a:lnSpc>
              <a:defRPr/>
            </a:pPr>
            <a:endParaRPr lang="zh-CN" altLang="en-US" sz="1200">
              <a:solidFill>
                <a:schemeClr val="bg1"/>
              </a:solidFill>
              <a:latin typeface="Arial" charset="0"/>
              <a:ea typeface="宋体" panose="02010600030101010101" pitchFamily="2" charset="-122"/>
              <a:sym typeface="+mn-ea"/>
            </a:endParaRPr>
          </a:p>
          <a:p>
            <a:pPr defTabSz="914377">
              <a:lnSpc>
                <a:spcPct val="18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争吵成了女子与丈夫之间的家常便饭，某次大吵以后，伤心欲绝的女子带着孩子来到海边，竟打算来个一了百了</a:t>
            </a:r>
            <a:r>
              <a:rPr lang="en-US" altLang="zh-CN" sz="12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  <a:sym typeface="+mn-ea"/>
              </a:rPr>
              <a:t>……</a:t>
            </a:r>
          </a:p>
        </p:txBody>
      </p:sp>
      <p:sp>
        <p:nvSpPr>
          <p:cNvPr id="11" name="Cross 14">
            <a:hlinkClick r:id="rId4"/>
            <a:extLst>
              <a:ext uri="{FF2B5EF4-FFF2-40B4-BE49-F238E27FC236}">
                <a16:creationId xmlns:a16="http://schemas.microsoft.com/office/drawing/2014/main" id="{E2250ECB-FA35-4BD8-876D-53A62CE1684C}"/>
              </a:ext>
            </a:extLst>
          </p:cNvPr>
          <p:cNvSpPr/>
          <p:nvPr/>
        </p:nvSpPr>
        <p:spPr>
          <a:xfrm>
            <a:off x="11209039" y="5854700"/>
            <a:ext cx="416523" cy="416523"/>
          </a:xfrm>
          <a:prstGeom prst="plus">
            <a:avLst>
              <a:gd name="adj" fmla="val 47430"/>
            </a:avLst>
          </a:prstGeom>
          <a:solidFill>
            <a:srgbClr val="2E3F39"/>
          </a:solidFill>
          <a:ln>
            <a:solidFill>
              <a:srgbClr val="2E3F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491768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4455582-FDAF-4102-B0BB-BE11D05795E9}"/>
              </a:ext>
            </a:extLst>
          </p:cNvPr>
          <p:cNvSpPr/>
          <p:nvPr/>
        </p:nvSpPr>
        <p:spPr>
          <a:xfrm>
            <a:off x="0" y="0"/>
            <a:ext cx="5152196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prstClr val="white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12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AF6F6FDC-30A7-4C73-9E3F-36AADD185417}"/>
              </a:ext>
            </a:extLst>
          </p:cNvPr>
          <p:cNvSpPr txBox="1"/>
          <p:nvPr/>
        </p:nvSpPr>
        <p:spPr>
          <a:xfrm>
            <a:off x="6180893" y="3027692"/>
            <a:ext cx="4969707" cy="2361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80000"/>
              </a:lnSpc>
              <a:defRPr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Arial" charset="0"/>
                <a:ea typeface="宋体" panose="02010600030101010101" pitchFamily="2" charset="-122"/>
                <a:sym typeface="+mn-ea"/>
              </a:rPr>
              <a:t>传达一种为人处世的优雅：沉淀后，去做一个温暖的人。有自己的喜好，有自己的原则，有自己的信仰，不急功近利，不浮夸轻薄，宠辱不惊，淡定安逸，心静如水。不管你是单身、恋爱中、失恋中、已婚或者离婚，都希望我们能在爱与被爱的过程中让生命更丰盈、更充实，最后找到自己生命中属于幸福的那份答案。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5E25766-0DD0-4A58-8EB7-9E9DAD54749F}"/>
              </a:ext>
            </a:extLst>
          </p:cNvPr>
          <p:cNvSpPr/>
          <p:nvPr/>
        </p:nvSpPr>
        <p:spPr>
          <a:xfrm>
            <a:off x="6184901" y="1778000"/>
            <a:ext cx="4203699" cy="1016000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2E3F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sz="1867">
              <a:solidFill>
                <a:srgbClr val="2E3F39"/>
              </a:solidFill>
              <a:latin typeface="Calibri"/>
              <a:ea typeface="等线" panose="02010600030101010101" pitchFamily="2" charset="-122"/>
            </a:endParaRPr>
          </a:p>
        </p:txBody>
      </p:sp>
      <p:sp>
        <p:nvSpPr>
          <p:cNvPr id="17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9E9C4BAE-631F-4FDA-878A-F80CFF6FB278}"/>
              </a:ext>
            </a:extLst>
          </p:cNvPr>
          <p:cNvSpPr txBox="1"/>
          <p:nvPr/>
        </p:nvSpPr>
        <p:spPr>
          <a:xfrm>
            <a:off x="6223003" y="1780869"/>
            <a:ext cx="260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zh-CN" altLang="en-US" sz="4400">
                <a:solidFill>
                  <a:srgbClr val="2E3F39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个人感悟</a:t>
            </a:r>
            <a:endParaRPr lang="en-US" sz="4400" dirty="0">
              <a:solidFill>
                <a:srgbClr val="2E3F39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18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934E7F92-4001-406C-B7B6-6DD50ACC06BF}"/>
              </a:ext>
            </a:extLst>
          </p:cNvPr>
          <p:cNvSpPr/>
          <p:nvPr/>
        </p:nvSpPr>
        <p:spPr>
          <a:xfrm>
            <a:off x="7629212" y="2440950"/>
            <a:ext cx="2746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>
                <a:solidFill>
                  <a:srgbClr val="2E3F39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  <a:sym typeface="Calibri" pitchFamily="34" charset="0"/>
              </a:rPr>
              <a:t>PERSONAL PERCEPTION</a:t>
            </a:r>
            <a:endParaRPr lang="en-US" altLang="zh-CN" i="1" dirty="0">
              <a:solidFill>
                <a:srgbClr val="2E3F39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  <a:sym typeface="Calibri" pitchFamily="34" charset="0"/>
            </a:endParaRPr>
          </a:p>
        </p:txBody>
      </p:sp>
      <p:sp>
        <p:nvSpPr>
          <p:cNvPr id="19" name="wps稻壳儿七月上设计原创链接：http://chn.docer.com/works?userid=390257647">
            <a:hlinkClick r:id="rId4"/>
            <a:extLst>
              <a:ext uri="{FF2B5EF4-FFF2-40B4-BE49-F238E27FC236}">
                <a16:creationId xmlns:a16="http://schemas.microsoft.com/office/drawing/2014/main" id="{05936D14-4DF6-4ADA-A198-D641D695FD25}"/>
              </a:ext>
            </a:extLst>
          </p:cNvPr>
          <p:cNvSpPr/>
          <p:nvPr/>
        </p:nvSpPr>
        <p:spPr>
          <a:xfrm>
            <a:off x="11463304" y="6243343"/>
            <a:ext cx="335259" cy="335259"/>
          </a:xfrm>
          <a:prstGeom prst="plus">
            <a:avLst>
              <a:gd name="adj" fmla="val 47430"/>
            </a:avLst>
          </a:prstGeom>
          <a:solidFill>
            <a:srgbClr val="2E3F39"/>
          </a:solidFill>
          <a:ln>
            <a:solidFill>
              <a:srgbClr val="2E3F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07734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6800356-33BA-414F-B6B2-84F9FB9994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26" b="14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EFA80D29-51B4-418D-991D-FE480243BB00}"/>
              </a:ext>
            </a:extLst>
          </p:cNvPr>
          <p:cNvCxnSpPr/>
          <p:nvPr/>
        </p:nvCxnSpPr>
        <p:spPr>
          <a:xfrm>
            <a:off x="3274510" y="2319456"/>
            <a:ext cx="5642981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BC50C882-E0EF-44F3-B90D-1BEC4754D61B}"/>
              </a:ext>
            </a:extLst>
          </p:cNvPr>
          <p:cNvSpPr/>
          <p:nvPr/>
        </p:nvSpPr>
        <p:spPr>
          <a:xfrm>
            <a:off x="2672369" y="1027033"/>
            <a:ext cx="68472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8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Segoe UI" panose="020B0502040204020203" pitchFamily="34" charset="0"/>
              </a:rPr>
              <a:t>感谢您的观看</a:t>
            </a:r>
            <a:endParaRPr lang="en-US" altLang="zh-CN" sz="80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13" name="wps稻壳儿七月上原创链接：http://chn.docer.com/works?userid=390257647">
            <a:extLst>
              <a:ext uri="{FF2B5EF4-FFF2-40B4-BE49-F238E27FC236}">
                <a16:creationId xmlns:a16="http://schemas.microsoft.com/office/drawing/2014/main" id="{7B2511F8-D5A8-41CB-97C9-125FAC65C04B}"/>
              </a:ext>
            </a:extLst>
          </p:cNvPr>
          <p:cNvSpPr/>
          <p:nvPr/>
        </p:nvSpPr>
        <p:spPr>
          <a:xfrm>
            <a:off x="3230802" y="2438402"/>
            <a:ext cx="5730397" cy="494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chemeClr val="bg1"/>
                </a:solidFill>
                <a:latin typeface="Arial" charset="0"/>
                <a:ea typeface="宋体" panose="02010600030101010101" pitchFamily="2" charset="-122"/>
              </a:rPr>
              <a:t>我阅读 我分享 我快乐 你我一起读书，又一起分享。</a:t>
            </a:r>
            <a:endParaRPr lang="zh-CN" altLang="en-US" sz="2000" dirty="0">
              <a:solidFill>
                <a:schemeClr val="bg1"/>
              </a:solidFill>
              <a:latin typeface="Arial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73774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1139</Words>
  <Application>Microsoft Office PowerPoint</Application>
  <PresentationFormat>宽屏</PresentationFormat>
  <Paragraphs>57</Paragraphs>
  <Slides>10</Slides>
  <Notes>10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Lora</vt:lpstr>
      <vt:lpstr>Microsoft YaHei UI</vt:lpstr>
      <vt:lpstr>等线</vt:lpstr>
      <vt:lpstr>方正大黑简体</vt:lpstr>
      <vt:lpstr>华文细黑</vt:lpstr>
      <vt:lpstr>华文新魏</vt:lpstr>
      <vt:lpstr>宋体</vt:lpstr>
      <vt:lpstr>微软雅黑</vt:lpstr>
      <vt:lpstr>Arial</vt:lpstr>
      <vt:lpstr>Calibri</vt:lpstr>
      <vt:lpstr>Calibri Light</vt:lpstr>
      <vt:lpstr>Impact</vt:lpstr>
      <vt:lpstr>Segoe UI</vt:lpstr>
      <vt:lpstr>6_Office 主题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</dc:creator>
  <cp:lastModifiedBy> </cp:lastModifiedBy>
  <cp:revision>54</cp:revision>
  <dcterms:created xsi:type="dcterms:W3CDTF">2017-12-29T08:01:00Z</dcterms:created>
  <dcterms:modified xsi:type="dcterms:W3CDTF">2018-09-15T13:56:57Z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